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  <p:sldMasterId id="2147483820" r:id="rId2"/>
  </p:sldMasterIdLst>
  <p:notesMasterIdLst>
    <p:notesMasterId r:id="rId33"/>
  </p:notesMasterIdLst>
  <p:handoutMasterIdLst>
    <p:handoutMasterId r:id="rId34"/>
  </p:handoutMasterIdLst>
  <p:sldIdLst>
    <p:sldId id="256" r:id="rId3"/>
    <p:sldId id="302" r:id="rId4"/>
    <p:sldId id="262" r:id="rId5"/>
    <p:sldId id="263" r:id="rId6"/>
    <p:sldId id="279" r:id="rId7"/>
    <p:sldId id="303" r:id="rId8"/>
    <p:sldId id="304" r:id="rId9"/>
    <p:sldId id="305" r:id="rId10"/>
    <p:sldId id="306" r:id="rId11"/>
    <p:sldId id="312" r:id="rId12"/>
    <p:sldId id="313" r:id="rId13"/>
    <p:sldId id="307" r:id="rId14"/>
    <p:sldId id="308" r:id="rId15"/>
    <p:sldId id="309" r:id="rId16"/>
    <p:sldId id="315" r:id="rId17"/>
    <p:sldId id="317" r:id="rId18"/>
    <p:sldId id="318" r:id="rId19"/>
    <p:sldId id="323" r:id="rId20"/>
    <p:sldId id="324" r:id="rId21"/>
    <p:sldId id="325" r:id="rId22"/>
    <p:sldId id="326" r:id="rId23"/>
    <p:sldId id="319" r:id="rId24"/>
    <p:sldId id="320" r:id="rId25"/>
    <p:sldId id="321" r:id="rId26"/>
    <p:sldId id="301" r:id="rId27"/>
    <p:sldId id="322" r:id="rId28"/>
    <p:sldId id="328" r:id="rId29"/>
    <p:sldId id="327" r:id="rId30"/>
    <p:sldId id="273" r:id="rId31"/>
    <p:sldId id="296" r:id="rId32"/>
  </p:sldIdLst>
  <p:sldSz cx="9904413" cy="6858000"/>
  <p:notesSz cx="6888163" cy="100203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CC"/>
    <a:srgbClr val="0066CC"/>
    <a:srgbClr val="FF9900"/>
    <a:srgbClr val="005EA4"/>
    <a:srgbClr val="C49500"/>
    <a:srgbClr val="3939B1"/>
    <a:srgbClr val="DAA600"/>
    <a:srgbClr val="C79B41"/>
    <a:srgbClr val="769535"/>
    <a:srgbClr val="EA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 autoAdjust="0"/>
    <p:restoredTop sz="94717" autoAdjust="0"/>
  </p:normalViewPr>
  <p:slideViewPr>
    <p:cSldViewPr>
      <p:cViewPr varScale="1">
        <p:scale>
          <a:sx n="104" d="100"/>
          <a:sy n="104" d="100"/>
        </p:scale>
        <p:origin x="2100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A1B10-77C9-4F43-97A3-152E049959E3}" type="doc">
      <dgm:prSet loTypeId="urn:microsoft.com/office/officeart/2005/8/layout/gear1" loCatId="relationship" qsTypeId="urn:microsoft.com/office/officeart/2005/8/quickstyle/simple1" qsCatId="simple" csTypeId="urn:microsoft.com/office/officeart/2005/8/colors/accent2_4" csCatId="accent2" phldr="1"/>
      <dgm:spPr/>
    </dgm:pt>
    <dgm:pt modelId="{5F2F780C-71C7-498A-B0FD-19AA78EEEC4D}">
      <dgm:prSet phldrT="[텍스트]" custT="1"/>
      <dgm:spPr>
        <a:xfrm>
          <a:off x="2457467" y="1993120"/>
          <a:ext cx="2436035" cy="2436035"/>
        </a:xfrm>
        <a:solidFill>
          <a:srgbClr val="C0504D">
            <a:shade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sz="2000" dirty="0">
              <a:solidFill>
                <a:sysClr val="window" lastClr="FFFFFF"/>
              </a:solidFill>
              <a:latin typeface="Arial Black" pitchFamily="34" charset="0"/>
              <a:ea typeface="HY헤드라인M" pitchFamily="18" charset="-127"/>
              <a:cs typeface="+mn-cs"/>
            </a:rPr>
            <a:t>Knowhow</a:t>
          </a:r>
          <a:endParaRPr lang="ko-KR" altLang="en-US" sz="2000" dirty="0">
            <a:solidFill>
              <a:sysClr val="window" lastClr="FFFFFF"/>
            </a:solidFill>
            <a:latin typeface="Arial Black" pitchFamily="34" charset="0"/>
            <a:ea typeface="HY헤드라인M" pitchFamily="18" charset="-127"/>
            <a:cs typeface="+mn-cs"/>
          </a:endParaRPr>
        </a:p>
      </dgm:t>
    </dgm:pt>
    <dgm:pt modelId="{E08483F0-DAC9-40E9-BDF4-DB50A41FDBE5}" type="parTrans" cxnId="{0AA988A0-7C5F-446C-B832-9E9A0B9D1BA1}">
      <dgm:prSet/>
      <dgm:spPr/>
      <dgm:t>
        <a:bodyPr/>
        <a:lstStyle/>
        <a:p>
          <a:pPr latinLnBrk="1"/>
          <a:endParaRPr lang="ko-KR" altLang="en-US">
            <a:latin typeface="Arial Black" pitchFamily="34" charset="0"/>
            <a:ea typeface="HY헤드라인M" pitchFamily="18" charset="-127"/>
          </a:endParaRPr>
        </a:p>
      </dgm:t>
    </dgm:pt>
    <dgm:pt modelId="{D954BF1D-A916-451C-87DA-223139598A53}" type="sibTrans" cxnId="{0AA988A0-7C5F-446C-B832-9E9A0B9D1BA1}">
      <dgm:prSet/>
      <dgm:spPr>
        <a:xfrm>
          <a:off x="2272735" y="1624056"/>
          <a:ext cx="3118125" cy="3118125"/>
        </a:xfrm>
        <a:solidFill>
          <a:srgbClr val="C0504D">
            <a:shade val="90000"/>
            <a:hueOff val="0"/>
            <a:satOff val="0"/>
            <a:lumOff val="0"/>
            <a:alpha val="71000"/>
          </a:srgbClr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latin typeface="Arial Black" pitchFamily="34" charset="0"/>
            <a:ea typeface="HY헤드라인M" pitchFamily="18" charset="-127"/>
          </a:endParaRPr>
        </a:p>
      </dgm:t>
    </dgm:pt>
    <dgm:pt modelId="{4F6F15E0-A1BF-4E86-A64E-B8C1A703AB04}">
      <dgm:prSet phldrT="[텍스트]"/>
      <dgm:spPr>
        <a:xfrm>
          <a:off x="1040137" y="1417329"/>
          <a:ext cx="1771662" cy="1771662"/>
        </a:xfrm>
        <a:solidFill>
          <a:srgbClr val="C0504D">
            <a:shade val="50000"/>
            <a:hueOff val="-27656"/>
            <a:satOff val="-5606"/>
            <a:lumOff val="3083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>
              <a:solidFill>
                <a:sysClr val="window" lastClr="FFFFFF"/>
              </a:solidFill>
              <a:latin typeface="Arial Black" pitchFamily="34" charset="0"/>
              <a:ea typeface="HY헤드라인M" pitchFamily="18" charset="-127"/>
              <a:cs typeface="+mn-cs"/>
            </a:rPr>
            <a:t>Partner</a:t>
          </a:r>
          <a:endParaRPr lang="ko-KR" altLang="en-US" dirty="0">
            <a:solidFill>
              <a:sysClr val="window" lastClr="FFFFFF"/>
            </a:solidFill>
            <a:latin typeface="Arial Black" pitchFamily="34" charset="0"/>
            <a:ea typeface="HY헤드라인M" pitchFamily="18" charset="-127"/>
            <a:cs typeface="+mn-cs"/>
          </a:endParaRPr>
        </a:p>
      </dgm:t>
    </dgm:pt>
    <dgm:pt modelId="{00E420C5-3284-43D0-A2F3-D6DA554DCFD9}" type="parTrans" cxnId="{9DA9C970-8B09-4A9C-A3A7-A60476511000}">
      <dgm:prSet/>
      <dgm:spPr/>
      <dgm:t>
        <a:bodyPr/>
        <a:lstStyle/>
        <a:p>
          <a:pPr latinLnBrk="1"/>
          <a:endParaRPr lang="ko-KR" altLang="en-US">
            <a:latin typeface="Arial Black" pitchFamily="34" charset="0"/>
            <a:ea typeface="HY헤드라인M" pitchFamily="18" charset="-127"/>
          </a:endParaRPr>
        </a:p>
      </dgm:t>
    </dgm:pt>
    <dgm:pt modelId="{5DDD8DB7-27DA-4EC1-9DB0-A42019473A2F}" type="sibTrans" cxnId="{9DA9C970-8B09-4A9C-A3A7-A60476511000}">
      <dgm:prSet/>
      <dgm:spPr>
        <a:xfrm>
          <a:off x="726379" y="1024320"/>
          <a:ext cx="2265513" cy="2265513"/>
        </a:xfrm>
        <a:solidFill>
          <a:srgbClr val="D39C9B"/>
        </a:solidFill>
        <a:ln>
          <a:noFill/>
        </a:ln>
        <a:effectLst/>
      </dgm:spPr>
      <dgm:t>
        <a:bodyPr/>
        <a:lstStyle/>
        <a:p>
          <a:pPr latinLnBrk="1"/>
          <a:endParaRPr lang="ko-KR" altLang="en-US">
            <a:latin typeface="Arial Black" pitchFamily="34" charset="0"/>
            <a:ea typeface="HY헤드라인M" pitchFamily="18" charset="-127"/>
          </a:endParaRPr>
        </a:p>
      </dgm:t>
    </dgm:pt>
    <dgm:pt modelId="{669804FC-CE87-43D0-98E4-74DE03AF2B1D}">
      <dgm:prSet phldrT="[텍스트]"/>
      <dgm:spPr>
        <a:xfrm>
          <a:off x="1040137" y="1417329"/>
          <a:ext cx="1771662" cy="1771662"/>
        </a:xfrm>
        <a:solidFill>
          <a:srgbClr val="C0504D">
            <a:shade val="50000"/>
            <a:hueOff val="-27656"/>
            <a:satOff val="-5606"/>
            <a:lumOff val="3083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latinLnBrk="1"/>
          <a:r>
            <a:rPr lang="en-US" altLang="ko-KR" dirty="0">
              <a:solidFill>
                <a:sysClr val="window" lastClr="FFFFFF"/>
              </a:solidFill>
              <a:latin typeface="Arial Black" pitchFamily="34" charset="0"/>
              <a:ea typeface="HY헤드라인M" pitchFamily="18" charset="-127"/>
              <a:cs typeface="+mn-cs"/>
            </a:rPr>
            <a:t>Service</a:t>
          </a:r>
          <a:endParaRPr lang="ko-KR" altLang="en-US" dirty="0">
            <a:solidFill>
              <a:sysClr val="window" lastClr="FFFFFF"/>
            </a:solidFill>
            <a:latin typeface="Arial Black" pitchFamily="34" charset="0"/>
            <a:ea typeface="HY헤드라인M" pitchFamily="18" charset="-127"/>
            <a:cs typeface="+mn-cs"/>
          </a:endParaRPr>
        </a:p>
      </dgm:t>
    </dgm:pt>
    <dgm:pt modelId="{A46109F0-68C5-4CD8-83D1-B22F074A16D4}" type="parTrans" cxnId="{5F36C05C-98CE-493B-9BAF-62585CB791F5}">
      <dgm:prSet/>
      <dgm:spPr/>
      <dgm:t>
        <a:bodyPr/>
        <a:lstStyle/>
        <a:p>
          <a:pPr latinLnBrk="1"/>
          <a:endParaRPr lang="ko-KR" altLang="en-US"/>
        </a:p>
      </dgm:t>
    </dgm:pt>
    <dgm:pt modelId="{CFAC53F5-2939-4DAB-9EF5-5752F21BD119}" type="sibTrans" cxnId="{5F36C05C-98CE-493B-9BAF-62585CB791F5}">
      <dgm:prSet/>
      <dgm:spPr>
        <a:solidFill>
          <a:srgbClr val="D39C9B"/>
        </a:solidFill>
      </dgm:spPr>
      <dgm:t>
        <a:bodyPr/>
        <a:lstStyle/>
        <a:p>
          <a:pPr latinLnBrk="1"/>
          <a:endParaRPr lang="ko-KR" altLang="en-US"/>
        </a:p>
      </dgm:t>
    </dgm:pt>
    <dgm:pt modelId="{B965063C-E1F5-40EF-A120-1BCCB1FEAF78}" type="pres">
      <dgm:prSet presAssocID="{02CA1B10-77C9-4F43-97A3-152E049959E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0F02EBA-4EAB-4A67-B3E6-110E91D08E17}" type="pres">
      <dgm:prSet presAssocID="{5F2F780C-71C7-498A-B0FD-19AA78EEEC4D}" presName="gear1" presStyleLbl="node1" presStyleIdx="0" presStyleCnt="3">
        <dgm:presLayoutVars>
          <dgm:chMax val="1"/>
          <dgm:bulletEnabled val="1"/>
        </dgm:presLayoutVars>
      </dgm:prSet>
      <dgm:spPr>
        <a:prstGeom prst="gear9">
          <a:avLst/>
        </a:prstGeom>
      </dgm:spPr>
    </dgm:pt>
    <dgm:pt modelId="{BA6AF84A-D1F7-4EEA-AB16-2A93F6EF4C3A}" type="pres">
      <dgm:prSet presAssocID="{5F2F780C-71C7-498A-B0FD-19AA78EEEC4D}" presName="gear1srcNode" presStyleLbl="node1" presStyleIdx="0" presStyleCnt="3"/>
      <dgm:spPr/>
    </dgm:pt>
    <dgm:pt modelId="{97B43024-8CD1-42A6-8D8B-2317B9125388}" type="pres">
      <dgm:prSet presAssocID="{5F2F780C-71C7-498A-B0FD-19AA78EEEC4D}" presName="gear1dstNode" presStyleLbl="node1" presStyleIdx="0" presStyleCnt="3"/>
      <dgm:spPr/>
    </dgm:pt>
    <dgm:pt modelId="{E0BD7DB4-BB2B-4883-AF70-EC4958298D83}" type="pres">
      <dgm:prSet presAssocID="{4F6F15E0-A1BF-4E86-A64E-B8C1A703AB04}" presName="gear2" presStyleLbl="node1" presStyleIdx="1" presStyleCnt="3">
        <dgm:presLayoutVars>
          <dgm:chMax val="1"/>
          <dgm:bulletEnabled val="1"/>
        </dgm:presLayoutVars>
      </dgm:prSet>
      <dgm:spPr>
        <a:prstGeom prst="gear6">
          <a:avLst/>
        </a:prstGeom>
      </dgm:spPr>
    </dgm:pt>
    <dgm:pt modelId="{AAF3E490-801C-4384-8D5A-D74565A2F3F7}" type="pres">
      <dgm:prSet presAssocID="{4F6F15E0-A1BF-4E86-A64E-B8C1A703AB04}" presName="gear2srcNode" presStyleLbl="node1" presStyleIdx="1" presStyleCnt="3"/>
      <dgm:spPr/>
    </dgm:pt>
    <dgm:pt modelId="{BCC72656-687C-4DBA-B11A-85E583712AB6}" type="pres">
      <dgm:prSet presAssocID="{4F6F15E0-A1BF-4E86-A64E-B8C1A703AB04}" presName="gear2dstNode" presStyleLbl="node1" presStyleIdx="1" presStyleCnt="3"/>
      <dgm:spPr/>
    </dgm:pt>
    <dgm:pt modelId="{8DB4E99E-BE4E-4467-ACA8-0088936611C4}" type="pres">
      <dgm:prSet presAssocID="{669804FC-CE87-43D0-98E4-74DE03AF2B1D}" presName="gear3" presStyleLbl="node1" presStyleIdx="2" presStyleCnt="3"/>
      <dgm:spPr>
        <a:prstGeom prst="gear6">
          <a:avLst/>
        </a:prstGeom>
      </dgm:spPr>
    </dgm:pt>
    <dgm:pt modelId="{04AD749F-A360-4E7B-81C9-2384B18BD29E}" type="pres">
      <dgm:prSet presAssocID="{669804FC-CE87-43D0-98E4-74DE03AF2B1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1632F6C-2727-462A-BC02-51A7055DC469}" type="pres">
      <dgm:prSet presAssocID="{669804FC-CE87-43D0-98E4-74DE03AF2B1D}" presName="gear3srcNode" presStyleLbl="node1" presStyleIdx="2" presStyleCnt="3"/>
      <dgm:spPr/>
    </dgm:pt>
    <dgm:pt modelId="{81844C85-2BC1-430F-B0E9-289EF3C90A56}" type="pres">
      <dgm:prSet presAssocID="{669804FC-CE87-43D0-98E4-74DE03AF2B1D}" presName="gear3dstNode" presStyleLbl="node1" presStyleIdx="2" presStyleCnt="3"/>
      <dgm:spPr/>
    </dgm:pt>
    <dgm:pt modelId="{2167A630-21A3-4783-9BB2-D6A5B1E377E9}" type="pres">
      <dgm:prSet presAssocID="{D954BF1D-A916-451C-87DA-223139598A53}" presName="connector1" presStyleLbl="sibTrans2D1" presStyleIdx="0" presStyleCnt="3"/>
      <dgm:spPr>
        <a:prstGeom prst="circularArrow">
          <a:avLst>
            <a:gd name="adj1" fmla="val 4687"/>
            <a:gd name="adj2" fmla="val 299029"/>
            <a:gd name="adj3" fmla="val 2521533"/>
            <a:gd name="adj4" fmla="val 15849762"/>
            <a:gd name="adj5" fmla="val 5469"/>
          </a:avLst>
        </a:prstGeom>
      </dgm:spPr>
    </dgm:pt>
    <dgm:pt modelId="{6610E86A-463E-4355-93A5-3277A5E52C82}" type="pres">
      <dgm:prSet presAssocID="{5DDD8DB7-27DA-4EC1-9DB0-A42019473A2F}" presName="connector2" presStyleLbl="sibTrans2D1" presStyleIdx="1" presStyleCnt="3"/>
      <dgm:spPr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</dgm:spPr>
    </dgm:pt>
    <dgm:pt modelId="{C0FD951C-3F34-47EC-A832-2E9CF99FF4F7}" type="pres">
      <dgm:prSet presAssocID="{CFAC53F5-2939-4DAB-9EF5-5752F21BD119}" presName="connector3" presStyleLbl="sibTrans2D1" presStyleIdx="2" presStyleCnt="3"/>
      <dgm:spPr/>
    </dgm:pt>
  </dgm:ptLst>
  <dgm:cxnLst>
    <dgm:cxn modelId="{CF2E0B31-4A26-43EF-BC66-5195D89C1CAF}" type="presOf" srcId="{02CA1B10-77C9-4F43-97A3-152E049959E3}" destId="{B965063C-E1F5-40EF-A120-1BCCB1FEAF78}" srcOrd="0" destOrd="0" presId="urn:microsoft.com/office/officeart/2005/8/layout/gear1"/>
    <dgm:cxn modelId="{F1F27435-2A03-44AF-81C8-4E9F6C71B224}" type="presOf" srcId="{669804FC-CE87-43D0-98E4-74DE03AF2B1D}" destId="{04AD749F-A360-4E7B-81C9-2384B18BD29E}" srcOrd="1" destOrd="0" presId="urn:microsoft.com/office/officeart/2005/8/layout/gear1"/>
    <dgm:cxn modelId="{D4C9E33E-1986-4DBB-8F7F-988F200C4FBE}" type="presOf" srcId="{4F6F15E0-A1BF-4E86-A64E-B8C1A703AB04}" destId="{AAF3E490-801C-4384-8D5A-D74565A2F3F7}" srcOrd="1" destOrd="0" presId="urn:microsoft.com/office/officeart/2005/8/layout/gear1"/>
    <dgm:cxn modelId="{5F36C05C-98CE-493B-9BAF-62585CB791F5}" srcId="{02CA1B10-77C9-4F43-97A3-152E049959E3}" destId="{669804FC-CE87-43D0-98E4-74DE03AF2B1D}" srcOrd="2" destOrd="0" parTransId="{A46109F0-68C5-4CD8-83D1-B22F074A16D4}" sibTransId="{CFAC53F5-2939-4DAB-9EF5-5752F21BD119}"/>
    <dgm:cxn modelId="{527A944F-DA64-4BCE-944B-12993940F654}" type="presOf" srcId="{5F2F780C-71C7-498A-B0FD-19AA78EEEC4D}" destId="{BA6AF84A-D1F7-4EEA-AB16-2A93F6EF4C3A}" srcOrd="1" destOrd="0" presId="urn:microsoft.com/office/officeart/2005/8/layout/gear1"/>
    <dgm:cxn modelId="{9DA9C970-8B09-4A9C-A3A7-A60476511000}" srcId="{02CA1B10-77C9-4F43-97A3-152E049959E3}" destId="{4F6F15E0-A1BF-4E86-A64E-B8C1A703AB04}" srcOrd="1" destOrd="0" parTransId="{00E420C5-3284-43D0-A2F3-D6DA554DCFD9}" sibTransId="{5DDD8DB7-27DA-4EC1-9DB0-A42019473A2F}"/>
    <dgm:cxn modelId="{57CD9C87-34A8-4058-84AC-C819BD586677}" type="presOf" srcId="{D954BF1D-A916-451C-87DA-223139598A53}" destId="{2167A630-21A3-4783-9BB2-D6A5B1E377E9}" srcOrd="0" destOrd="0" presId="urn:microsoft.com/office/officeart/2005/8/layout/gear1"/>
    <dgm:cxn modelId="{B1736C8B-F196-4E6F-9910-C8E042973438}" type="presOf" srcId="{CFAC53F5-2939-4DAB-9EF5-5752F21BD119}" destId="{C0FD951C-3F34-47EC-A832-2E9CF99FF4F7}" srcOrd="0" destOrd="0" presId="urn:microsoft.com/office/officeart/2005/8/layout/gear1"/>
    <dgm:cxn modelId="{1084BE9C-F6C7-4465-985A-CF2C4CAD577F}" type="presOf" srcId="{4F6F15E0-A1BF-4E86-A64E-B8C1A703AB04}" destId="{BCC72656-687C-4DBA-B11A-85E583712AB6}" srcOrd="2" destOrd="0" presId="urn:microsoft.com/office/officeart/2005/8/layout/gear1"/>
    <dgm:cxn modelId="{0AA988A0-7C5F-446C-B832-9E9A0B9D1BA1}" srcId="{02CA1B10-77C9-4F43-97A3-152E049959E3}" destId="{5F2F780C-71C7-498A-B0FD-19AA78EEEC4D}" srcOrd="0" destOrd="0" parTransId="{E08483F0-DAC9-40E9-BDF4-DB50A41FDBE5}" sibTransId="{D954BF1D-A916-451C-87DA-223139598A53}"/>
    <dgm:cxn modelId="{CABBA8AC-0C8D-4AA9-B4B0-9401302EDFCE}" type="presOf" srcId="{5DDD8DB7-27DA-4EC1-9DB0-A42019473A2F}" destId="{6610E86A-463E-4355-93A5-3277A5E52C82}" srcOrd="0" destOrd="0" presId="urn:microsoft.com/office/officeart/2005/8/layout/gear1"/>
    <dgm:cxn modelId="{8B893EC3-FE52-46D2-88DF-934E0E91B110}" type="presOf" srcId="{5F2F780C-71C7-498A-B0FD-19AA78EEEC4D}" destId="{97B43024-8CD1-42A6-8D8B-2317B9125388}" srcOrd="2" destOrd="0" presId="urn:microsoft.com/office/officeart/2005/8/layout/gear1"/>
    <dgm:cxn modelId="{72FFF3D9-B4BF-47C1-8518-47A3A91CF15D}" type="presOf" srcId="{669804FC-CE87-43D0-98E4-74DE03AF2B1D}" destId="{91632F6C-2727-462A-BC02-51A7055DC469}" srcOrd="2" destOrd="0" presId="urn:microsoft.com/office/officeart/2005/8/layout/gear1"/>
    <dgm:cxn modelId="{42817CE6-FA1C-4512-8FBA-DB2515E32DC9}" type="presOf" srcId="{669804FC-CE87-43D0-98E4-74DE03AF2B1D}" destId="{81844C85-2BC1-430F-B0E9-289EF3C90A56}" srcOrd="3" destOrd="0" presId="urn:microsoft.com/office/officeart/2005/8/layout/gear1"/>
    <dgm:cxn modelId="{BC5B81F6-FFBE-474F-B755-2684C0D4DF2C}" type="presOf" srcId="{4F6F15E0-A1BF-4E86-A64E-B8C1A703AB04}" destId="{E0BD7DB4-BB2B-4883-AF70-EC4958298D83}" srcOrd="0" destOrd="0" presId="urn:microsoft.com/office/officeart/2005/8/layout/gear1"/>
    <dgm:cxn modelId="{EF77A0FB-FDB4-473B-BF11-FB369EF4F89E}" type="presOf" srcId="{669804FC-CE87-43D0-98E4-74DE03AF2B1D}" destId="{8DB4E99E-BE4E-4467-ACA8-0088936611C4}" srcOrd="0" destOrd="0" presId="urn:microsoft.com/office/officeart/2005/8/layout/gear1"/>
    <dgm:cxn modelId="{F00005FF-0E21-46B1-AA94-63F146EBA681}" type="presOf" srcId="{5F2F780C-71C7-498A-B0FD-19AA78EEEC4D}" destId="{40F02EBA-4EAB-4A67-B3E6-110E91D08E17}" srcOrd="0" destOrd="0" presId="urn:microsoft.com/office/officeart/2005/8/layout/gear1"/>
    <dgm:cxn modelId="{703F4300-F4B7-40FD-B773-101D7AED9646}" type="presParOf" srcId="{B965063C-E1F5-40EF-A120-1BCCB1FEAF78}" destId="{40F02EBA-4EAB-4A67-B3E6-110E91D08E17}" srcOrd="0" destOrd="0" presId="urn:microsoft.com/office/officeart/2005/8/layout/gear1"/>
    <dgm:cxn modelId="{EC407248-48F0-4942-8020-2003C79997C0}" type="presParOf" srcId="{B965063C-E1F5-40EF-A120-1BCCB1FEAF78}" destId="{BA6AF84A-D1F7-4EEA-AB16-2A93F6EF4C3A}" srcOrd="1" destOrd="0" presId="urn:microsoft.com/office/officeart/2005/8/layout/gear1"/>
    <dgm:cxn modelId="{92A8DD11-D03E-4C1D-9A4A-2DCE60FA3194}" type="presParOf" srcId="{B965063C-E1F5-40EF-A120-1BCCB1FEAF78}" destId="{97B43024-8CD1-42A6-8D8B-2317B9125388}" srcOrd="2" destOrd="0" presId="urn:microsoft.com/office/officeart/2005/8/layout/gear1"/>
    <dgm:cxn modelId="{876BDDA8-D27F-4A78-B6EC-F667564ADFB3}" type="presParOf" srcId="{B965063C-E1F5-40EF-A120-1BCCB1FEAF78}" destId="{E0BD7DB4-BB2B-4883-AF70-EC4958298D83}" srcOrd="3" destOrd="0" presId="urn:microsoft.com/office/officeart/2005/8/layout/gear1"/>
    <dgm:cxn modelId="{A6864A17-1475-4CE8-973F-773F4ABAFC7C}" type="presParOf" srcId="{B965063C-E1F5-40EF-A120-1BCCB1FEAF78}" destId="{AAF3E490-801C-4384-8D5A-D74565A2F3F7}" srcOrd="4" destOrd="0" presId="urn:microsoft.com/office/officeart/2005/8/layout/gear1"/>
    <dgm:cxn modelId="{22241755-7043-48AD-9445-EE9C864D324F}" type="presParOf" srcId="{B965063C-E1F5-40EF-A120-1BCCB1FEAF78}" destId="{BCC72656-687C-4DBA-B11A-85E583712AB6}" srcOrd="5" destOrd="0" presId="urn:microsoft.com/office/officeart/2005/8/layout/gear1"/>
    <dgm:cxn modelId="{A936C9DE-86E5-4B77-BC2E-A8DFD8D1BDC0}" type="presParOf" srcId="{B965063C-E1F5-40EF-A120-1BCCB1FEAF78}" destId="{8DB4E99E-BE4E-4467-ACA8-0088936611C4}" srcOrd="6" destOrd="0" presId="urn:microsoft.com/office/officeart/2005/8/layout/gear1"/>
    <dgm:cxn modelId="{0317B7DE-ABA2-4718-AAE5-C210AA3418D5}" type="presParOf" srcId="{B965063C-E1F5-40EF-A120-1BCCB1FEAF78}" destId="{04AD749F-A360-4E7B-81C9-2384B18BD29E}" srcOrd="7" destOrd="0" presId="urn:microsoft.com/office/officeart/2005/8/layout/gear1"/>
    <dgm:cxn modelId="{66E82EA0-BF19-48BD-9793-E0EA5D8C6448}" type="presParOf" srcId="{B965063C-E1F5-40EF-A120-1BCCB1FEAF78}" destId="{91632F6C-2727-462A-BC02-51A7055DC469}" srcOrd="8" destOrd="0" presId="urn:microsoft.com/office/officeart/2005/8/layout/gear1"/>
    <dgm:cxn modelId="{4F4B2FC0-97A5-4D42-A12D-B1EABEDD0880}" type="presParOf" srcId="{B965063C-E1F5-40EF-A120-1BCCB1FEAF78}" destId="{81844C85-2BC1-430F-B0E9-289EF3C90A56}" srcOrd="9" destOrd="0" presId="urn:microsoft.com/office/officeart/2005/8/layout/gear1"/>
    <dgm:cxn modelId="{F2EADE21-DE74-4DFE-B531-D4C1ABDF3A16}" type="presParOf" srcId="{B965063C-E1F5-40EF-A120-1BCCB1FEAF78}" destId="{2167A630-21A3-4783-9BB2-D6A5B1E377E9}" srcOrd="10" destOrd="0" presId="urn:microsoft.com/office/officeart/2005/8/layout/gear1"/>
    <dgm:cxn modelId="{D0423FA1-C06D-4D18-932B-44CB04999BFA}" type="presParOf" srcId="{B965063C-E1F5-40EF-A120-1BCCB1FEAF78}" destId="{6610E86A-463E-4355-93A5-3277A5E52C82}" srcOrd="11" destOrd="0" presId="urn:microsoft.com/office/officeart/2005/8/layout/gear1"/>
    <dgm:cxn modelId="{E72DAF7A-68E6-4463-88C7-5C2C0B6C808D}" type="presParOf" srcId="{B965063C-E1F5-40EF-A120-1BCCB1FEAF78}" destId="{C0FD951C-3F34-47EC-A832-2E9CF99FF4F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02EBA-4EAB-4A67-B3E6-110E91D08E17}">
      <dsp:nvSpPr>
        <dsp:cNvPr id="0" name=""/>
        <dsp:cNvSpPr/>
      </dsp:nvSpPr>
      <dsp:spPr>
        <a:xfrm>
          <a:off x="2884080" y="1993120"/>
          <a:ext cx="2436035" cy="2436035"/>
        </a:xfrm>
        <a:prstGeom prst="gear9">
          <a:avLst/>
        </a:prstGeom>
        <a:solidFill>
          <a:srgbClr val="C0504D">
            <a:shade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kern="1200" dirty="0">
              <a:solidFill>
                <a:sysClr val="window" lastClr="FFFFFF"/>
              </a:solidFill>
              <a:latin typeface="Arial Black" pitchFamily="34" charset="0"/>
              <a:ea typeface="HY헤드라인M" pitchFamily="18" charset="-127"/>
              <a:cs typeface="+mn-cs"/>
            </a:rPr>
            <a:t>Knowhow</a:t>
          </a:r>
          <a:endParaRPr lang="ko-KR" altLang="en-US" sz="2000" kern="1200" dirty="0">
            <a:solidFill>
              <a:sysClr val="window" lastClr="FFFFFF"/>
            </a:solidFill>
            <a:latin typeface="Arial Black" pitchFamily="34" charset="0"/>
            <a:ea typeface="HY헤드라인M" pitchFamily="18" charset="-127"/>
            <a:cs typeface="+mn-cs"/>
          </a:endParaRPr>
        </a:p>
      </dsp:txBody>
      <dsp:txXfrm>
        <a:off x="3373831" y="2563750"/>
        <a:ext cx="1456533" cy="1252172"/>
      </dsp:txXfrm>
    </dsp:sp>
    <dsp:sp modelId="{E0BD7DB4-BB2B-4883-AF70-EC4958298D83}">
      <dsp:nvSpPr>
        <dsp:cNvPr id="0" name=""/>
        <dsp:cNvSpPr/>
      </dsp:nvSpPr>
      <dsp:spPr>
        <a:xfrm>
          <a:off x="1466750" y="1417329"/>
          <a:ext cx="1771662" cy="1771662"/>
        </a:xfrm>
        <a:prstGeom prst="gear6">
          <a:avLst/>
        </a:prstGeom>
        <a:solidFill>
          <a:srgbClr val="C0504D">
            <a:shade val="50000"/>
            <a:hueOff val="-27656"/>
            <a:satOff val="-5606"/>
            <a:lumOff val="3083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ysClr val="window" lastClr="FFFFFF"/>
              </a:solidFill>
              <a:latin typeface="Arial Black" pitchFamily="34" charset="0"/>
              <a:ea typeface="HY헤드라인M" pitchFamily="18" charset="-127"/>
              <a:cs typeface="+mn-cs"/>
            </a:rPr>
            <a:t>Partner</a:t>
          </a:r>
          <a:endParaRPr lang="ko-KR" altLang="en-US" sz="1600" kern="1200" dirty="0">
            <a:solidFill>
              <a:sysClr val="window" lastClr="FFFFFF"/>
            </a:solidFill>
            <a:latin typeface="Arial Black" pitchFamily="34" charset="0"/>
            <a:ea typeface="HY헤드라인M" pitchFamily="18" charset="-127"/>
            <a:cs typeface="+mn-cs"/>
          </a:endParaRPr>
        </a:p>
      </dsp:txBody>
      <dsp:txXfrm>
        <a:off x="1912771" y="1866046"/>
        <a:ext cx="879620" cy="874228"/>
      </dsp:txXfrm>
    </dsp:sp>
    <dsp:sp modelId="{8DB4E99E-BE4E-4467-ACA8-0088936611C4}">
      <dsp:nvSpPr>
        <dsp:cNvPr id="0" name=""/>
        <dsp:cNvSpPr/>
      </dsp:nvSpPr>
      <dsp:spPr>
        <a:xfrm rot="20700000">
          <a:off x="2459062" y="195063"/>
          <a:ext cx="1735867" cy="1735867"/>
        </a:xfrm>
        <a:prstGeom prst="gear6">
          <a:avLst/>
        </a:prstGeom>
        <a:solidFill>
          <a:srgbClr val="C0504D">
            <a:shade val="50000"/>
            <a:hueOff val="-27656"/>
            <a:satOff val="-5606"/>
            <a:lumOff val="3083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ysClr val="window" lastClr="FFFFFF"/>
              </a:solidFill>
              <a:latin typeface="Arial Black" pitchFamily="34" charset="0"/>
              <a:ea typeface="HY헤드라인M" pitchFamily="18" charset="-127"/>
              <a:cs typeface="+mn-cs"/>
            </a:rPr>
            <a:t>Service</a:t>
          </a:r>
          <a:endParaRPr lang="ko-KR" altLang="en-US" sz="1600" kern="1200" dirty="0">
            <a:solidFill>
              <a:sysClr val="window" lastClr="FFFFFF"/>
            </a:solidFill>
            <a:latin typeface="Arial Black" pitchFamily="34" charset="0"/>
            <a:ea typeface="HY헤드라인M" pitchFamily="18" charset="-127"/>
            <a:cs typeface="+mn-cs"/>
          </a:endParaRPr>
        </a:p>
      </dsp:txBody>
      <dsp:txXfrm rot="-20700000">
        <a:off x="2839788" y="575790"/>
        <a:ext cx="974414" cy="974414"/>
      </dsp:txXfrm>
    </dsp:sp>
    <dsp:sp modelId="{2167A630-21A3-4783-9BB2-D6A5B1E377E9}">
      <dsp:nvSpPr>
        <dsp:cNvPr id="0" name=""/>
        <dsp:cNvSpPr/>
      </dsp:nvSpPr>
      <dsp:spPr>
        <a:xfrm>
          <a:off x="2699348" y="1624056"/>
          <a:ext cx="3118125" cy="3118125"/>
        </a:xfrm>
        <a:prstGeom prst="circularArrow">
          <a:avLst>
            <a:gd name="adj1" fmla="val 4687"/>
            <a:gd name="adj2" fmla="val 299029"/>
            <a:gd name="adj3" fmla="val 2521533"/>
            <a:gd name="adj4" fmla="val 15849762"/>
            <a:gd name="adj5" fmla="val 5469"/>
          </a:avLst>
        </a:prstGeom>
        <a:solidFill>
          <a:srgbClr val="C0504D">
            <a:shade val="90000"/>
            <a:hueOff val="0"/>
            <a:satOff val="0"/>
            <a:lumOff val="0"/>
            <a:alpha val="71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0E86A-463E-4355-93A5-3277A5E52C82}">
      <dsp:nvSpPr>
        <dsp:cNvPr id="0" name=""/>
        <dsp:cNvSpPr/>
      </dsp:nvSpPr>
      <dsp:spPr>
        <a:xfrm>
          <a:off x="1152992" y="1024320"/>
          <a:ext cx="2265513" cy="226551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D39C9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D951C-3F34-47EC-A832-2E9CF99FF4F7}">
      <dsp:nvSpPr>
        <dsp:cNvPr id="0" name=""/>
        <dsp:cNvSpPr/>
      </dsp:nvSpPr>
      <dsp:spPr>
        <a:xfrm>
          <a:off x="2057537" y="-186164"/>
          <a:ext cx="2442679" cy="244267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D39C9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0" cy="500616"/>
          </a:xfrm>
          <a:prstGeom prst="rect">
            <a:avLst/>
          </a:prstGeom>
        </p:spPr>
        <p:txBody>
          <a:bodyPr vert="horz" lIns="89185" tIns="44592" rIns="89185" bIns="4459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616"/>
          </a:xfrm>
          <a:prstGeom prst="rect">
            <a:avLst/>
          </a:prstGeom>
        </p:spPr>
        <p:txBody>
          <a:bodyPr vert="horz" lIns="89185" tIns="44592" rIns="89185" bIns="44592" rtlCol="0"/>
          <a:lstStyle>
            <a:lvl1pPr algn="r">
              <a:defRPr sz="1200"/>
            </a:lvl1pPr>
          </a:lstStyle>
          <a:p>
            <a:pPr>
              <a:defRPr/>
            </a:pPr>
            <a:fld id="{14868D2B-A3A1-43BC-AD5D-EFF2F1966C92}" type="datetimeFigureOut">
              <a:rPr lang="ko-KR" altLang="en-US"/>
              <a:pPr>
                <a:defRPr/>
              </a:pPr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518086"/>
            <a:ext cx="2984870" cy="500615"/>
          </a:xfrm>
          <a:prstGeom prst="rect">
            <a:avLst/>
          </a:prstGeom>
        </p:spPr>
        <p:txBody>
          <a:bodyPr vert="horz" lIns="89185" tIns="44592" rIns="89185" bIns="4459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699" y="9518086"/>
            <a:ext cx="2984870" cy="500615"/>
          </a:xfrm>
          <a:prstGeom prst="rect">
            <a:avLst/>
          </a:prstGeom>
        </p:spPr>
        <p:txBody>
          <a:bodyPr vert="horz" lIns="89185" tIns="44592" rIns="89185" bIns="44592" rtlCol="0" anchor="b"/>
          <a:lstStyle>
            <a:lvl1pPr algn="r">
              <a:defRPr sz="1200"/>
            </a:lvl1pPr>
          </a:lstStyle>
          <a:p>
            <a:pPr>
              <a:defRPr/>
            </a:pPr>
            <a:fld id="{6EE063AC-546D-47EF-9A09-D33B7C1EC5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6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4870" cy="5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9" y="0"/>
            <a:ext cx="2984870" cy="5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1838" y="752475"/>
            <a:ext cx="542448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843"/>
            <a:ext cx="5510530" cy="4508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3" rIns="96606" bIns="483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086"/>
            <a:ext cx="2984870" cy="50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9" y="9518086"/>
            <a:ext cx="2984870" cy="50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6" tIns="48303" rIns="96606" bIns="48303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pPr>
              <a:defRPr/>
            </a:pPr>
            <a:fld id="{679A04EB-2608-4509-BB21-E32DF466CB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7500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89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216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9342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922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362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4996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9862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007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387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6153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87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272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6770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3594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283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675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86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48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515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3704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22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364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A04EB-2608-4509-BB21-E32DF466CB0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49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-com.co.kr/online/ppt_gallery_1.htm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420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3" descr="redcosign_ppt_018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0"/>
            <a:ext cx="990282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48">
            <a:hlinkClick r:id="rId3"/>
          </p:cNvPr>
          <p:cNvSpPr txBox="1">
            <a:spLocks noChangeArrowheads="1"/>
          </p:cNvSpPr>
          <p:nvPr userDrawn="1"/>
        </p:nvSpPr>
        <p:spPr bwMode="auto">
          <a:xfrm>
            <a:off x="7185249" y="6536267"/>
            <a:ext cx="2720752" cy="32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>
              <a:defRPr/>
            </a:pPr>
            <a:r>
              <a:rPr lang="en-US" altLang="ko-KR" sz="700" b="0" dirty="0">
                <a:solidFill>
                  <a:prstClr val="black"/>
                </a:solidFill>
                <a:latin typeface="굴림" pitchFamily="50" charset="-127"/>
                <a:ea typeface="굴림" pitchFamily="50" charset="-127"/>
              </a:rPr>
              <a:t>Copyright © 2007 - 2017  Red Cosign  - All Rights Reserve</a:t>
            </a:r>
          </a:p>
        </p:txBody>
      </p:sp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3794098" y="6519864"/>
            <a:ext cx="2311030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ko-KR" sz="1000" dirty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rPr>
              <a:t>-</a:t>
            </a:r>
            <a:fld id="{E7952F68-D04B-44A7-86CD-741A7E8426B4}" type="slidenum">
              <a:rPr lang="en-US" altLang="ko-KR" sz="1000" smtClean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rPr>
              <a:pPr>
                <a:defRPr/>
              </a:pPr>
              <a:t>‹#›</a:t>
            </a:fld>
            <a:r>
              <a:rPr lang="en-US" altLang="ko-KR" sz="1000" dirty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rPr>
              <a:t>-</a:t>
            </a:r>
          </a:p>
        </p:txBody>
      </p:sp>
      <p:pic>
        <p:nvPicPr>
          <p:cNvPr id="9" name="그림 8" descr="redcosign_CI(we)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7670" y="6538699"/>
            <a:ext cx="1010245" cy="29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4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7" descr="redcosig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222" y="6356353"/>
            <a:ext cx="231103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176D8-ABF6-4BF9-86C0-D3C5C4164BFB}" type="datetimeFigureOut">
              <a:rPr lang="ko-KR" altLang="en-US"/>
              <a:pPr>
                <a:defRPr/>
              </a:pPr>
              <a:t>2023-05-02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008" y="6356353"/>
            <a:ext cx="313639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8163" y="6356353"/>
            <a:ext cx="231103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EA052-7F08-43D0-80C2-E99528C839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94899" y="274638"/>
            <a:ext cx="891461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94898" y="1600200"/>
            <a:ext cx="4379679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029838" y="1600200"/>
            <a:ext cx="4379679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4898" y="3938592"/>
            <a:ext cx="4379679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838" y="3938592"/>
            <a:ext cx="4379679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63364" y="1628775"/>
            <a:ext cx="4960143" cy="72548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022081" y="2498732"/>
            <a:ext cx="2512610" cy="3667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87070" y="2498732"/>
            <a:ext cx="2512609" cy="3667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4695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://www.art-com.co.kr/online/ppt_gallery_1.htm" TargetMode="Externa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221" y="274638"/>
            <a:ext cx="89139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221" y="1600203"/>
            <a:ext cx="89139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221" y="6356353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1B235-10E2-46C1-864F-9FAEBCC41A9E}" type="datetimeFigureOut">
              <a:rPr lang="ko-KR" altLang="en-US" smtClean="0"/>
              <a:pPr/>
              <a:t>2023-05-02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008" y="6356353"/>
            <a:ext cx="3136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8163" y="6356353"/>
            <a:ext cx="23110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BF1F-FAA6-479D-A658-65FDCB209D8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7" descr="redcosign_ppt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904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030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2" r:id="rId3"/>
    <p:sldLayoutId id="2147483823" r:id="rId4"/>
    <p:sldLayoutId id="2147483824" r:id="rId5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redcosign_ppt_top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 contrast="-6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4413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48">
            <a:hlinkClick r:id="rId5"/>
          </p:cNvPr>
          <p:cNvSpPr txBox="1">
            <a:spLocks noChangeArrowheads="1"/>
          </p:cNvSpPr>
          <p:nvPr userDrawn="1"/>
        </p:nvSpPr>
        <p:spPr bwMode="auto">
          <a:xfrm>
            <a:off x="7113241" y="6536267"/>
            <a:ext cx="2792760" cy="32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>
              <a:defRPr/>
            </a:pPr>
            <a:r>
              <a:rPr lang="en-US" altLang="ko-KR" sz="700" b="0" dirty="0">
                <a:latin typeface="굴림" pitchFamily="50" charset="-127"/>
                <a:ea typeface="굴림" pitchFamily="50" charset="-127"/>
              </a:rPr>
              <a:t>Copyright © 2007 -</a:t>
            </a:r>
            <a:r>
              <a:rPr lang="en-US" altLang="ko-KR" sz="700" b="0" baseline="0" dirty="0">
                <a:latin typeface="굴림" pitchFamily="50" charset="-127"/>
                <a:ea typeface="굴림" pitchFamily="50" charset="-127"/>
              </a:rPr>
              <a:t> 2017</a:t>
            </a:r>
            <a:r>
              <a:rPr lang="en-US" altLang="ko-KR" sz="700" b="0" dirty="0">
                <a:latin typeface="굴림" pitchFamily="50" charset="-127"/>
                <a:ea typeface="굴림" pitchFamily="50" charset="-127"/>
              </a:rPr>
              <a:t>  Red Cosign  - All Rights Reserve</a:t>
            </a:r>
          </a:p>
        </p:txBody>
      </p:sp>
      <p:sp>
        <p:nvSpPr>
          <p:cNvPr id="10" name="슬라이드 번호 개체 틀 5"/>
          <p:cNvSpPr txBox="1">
            <a:spLocks/>
          </p:cNvSpPr>
          <p:nvPr userDrawn="1"/>
        </p:nvSpPr>
        <p:spPr>
          <a:xfrm>
            <a:off x="3794098" y="6519864"/>
            <a:ext cx="2311030" cy="3651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ko-KR" sz="1000" dirty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rPr>
              <a:t>-</a:t>
            </a:r>
            <a:fld id="{E7952F68-D04B-44A7-86CD-741A7E8426B4}" type="slidenum">
              <a:rPr lang="en-US" altLang="ko-KR" sz="1000" smtClean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rPr>
              <a:pPr>
                <a:defRPr/>
              </a:pPr>
              <a:t>‹#›</a:t>
            </a:fld>
            <a:r>
              <a:rPr lang="en-US" altLang="ko-KR" sz="1000" dirty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rPr>
              <a:t>-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-3870" y="526269"/>
            <a:ext cx="9921904" cy="8783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 descr="redcosign_CI(we)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27670" y="6538699"/>
            <a:ext cx="1010245" cy="292911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-3871" y="5731"/>
            <a:ext cx="9906001" cy="680069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61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ransition>
    <p:fade/>
  </p:transition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j-lt"/>
          <a:ea typeface="+mj-ea"/>
        </a:defRPr>
      </a:lvl2pPr>
      <a:lvl3pPr marL="1146175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j-lt"/>
          <a:ea typeface="+mj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j-lt"/>
          <a:ea typeface="+mj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j-lt"/>
          <a:ea typeface="+mj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co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hyperlink" Target="http://www.ktng.com/" TargetMode="Externa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jpe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hyperlink" Target="https://youtu.be/Y6-_bO1d3yQ" TargetMode="External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png"/><Relationship Id="rId5" Type="http://schemas.openxmlformats.org/officeDocument/2006/relationships/image" Target="../media/image96.gif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1.jpe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4.gif"/><Relationship Id="rId5" Type="http://schemas.openxmlformats.org/officeDocument/2006/relationships/image" Target="../media/image20.wmf"/><Relationship Id="rId10" Type="http://schemas.openxmlformats.org/officeDocument/2006/relationships/image" Target="../media/image15.wmf"/><Relationship Id="rId4" Type="http://schemas.openxmlformats.org/officeDocument/2006/relationships/image" Target="../media/image19.wmf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6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412875"/>
            <a:ext cx="9904413" cy="893763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ko-KR" sz="4000" b="1" dirty="0">
                <a:solidFill>
                  <a:srgbClr val="006699"/>
                </a:solidFill>
                <a:latin typeface="Arial Black" pitchFamily="34" charset="0"/>
                <a:ea typeface="굴림" pitchFamily="50" charset="-127"/>
                <a:cs typeface="+mn-cs"/>
              </a:rPr>
              <a:t>Company Overview</a:t>
            </a:r>
          </a:p>
        </p:txBody>
      </p:sp>
      <p:sp>
        <p:nvSpPr>
          <p:cNvPr id="5126" name="AutoShape 8"/>
          <p:cNvSpPr>
            <a:spLocks noChangeArrowheads="1"/>
          </p:cNvSpPr>
          <p:nvPr/>
        </p:nvSpPr>
        <p:spPr bwMode="auto">
          <a:xfrm>
            <a:off x="3272240" y="2786063"/>
            <a:ext cx="3334141" cy="361950"/>
          </a:xfrm>
          <a:prstGeom prst="roundRect">
            <a:avLst>
              <a:gd name="adj" fmla="val 50000"/>
            </a:avLst>
          </a:prstGeom>
          <a:noFill/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0">
                <a:solidFill>
                  <a:srgbClr val="CC0000"/>
                </a:solidFill>
                <a:latin typeface="Forte" pitchFamily="66" charset="0"/>
                <a:ea typeface="돋움" pitchFamily="50" charset="-127"/>
              </a:rPr>
              <a:t>Red Cosign Corporation</a:t>
            </a:r>
          </a:p>
        </p:txBody>
      </p:sp>
      <p:sp>
        <p:nvSpPr>
          <p:cNvPr id="10" name="Rectangle 49">
            <a:hlinkClick r:id="rId3"/>
          </p:cNvPr>
          <p:cNvSpPr>
            <a:spLocks noChangeArrowheads="1"/>
          </p:cNvSpPr>
          <p:nvPr/>
        </p:nvSpPr>
        <p:spPr bwMode="auto">
          <a:xfrm>
            <a:off x="7924800" y="6496050"/>
            <a:ext cx="195103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ko-KR" sz="1200" dirty="0">
                <a:latin typeface="Century Gothic" pitchFamily="34" charset="0"/>
              </a:rPr>
              <a:t>www.redcosign.com</a:t>
            </a:r>
          </a:p>
        </p:txBody>
      </p:sp>
      <p:sp>
        <p:nvSpPr>
          <p:cNvPr id="11" name="직사각형 9"/>
          <p:cNvSpPr>
            <a:spLocks noChangeArrowheads="1"/>
          </p:cNvSpPr>
          <p:nvPr/>
        </p:nvSpPr>
        <p:spPr bwMode="auto">
          <a:xfrm>
            <a:off x="4353363" y="4645025"/>
            <a:ext cx="11897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4000" b="0" dirty="0">
                <a:latin typeface="Candara" pitchFamily="34" charset="0"/>
              </a:rPr>
              <a:t>2023</a:t>
            </a:r>
          </a:p>
        </p:txBody>
      </p:sp>
      <p:pic>
        <p:nvPicPr>
          <p:cNvPr id="15" name="Picture 2" descr="Z:\회사 사용 서식\CI\Redcosign\redcosign_CI(hh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4652963"/>
            <a:ext cx="10112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4F6690BB-9ACC-4351-AC30-BF3DACA1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8A4D8E2B-2294-42D1-9296-9A47E9DCA18E}"/>
              </a:ext>
            </a:extLst>
          </p:cNvPr>
          <p:cNvSpPr txBox="1"/>
          <p:nvPr/>
        </p:nvSpPr>
        <p:spPr>
          <a:xfrm>
            <a:off x="6392366" y="116632"/>
            <a:ext cx="246899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altLang="ko-KR" sz="2000" dirty="0">
                <a:solidFill>
                  <a:srgbClr val="FFFF65"/>
                </a:solidFill>
                <a:latin typeface="Arial Black"/>
                <a:cs typeface="Arial Black"/>
              </a:rPr>
              <a:t>4.3. </a:t>
            </a:r>
            <a:r>
              <a:rPr lang="ko-KR" altLang="en-US" sz="2000" spc="-25" dirty="0">
                <a:solidFill>
                  <a:srgbClr val="FFFF65"/>
                </a:solidFill>
                <a:latin typeface="바탕"/>
                <a:cs typeface="바탕"/>
              </a:rPr>
              <a:t>전자</a:t>
            </a:r>
            <a:r>
              <a:rPr lang="ko-KR" altLang="en-US" sz="2000" spc="-50" dirty="0">
                <a:solidFill>
                  <a:srgbClr val="FFFF65"/>
                </a:solidFill>
                <a:latin typeface="바탕"/>
                <a:cs typeface="바탕"/>
              </a:rPr>
              <a:t> 세금계산서</a:t>
            </a:r>
            <a:endParaRPr lang="ko-KR" altLang="en-US" sz="2000" dirty="0">
              <a:latin typeface="바탕"/>
              <a:cs typeface="바탕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6232396-DBA5-4316-B1F4-255F999F4BA3}"/>
              </a:ext>
            </a:extLst>
          </p:cNvPr>
          <p:cNvSpPr/>
          <p:nvPr/>
        </p:nvSpPr>
        <p:spPr bwMode="auto">
          <a:xfrm>
            <a:off x="1749425" y="2608263"/>
            <a:ext cx="3163888" cy="3267075"/>
          </a:xfrm>
          <a:prstGeom prst="ellips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HY울릉도M" pitchFamily="18" charset="-127"/>
            </a:endParaRPr>
          </a:p>
        </p:txBody>
      </p:sp>
      <p:pic>
        <p:nvPicPr>
          <p:cNvPr id="68" name="Picture 15" descr="C:\Users\hoony\Desktop\새 이미지 8.gif">
            <a:extLst>
              <a:ext uri="{FF2B5EF4-FFF2-40B4-BE49-F238E27FC236}">
                <a16:creationId xmlns:a16="http://schemas.microsoft.com/office/drawing/2014/main" id="{0B165A1F-F9B0-4AEE-A073-0D15ADBDB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0800" y="5661025"/>
            <a:ext cx="823913" cy="366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D43790E4-7EC0-4EEB-B8B2-B2B2A3D89A02}"/>
              </a:ext>
            </a:extLst>
          </p:cNvPr>
          <p:cNvSpPr/>
          <p:nvPr/>
        </p:nvSpPr>
        <p:spPr bwMode="auto">
          <a:xfrm>
            <a:off x="2576513" y="3833813"/>
            <a:ext cx="1495425" cy="1119187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solidFill>
              <a:sysClr val="window" lastClr="FFFFFF">
                <a:lumMod val="50000"/>
              </a:sys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  <a:cs typeface="HY울릉도M"/>
            </a:endParaRPr>
          </a:p>
        </p:txBody>
      </p:sp>
      <p:grpSp>
        <p:nvGrpSpPr>
          <p:cNvPr id="70" name="그룹 198">
            <a:extLst>
              <a:ext uri="{FF2B5EF4-FFF2-40B4-BE49-F238E27FC236}">
                <a16:creationId xmlns:a16="http://schemas.microsoft.com/office/drawing/2014/main" id="{1725993A-154C-47BB-99F6-76CC42E829F2}"/>
              </a:ext>
            </a:extLst>
          </p:cNvPr>
          <p:cNvGrpSpPr>
            <a:grpSpLocks/>
          </p:cNvGrpSpPr>
          <p:nvPr/>
        </p:nvGrpSpPr>
        <p:grpSpPr bwMode="auto">
          <a:xfrm>
            <a:off x="2647950" y="4144963"/>
            <a:ext cx="1376363" cy="746125"/>
            <a:chOff x="189021" y="3165233"/>
            <a:chExt cx="1368272" cy="925874"/>
          </a:xfrm>
        </p:grpSpPr>
        <p:pic>
          <p:nvPicPr>
            <p:cNvPr id="71" name="Picture 17" descr="C:\Users\hoony\Desktop\이미지작업실\11.gif">
              <a:extLst>
                <a:ext uri="{FF2B5EF4-FFF2-40B4-BE49-F238E27FC236}">
                  <a16:creationId xmlns:a16="http://schemas.microsoft.com/office/drawing/2014/main" id="{7A93A08C-AA63-4980-A247-59F1DACBD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9021" y="3165233"/>
              <a:ext cx="1368272" cy="786007"/>
            </a:xfrm>
            <a:prstGeom prst="rect">
              <a:avLst/>
            </a:prstGeom>
            <a:ln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2" name="Picture 7" descr="D:\데이터작업\고가\비지니스\b_035\img\img07.png">
              <a:extLst>
                <a:ext uri="{FF2B5EF4-FFF2-40B4-BE49-F238E27FC236}">
                  <a16:creationId xmlns:a16="http://schemas.microsoft.com/office/drawing/2014/main" id="{4E5E96A1-52EB-49D1-84FE-1C6364728E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2406" y="3357562"/>
              <a:ext cx="1094915" cy="733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3" name="직사각형 24">
            <a:extLst>
              <a:ext uri="{FF2B5EF4-FFF2-40B4-BE49-F238E27FC236}">
                <a16:creationId xmlns:a16="http://schemas.microsoft.com/office/drawing/2014/main" id="{DFB55200-03C0-4158-9AE2-155DA8826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3808413"/>
            <a:ext cx="1549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300" b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TaxBill365</a:t>
            </a: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5AED27AD-7097-4DDD-A5BB-EF2EB665B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0450" y="3382963"/>
            <a:ext cx="860425" cy="306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5" name="Picture 3">
            <a:extLst>
              <a:ext uri="{FF2B5EF4-FFF2-40B4-BE49-F238E27FC236}">
                <a16:creationId xmlns:a16="http://schemas.microsoft.com/office/drawing/2014/main" id="{4B25F28A-2797-4C69-B31F-4812B438F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70125" y="2381250"/>
            <a:ext cx="863600" cy="365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6" name="Picture 4">
            <a:extLst>
              <a:ext uri="{FF2B5EF4-FFF2-40B4-BE49-F238E27FC236}">
                <a16:creationId xmlns:a16="http://schemas.microsoft.com/office/drawing/2014/main" id="{27BEB7C1-FA87-443E-BBBD-0D7AAF33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36650" y="5195888"/>
            <a:ext cx="841375" cy="366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7" name="Picture 5">
            <a:extLst>
              <a:ext uri="{FF2B5EF4-FFF2-40B4-BE49-F238E27FC236}">
                <a16:creationId xmlns:a16="http://schemas.microsoft.com/office/drawing/2014/main" id="{7B27CE30-76B3-4BF7-84F4-653982A0D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74888" y="5986463"/>
            <a:ext cx="841375" cy="395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8" name="Picture 6">
            <a:extLst>
              <a:ext uri="{FF2B5EF4-FFF2-40B4-BE49-F238E27FC236}">
                <a16:creationId xmlns:a16="http://schemas.microsoft.com/office/drawing/2014/main" id="{D499231E-5284-4F7A-AAF4-F621F1CD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46438" y="6057900"/>
            <a:ext cx="914400" cy="290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9" name="Picture 8">
            <a:extLst>
              <a:ext uri="{FF2B5EF4-FFF2-40B4-BE49-F238E27FC236}">
                <a16:creationId xmlns:a16="http://schemas.microsoft.com/office/drawing/2014/main" id="{FFEECF57-C964-4802-B40A-1DAD36843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32275" y="5805488"/>
            <a:ext cx="865188" cy="287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0" name="Picture 9">
            <a:extLst>
              <a:ext uri="{FF2B5EF4-FFF2-40B4-BE49-F238E27FC236}">
                <a16:creationId xmlns:a16="http://schemas.microsoft.com/office/drawing/2014/main" id="{494CFF61-BC4D-440B-BE30-6E62B47A4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49625" y="2406650"/>
            <a:ext cx="1098550" cy="322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1" name="Picture 10">
            <a:extLst>
              <a:ext uri="{FF2B5EF4-FFF2-40B4-BE49-F238E27FC236}">
                <a16:creationId xmlns:a16="http://schemas.microsoft.com/office/drawing/2014/main" id="{9384DD05-1591-4A5B-A494-184F40B5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05300" y="2887663"/>
            <a:ext cx="920750" cy="29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2" name="Picture 11">
            <a:extLst>
              <a:ext uri="{FF2B5EF4-FFF2-40B4-BE49-F238E27FC236}">
                <a16:creationId xmlns:a16="http://schemas.microsoft.com/office/drawing/2014/main" id="{95DF35DB-1FB8-42AF-933A-4551BDE08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881563" y="3895725"/>
            <a:ext cx="1036637" cy="315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3" name="Picture 13">
            <a:extLst>
              <a:ext uri="{FF2B5EF4-FFF2-40B4-BE49-F238E27FC236}">
                <a16:creationId xmlns:a16="http://schemas.microsoft.com/office/drawing/2014/main" id="{2B2BDD7B-A4D5-45BB-8A97-9EE6DC90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664075" y="4941888"/>
            <a:ext cx="979488" cy="27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4" name="Picture 14">
            <a:extLst>
              <a:ext uri="{FF2B5EF4-FFF2-40B4-BE49-F238E27FC236}">
                <a16:creationId xmlns:a16="http://schemas.microsoft.com/office/drawing/2014/main" id="{30CF8B58-C1AA-4244-A658-A4D47E3C7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808538" y="4416425"/>
            <a:ext cx="1439862" cy="287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5" name="Picture 15">
            <a:extLst>
              <a:ext uri="{FF2B5EF4-FFF2-40B4-BE49-F238E27FC236}">
                <a16:creationId xmlns:a16="http://schemas.microsoft.com/office/drawing/2014/main" id="{58A3CAC2-13E5-46FD-8EF4-4AC872C9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92175" y="4610100"/>
            <a:ext cx="1036638" cy="277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6" name="Picture 16">
            <a:extLst>
              <a:ext uri="{FF2B5EF4-FFF2-40B4-BE49-F238E27FC236}">
                <a16:creationId xmlns:a16="http://schemas.microsoft.com/office/drawing/2014/main" id="{B24FA297-42FC-43DC-9CC6-1C1B309E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31825" y="4002088"/>
            <a:ext cx="1152525" cy="306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7" name="Picture 17">
            <a:extLst>
              <a:ext uri="{FF2B5EF4-FFF2-40B4-BE49-F238E27FC236}">
                <a16:creationId xmlns:a16="http://schemas.microsoft.com/office/drawing/2014/main" id="{87F31B56-FD0C-4FDA-B21C-99329B24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664075" y="3378200"/>
            <a:ext cx="1030288" cy="287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8" name="Picture 18">
            <a:extLst>
              <a:ext uri="{FF2B5EF4-FFF2-40B4-BE49-F238E27FC236}">
                <a16:creationId xmlns:a16="http://schemas.microsoft.com/office/drawing/2014/main" id="{114EE843-E740-4B34-8BBA-A02B876C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376738" y="5373688"/>
            <a:ext cx="1055687" cy="287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9" name="Picture 29" descr="http://sstatic.naver.com/keypage/image/etc/contents_001/img0374/2008/0410_06.jpg">
            <a:hlinkClick r:id="rId21"/>
            <a:extLst>
              <a:ext uri="{FF2B5EF4-FFF2-40B4-BE49-F238E27FC236}">
                <a16:creationId xmlns:a16="http://schemas.microsoft.com/office/drawing/2014/main" id="{00CC1F1F-70FF-4C10-A5C0-033DC1C3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/>
          <a:srcRect l="4375" t="11943" r="6006" b="15047"/>
          <a:stretch>
            <a:fillRect/>
          </a:stretch>
        </p:blipFill>
        <p:spPr bwMode="auto">
          <a:xfrm>
            <a:off x="1460500" y="2828925"/>
            <a:ext cx="893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텍스트 개체 틀 28">
            <a:extLst>
              <a:ext uri="{FF2B5EF4-FFF2-40B4-BE49-F238E27FC236}">
                <a16:creationId xmlns:a16="http://schemas.microsoft.com/office/drawing/2014/main" id="{2635D414-3A7C-46CE-B2C9-85F1E8C52EC9}"/>
              </a:ext>
            </a:extLst>
          </p:cNvPr>
          <p:cNvSpPr txBox="1">
            <a:spLocks/>
          </p:cNvSpPr>
          <p:nvPr/>
        </p:nvSpPr>
        <p:spPr>
          <a:xfrm>
            <a:off x="165100" y="1443273"/>
            <a:ext cx="9467850" cy="565150"/>
          </a:xfrm>
          <a:prstGeom prst="rect">
            <a:avLst/>
          </a:prstGeom>
        </p:spPr>
        <p:txBody>
          <a:bodyPr/>
          <a:lstStyle/>
          <a:p>
            <a:pPr marL="342900" indent="-342900" algn="ctr" eaLnBrk="0" hangingPunc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2010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전자세금계산서 서비스 오픈 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개월 만에 </a:t>
            </a:r>
            <a:r>
              <a:rPr lang="en-US" altLang="ko-KR" sz="12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만 고객을  유치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하였으며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342900" indent="-342900" algn="ctr" eaLnBrk="0" hangingPunc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국세청 자동전송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다양한 전송타입 제공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ERP 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연계 등의 기술력을 바탕으로 </a:t>
            </a:r>
            <a:r>
              <a:rPr lang="ko-KR" altLang="en-US" sz="1200" kern="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타사와 차별화된 서비스</a:t>
            </a: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제공하고 있습니다</a:t>
            </a:r>
            <a:r>
              <a:rPr lang="en-US" altLang="ko-KR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ctr" eaLnBrk="0" hangingPunct="0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ko-KR" altLang="en-US" sz="120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91" name="TextBox 19">
            <a:extLst>
              <a:ext uri="{FF2B5EF4-FFF2-40B4-BE49-F238E27FC236}">
                <a16:creationId xmlns:a16="http://schemas.microsoft.com/office/drawing/2014/main" id="{9486309A-1E5D-4B07-AD15-D4BF89391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2608263"/>
            <a:ext cx="197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000" b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전자세금계산서</a:t>
            </a:r>
          </a:p>
        </p:txBody>
      </p:sp>
      <p:sp>
        <p:nvSpPr>
          <p:cNvPr id="92" name="TextBox 24">
            <a:extLst>
              <a:ext uri="{FF2B5EF4-FFF2-40B4-BE49-F238E27FC236}">
                <a16:creationId xmlns:a16="http://schemas.microsoft.com/office/drawing/2014/main" id="{E4034C6A-01AB-48F3-B6FE-030E78760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4044950"/>
            <a:ext cx="1211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000" b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전자발주</a:t>
            </a:r>
          </a:p>
        </p:txBody>
      </p:sp>
      <p:sp>
        <p:nvSpPr>
          <p:cNvPr id="93" name="TextBox 51">
            <a:extLst>
              <a:ext uri="{FF2B5EF4-FFF2-40B4-BE49-F238E27FC236}">
                <a16:creationId xmlns:a16="http://schemas.microsoft.com/office/drawing/2014/main" id="{3A121D39-848B-4746-A849-2B827D015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4586288"/>
            <a:ext cx="1979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000" b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대량휴폐업조회</a:t>
            </a:r>
          </a:p>
        </p:txBody>
      </p:sp>
      <p:grpSp>
        <p:nvGrpSpPr>
          <p:cNvPr id="94" name="그룹 50">
            <a:extLst>
              <a:ext uri="{FF2B5EF4-FFF2-40B4-BE49-F238E27FC236}">
                <a16:creationId xmlns:a16="http://schemas.microsoft.com/office/drawing/2014/main" id="{BF861363-10AB-4EAC-B2BF-BB084499F1BC}"/>
              </a:ext>
            </a:extLst>
          </p:cNvPr>
          <p:cNvGrpSpPr>
            <a:grpSpLocks/>
          </p:cNvGrpSpPr>
          <p:nvPr/>
        </p:nvGrpSpPr>
        <p:grpSpPr bwMode="auto">
          <a:xfrm>
            <a:off x="7186613" y="2073275"/>
            <a:ext cx="2159000" cy="766763"/>
            <a:chOff x="848544" y="1772816"/>
            <a:chExt cx="2160240" cy="2016224"/>
          </a:xfrm>
        </p:grpSpPr>
        <p:sp>
          <p:nvSpPr>
            <p:cNvPr id="95" name="모서리가 둥근 직사각형 53">
              <a:extLst>
                <a:ext uri="{FF2B5EF4-FFF2-40B4-BE49-F238E27FC236}">
                  <a16:creationId xmlns:a16="http://schemas.microsoft.com/office/drawing/2014/main" id="{09CFAD9C-9F73-467B-8910-AFF388B01897}"/>
                </a:ext>
              </a:extLst>
            </p:cNvPr>
            <p:cNvSpPr/>
            <p:nvPr/>
          </p:nvSpPr>
          <p:spPr>
            <a:xfrm>
              <a:off x="848544" y="1772816"/>
              <a:ext cx="2160240" cy="2016224"/>
            </a:xfrm>
            <a:prstGeom prst="roundRect">
              <a:avLst>
                <a:gd name="adj" fmla="val 9108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모서리가 둥근 직사각형 54">
              <a:extLst>
                <a:ext uri="{FF2B5EF4-FFF2-40B4-BE49-F238E27FC236}">
                  <a16:creationId xmlns:a16="http://schemas.microsoft.com/office/drawing/2014/main" id="{5C55EE18-59FA-4402-A10D-335B1D0289F0}"/>
                </a:ext>
              </a:extLst>
            </p:cNvPr>
            <p:cNvSpPr/>
            <p:nvPr/>
          </p:nvSpPr>
          <p:spPr>
            <a:xfrm>
              <a:off x="899373" y="1822908"/>
              <a:ext cx="2042698" cy="571891"/>
            </a:xfrm>
            <a:prstGeom prst="roundRect">
              <a:avLst>
                <a:gd name="adj" fmla="val 23603"/>
              </a:avLst>
            </a:prstGeom>
            <a:gradFill flip="none" rotWithShape="1"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>
                    <a:alpha val="47000"/>
                  </a:sysClr>
                </a:gs>
                <a:gs pos="100000">
                  <a:sysClr val="window" lastClr="FFFFFF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7" name="TextBox 19">
            <a:extLst>
              <a:ext uri="{FF2B5EF4-FFF2-40B4-BE49-F238E27FC236}">
                <a16:creationId xmlns:a16="http://schemas.microsoft.com/office/drawing/2014/main" id="{1FDD47BC-BDD4-44D6-956D-7FA32438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2247900"/>
            <a:ext cx="1979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000" b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전자세금계산서</a:t>
            </a:r>
          </a:p>
        </p:txBody>
      </p:sp>
      <p:grpSp>
        <p:nvGrpSpPr>
          <p:cNvPr id="98" name="그룹 52">
            <a:extLst>
              <a:ext uri="{FF2B5EF4-FFF2-40B4-BE49-F238E27FC236}">
                <a16:creationId xmlns:a16="http://schemas.microsoft.com/office/drawing/2014/main" id="{70E38C68-47B9-453F-B8C0-947619483E68}"/>
              </a:ext>
            </a:extLst>
          </p:cNvPr>
          <p:cNvGrpSpPr>
            <a:grpSpLocks/>
          </p:cNvGrpSpPr>
          <p:nvPr/>
        </p:nvGrpSpPr>
        <p:grpSpPr bwMode="auto">
          <a:xfrm>
            <a:off x="7207250" y="4759325"/>
            <a:ext cx="2159000" cy="722313"/>
            <a:chOff x="6897216" y="1772816"/>
            <a:chExt cx="2160240" cy="2016224"/>
          </a:xfrm>
        </p:grpSpPr>
        <p:sp>
          <p:nvSpPr>
            <p:cNvPr id="99" name="모서리가 둥근 직사각형 60">
              <a:extLst>
                <a:ext uri="{FF2B5EF4-FFF2-40B4-BE49-F238E27FC236}">
                  <a16:creationId xmlns:a16="http://schemas.microsoft.com/office/drawing/2014/main" id="{ACD1A938-ECDD-4E34-A210-66C8033AE18A}"/>
                </a:ext>
              </a:extLst>
            </p:cNvPr>
            <p:cNvSpPr/>
            <p:nvPr/>
          </p:nvSpPr>
          <p:spPr>
            <a:xfrm>
              <a:off x="6897216" y="1772816"/>
              <a:ext cx="2160240" cy="2016224"/>
            </a:xfrm>
            <a:prstGeom prst="roundRect">
              <a:avLst>
                <a:gd name="adj" fmla="val 9108"/>
              </a:avLst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모서리가 둥근 직사각형 68">
              <a:extLst>
                <a:ext uri="{FF2B5EF4-FFF2-40B4-BE49-F238E27FC236}">
                  <a16:creationId xmlns:a16="http://schemas.microsoft.com/office/drawing/2014/main" id="{466E66E8-2BD3-4574-B5CE-B0EC5375CF00}"/>
                </a:ext>
              </a:extLst>
            </p:cNvPr>
            <p:cNvSpPr/>
            <p:nvPr/>
          </p:nvSpPr>
          <p:spPr>
            <a:xfrm>
              <a:off x="6949634" y="1817129"/>
              <a:ext cx="2041109" cy="571634"/>
            </a:xfrm>
            <a:prstGeom prst="roundRect">
              <a:avLst>
                <a:gd name="adj" fmla="val 23603"/>
              </a:avLst>
            </a:prstGeom>
            <a:gradFill flip="none" rotWithShape="1"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>
                    <a:alpha val="47000"/>
                  </a:sysClr>
                </a:gs>
                <a:gs pos="100000">
                  <a:sysClr val="window" lastClr="FFFFFF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1" name="그룹 53">
            <a:extLst>
              <a:ext uri="{FF2B5EF4-FFF2-40B4-BE49-F238E27FC236}">
                <a16:creationId xmlns:a16="http://schemas.microsoft.com/office/drawing/2014/main" id="{60C9449F-F629-4D84-9529-941E304D845B}"/>
              </a:ext>
            </a:extLst>
          </p:cNvPr>
          <p:cNvGrpSpPr>
            <a:grpSpLocks/>
          </p:cNvGrpSpPr>
          <p:nvPr/>
        </p:nvGrpSpPr>
        <p:grpSpPr bwMode="auto">
          <a:xfrm>
            <a:off x="7186613" y="2965450"/>
            <a:ext cx="2160587" cy="766763"/>
            <a:chOff x="3944888" y="1268760"/>
            <a:chExt cx="2160240" cy="2016224"/>
          </a:xfrm>
        </p:grpSpPr>
        <p:sp>
          <p:nvSpPr>
            <p:cNvPr id="102" name="모서리가 둥근 직사각형 70">
              <a:extLst>
                <a:ext uri="{FF2B5EF4-FFF2-40B4-BE49-F238E27FC236}">
                  <a16:creationId xmlns:a16="http://schemas.microsoft.com/office/drawing/2014/main" id="{A60EE988-EAB0-4B65-87AB-6B7F6A4621D2}"/>
                </a:ext>
              </a:extLst>
            </p:cNvPr>
            <p:cNvSpPr/>
            <p:nvPr/>
          </p:nvSpPr>
          <p:spPr>
            <a:xfrm>
              <a:off x="3944888" y="1268760"/>
              <a:ext cx="2160240" cy="2016224"/>
            </a:xfrm>
            <a:prstGeom prst="roundRect">
              <a:avLst>
                <a:gd name="adj" fmla="val 9108"/>
              </a:avLst>
            </a:prstGeom>
            <a:solidFill>
              <a:srgbClr val="C0504D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모서리가 둥근 직사각형 71">
              <a:extLst>
                <a:ext uri="{FF2B5EF4-FFF2-40B4-BE49-F238E27FC236}">
                  <a16:creationId xmlns:a16="http://schemas.microsoft.com/office/drawing/2014/main" id="{34CB8DEF-EBA9-4A1D-8576-B22EFC3B884C}"/>
                </a:ext>
              </a:extLst>
            </p:cNvPr>
            <p:cNvSpPr/>
            <p:nvPr/>
          </p:nvSpPr>
          <p:spPr>
            <a:xfrm>
              <a:off x="3998854" y="1306331"/>
              <a:ext cx="2041197" cy="571888"/>
            </a:xfrm>
            <a:prstGeom prst="roundRect">
              <a:avLst>
                <a:gd name="adj" fmla="val 23603"/>
              </a:avLst>
            </a:prstGeom>
            <a:gradFill flip="none" rotWithShape="1"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>
                    <a:alpha val="47000"/>
                  </a:sysClr>
                </a:gs>
                <a:gs pos="100000">
                  <a:sysClr val="window" lastClr="FFFFFF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4" name="TextBox 24">
            <a:extLst>
              <a:ext uri="{FF2B5EF4-FFF2-40B4-BE49-F238E27FC236}">
                <a16:creationId xmlns:a16="http://schemas.microsoft.com/office/drawing/2014/main" id="{6564B9D9-4823-4B32-9F8D-17480B172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3127375"/>
            <a:ext cx="1211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000" b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전자발주</a:t>
            </a:r>
          </a:p>
        </p:txBody>
      </p:sp>
      <p:sp>
        <p:nvSpPr>
          <p:cNvPr id="105" name="TextBox 28">
            <a:extLst>
              <a:ext uri="{FF2B5EF4-FFF2-40B4-BE49-F238E27FC236}">
                <a16:creationId xmlns:a16="http://schemas.microsoft.com/office/drawing/2014/main" id="{F64BD958-F1EB-4DBC-9CE0-F8EB3DD12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4910138"/>
            <a:ext cx="1979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000" b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대량휴폐업조회</a:t>
            </a:r>
          </a:p>
        </p:txBody>
      </p:sp>
      <p:sp>
        <p:nvSpPr>
          <p:cNvPr id="106" name="TextBox 24">
            <a:extLst>
              <a:ext uri="{FF2B5EF4-FFF2-40B4-BE49-F238E27FC236}">
                <a16:creationId xmlns:a16="http://schemas.microsoft.com/office/drawing/2014/main" id="{35CFFA1D-6AB4-412C-B1CD-BC8D05624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800" y="3929063"/>
            <a:ext cx="1211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000" b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전자계약</a:t>
            </a:r>
          </a:p>
        </p:txBody>
      </p:sp>
      <p:sp>
        <p:nvSpPr>
          <p:cNvPr id="107" name="모서리가 둥근 직사각형 75">
            <a:extLst>
              <a:ext uri="{FF2B5EF4-FFF2-40B4-BE49-F238E27FC236}">
                <a16:creationId xmlns:a16="http://schemas.microsoft.com/office/drawing/2014/main" id="{491E554E-9D2D-4AA3-9881-0DA4C3242B52}"/>
              </a:ext>
            </a:extLst>
          </p:cNvPr>
          <p:cNvSpPr/>
          <p:nvPr/>
        </p:nvSpPr>
        <p:spPr bwMode="auto">
          <a:xfrm>
            <a:off x="7232650" y="3824288"/>
            <a:ext cx="2041525" cy="265112"/>
          </a:xfrm>
          <a:prstGeom prst="roundRect">
            <a:avLst>
              <a:gd name="adj" fmla="val 23603"/>
            </a:avLst>
          </a:prstGeom>
          <a:gradFill flip="none" rotWithShape="1">
            <a:gsLst>
              <a:gs pos="0">
                <a:sysClr val="window" lastClr="FFFFFF">
                  <a:alpha val="0"/>
                </a:sysClr>
              </a:gs>
              <a:gs pos="50000">
                <a:sysClr val="window" lastClr="FFFFFF">
                  <a:alpha val="47000"/>
                </a:sysClr>
              </a:gs>
              <a:gs pos="100000">
                <a:sysClr val="window" lastClr="FFFFFF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모서리가 둥근 직사각형 76">
            <a:extLst>
              <a:ext uri="{FF2B5EF4-FFF2-40B4-BE49-F238E27FC236}">
                <a16:creationId xmlns:a16="http://schemas.microsoft.com/office/drawing/2014/main" id="{92E12B52-11F9-4FDA-AA3D-064AD573DB15}"/>
              </a:ext>
            </a:extLst>
          </p:cNvPr>
          <p:cNvSpPr/>
          <p:nvPr/>
        </p:nvSpPr>
        <p:spPr bwMode="auto">
          <a:xfrm>
            <a:off x="7203722" y="3860749"/>
            <a:ext cx="2160587" cy="766930"/>
          </a:xfrm>
          <a:prstGeom prst="roundRect">
            <a:avLst>
              <a:gd name="adj" fmla="val 9108"/>
            </a:avLst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24">
            <a:extLst>
              <a:ext uri="{FF2B5EF4-FFF2-40B4-BE49-F238E27FC236}">
                <a16:creationId xmlns:a16="http://schemas.microsoft.com/office/drawing/2014/main" id="{9AEA0057-7EAD-469D-8A0A-3C600F41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3967163"/>
            <a:ext cx="1895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b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법무업무 대행비용</a:t>
            </a:r>
          </a:p>
          <a:p>
            <a:pPr algn="ctr"/>
            <a:r>
              <a:rPr lang="ko-KR" altLang="en-US" sz="1600" b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처리 시스템</a:t>
            </a:r>
          </a:p>
        </p:txBody>
      </p:sp>
      <p:sp>
        <p:nvSpPr>
          <p:cNvPr id="110" name="모서리가 둥근 직사각형 78">
            <a:extLst>
              <a:ext uri="{FF2B5EF4-FFF2-40B4-BE49-F238E27FC236}">
                <a16:creationId xmlns:a16="http://schemas.microsoft.com/office/drawing/2014/main" id="{1323EC8B-30A3-4798-9EE9-B8942527A775}"/>
              </a:ext>
            </a:extLst>
          </p:cNvPr>
          <p:cNvSpPr/>
          <p:nvPr/>
        </p:nvSpPr>
        <p:spPr bwMode="auto">
          <a:xfrm>
            <a:off x="7267575" y="3884613"/>
            <a:ext cx="2041525" cy="265112"/>
          </a:xfrm>
          <a:prstGeom prst="roundRect">
            <a:avLst>
              <a:gd name="adj" fmla="val 23603"/>
            </a:avLst>
          </a:prstGeom>
          <a:gradFill flip="none" rotWithShape="1">
            <a:gsLst>
              <a:gs pos="0">
                <a:sysClr val="window" lastClr="FFFFFF">
                  <a:alpha val="0"/>
                </a:sysClr>
              </a:gs>
              <a:gs pos="50000">
                <a:sysClr val="window" lastClr="FFFFFF">
                  <a:alpha val="47000"/>
                </a:sysClr>
              </a:gs>
              <a:gs pos="100000">
                <a:sysClr val="window" lastClr="FFFFFF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1" name="그룹 52">
            <a:extLst>
              <a:ext uri="{FF2B5EF4-FFF2-40B4-BE49-F238E27FC236}">
                <a16:creationId xmlns:a16="http://schemas.microsoft.com/office/drawing/2014/main" id="{9A4F92B6-2FF1-4830-9752-E85DC418B069}"/>
              </a:ext>
            </a:extLst>
          </p:cNvPr>
          <p:cNvGrpSpPr>
            <a:grpSpLocks/>
          </p:cNvGrpSpPr>
          <p:nvPr/>
        </p:nvGrpSpPr>
        <p:grpSpPr bwMode="auto">
          <a:xfrm>
            <a:off x="7221538" y="5611813"/>
            <a:ext cx="2159000" cy="722312"/>
            <a:chOff x="6897216" y="1772816"/>
            <a:chExt cx="2160240" cy="2016224"/>
          </a:xfrm>
        </p:grpSpPr>
        <p:sp>
          <p:nvSpPr>
            <p:cNvPr id="112" name="모서리가 둥근 직사각형 80">
              <a:extLst>
                <a:ext uri="{FF2B5EF4-FFF2-40B4-BE49-F238E27FC236}">
                  <a16:creationId xmlns:a16="http://schemas.microsoft.com/office/drawing/2014/main" id="{A1FD5143-0AD3-4A9E-AAB1-0C4F63FABD76}"/>
                </a:ext>
              </a:extLst>
            </p:cNvPr>
            <p:cNvSpPr/>
            <p:nvPr/>
          </p:nvSpPr>
          <p:spPr>
            <a:xfrm>
              <a:off x="6897216" y="1772816"/>
              <a:ext cx="2160240" cy="2016224"/>
            </a:xfrm>
            <a:prstGeom prst="roundRect">
              <a:avLst>
                <a:gd name="adj" fmla="val 9108"/>
              </a:avLst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모서리가 둥근 직사각형 81">
              <a:extLst>
                <a:ext uri="{FF2B5EF4-FFF2-40B4-BE49-F238E27FC236}">
                  <a16:creationId xmlns:a16="http://schemas.microsoft.com/office/drawing/2014/main" id="{256F5C32-41AD-47A7-8F26-79EC0A1B6C5C}"/>
                </a:ext>
              </a:extLst>
            </p:cNvPr>
            <p:cNvSpPr/>
            <p:nvPr/>
          </p:nvSpPr>
          <p:spPr>
            <a:xfrm>
              <a:off x="6949633" y="1817129"/>
              <a:ext cx="2041110" cy="571632"/>
            </a:xfrm>
            <a:prstGeom prst="roundRect">
              <a:avLst>
                <a:gd name="adj" fmla="val 23603"/>
              </a:avLst>
            </a:prstGeom>
            <a:gradFill flip="none" rotWithShape="1">
              <a:gsLst>
                <a:gs pos="0">
                  <a:sysClr val="window" lastClr="FFFFFF">
                    <a:alpha val="0"/>
                  </a:sysClr>
                </a:gs>
                <a:gs pos="50000">
                  <a:sysClr val="window" lastClr="FFFFFF">
                    <a:alpha val="47000"/>
                  </a:sysClr>
                </a:gs>
                <a:gs pos="100000">
                  <a:sysClr val="window" lastClr="FFFFFF"/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4" name="TextBox 28">
            <a:extLst>
              <a:ext uri="{FF2B5EF4-FFF2-40B4-BE49-F238E27FC236}">
                <a16:creationId xmlns:a16="http://schemas.microsoft.com/office/drawing/2014/main" id="{FC48D669-AB9A-4081-A016-454D1EBB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5762625"/>
            <a:ext cx="2108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b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매입자동화 솔루션</a:t>
            </a:r>
          </a:p>
        </p:txBody>
      </p:sp>
      <p:sp>
        <p:nvSpPr>
          <p:cNvPr id="115" name="TextBox 37">
            <a:extLst>
              <a:ext uri="{FF2B5EF4-FFF2-40B4-BE49-F238E27FC236}">
                <a16:creationId xmlns:a16="http://schemas.microsoft.com/office/drawing/2014/main" id="{581631A1-484B-4ABF-BF4A-C6B00D3C9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283" y="887710"/>
            <a:ext cx="46426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“ </a:t>
            </a:r>
            <a:r>
              <a:rPr lang="en-US" altLang="ko-KR" sz="2400" dirty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50</a:t>
            </a:r>
            <a:r>
              <a:rPr lang="ko-KR" altLang="en-US" sz="2400" dirty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만 고객</a:t>
            </a:r>
            <a:r>
              <a:rPr lang="ko-KR" altLang="en-US" sz="2000" dirty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이 선택한 </a:t>
            </a:r>
            <a:r>
              <a:rPr lang="en-US" altLang="ko-KR" sz="2000" dirty="0"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Taxbill365 ”</a:t>
            </a:r>
            <a:endParaRPr lang="ko-KR" altLang="en-US" sz="2000" dirty="0">
              <a:solidFill>
                <a:srgbClr val="C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991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">
            <a:extLst>
              <a:ext uri="{FF2B5EF4-FFF2-40B4-BE49-F238E27FC236}">
                <a16:creationId xmlns:a16="http://schemas.microsoft.com/office/drawing/2014/main" id="{70307A30-471B-4B36-A00E-399DB0BEF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1" name="object 30">
            <a:extLst>
              <a:ext uri="{FF2B5EF4-FFF2-40B4-BE49-F238E27FC236}">
                <a16:creationId xmlns:a16="http://schemas.microsoft.com/office/drawing/2014/main" id="{C3DEAF98-F0D4-423A-AE46-F821D455EF01}"/>
              </a:ext>
            </a:extLst>
          </p:cNvPr>
          <p:cNvSpPr txBox="1"/>
          <p:nvPr/>
        </p:nvSpPr>
        <p:spPr>
          <a:xfrm>
            <a:off x="6392366" y="116632"/>
            <a:ext cx="246899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altLang="ko-KR" sz="2000" dirty="0">
                <a:solidFill>
                  <a:srgbClr val="FFFF65"/>
                </a:solidFill>
                <a:latin typeface="Arial Black"/>
                <a:cs typeface="Arial Black"/>
              </a:rPr>
              <a:t>4.3. </a:t>
            </a:r>
            <a:r>
              <a:rPr lang="ko-KR" altLang="en-US" sz="2000" spc="-25" dirty="0">
                <a:solidFill>
                  <a:srgbClr val="FFFF65"/>
                </a:solidFill>
                <a:latin typeface="바탕"/>
                <a:cs typeface="바탕"/>
              </a:rPr>
              <a:t>전자</a:t>
            </a:r>
            <a:r>
              <a:rPr lang="ko-KR" altLang="en-US" sz="2000" spc="-50" dirty="0">
                <a:solidFill>
                  <a:srgbClr val="FFFF65"/>
                </a:solidFill>
                <a:latin typeface="바탕"/>
                <a:cs typeface="바탕"/>
              </a:rPr>
              <a:t> 세금계산서</a:t>
            </a:r>
            <a:endParaRPr lang="ko-KR" altLang="en-US" sz="2000" dirty="0">
              <a:latin typeface="바탕"/>
              <a:cs typeface="바탕"/>
            </a:endParaRPr>
          </a:p>
        </p:txBody>
      </p:sp>
      <p:sp>
        <p:nvSpPr>
          <p:cNvPr id="160" name="모서리가 둥근 직사각형 47">
            <a:extLst>
              <a:ext uri="{FF2B5EF4-FFF2-40B4-BE49-F238E27FC236}">
                <a16:creationId xmlns:a16="http://schemas.microsoft.com/office/drawing/2014/main" id="{6C080E18-1DF6-441A-87A2-0F78A8739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1403350"/>
            <a:ext cx="8070850" cy="2676525"/>
          </a:xfrm>
          <a:prstGeom prst="roundRect">
            <a:avLst>
              <a:gd name="adj" fmla="val 5181"/>
            </a:avLst>
          </a:prstGeom>
          <a:solidFill>
            <a:sysClr val="window" lastClr="FFFFFF"/>
          </a:solidFill>
          <a:ln w="31750" algn="ctr">
            <a:solidFill>
              <a:sysClr val="window" lastClr="FFFFFF"/>
            </a:solidFill>
            <a:round/>
            <a:headEnd/>
            <a:tailEnd type="triangle" w="lg" len="lg"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</a:endParaRPr>
          </a:p>
        </p:txBody>
      </p:sp>
      <p:pic>
        <p:nvPicPr>
          <p:cNvPr id="161" name="Picture 26" descr="TEXT_01">
            <a:extLst>
              <a:ext uri="{FF2B5EF4-FFF2-40B4-BE49-F238E27FC236}">
                <a16:creationId xmlns:a16="http://schemas.microsoft.com/office/drawing/2014/main" id="{6F3CF754-DA48-48CB-8312-8A8850CC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106558">
            <a:off x="2074863" y="3208338"/>
            <a:ext cx="52292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2" name="Text Box 35">
            <a:extLst>
              <a:ext uri="{FF2B5EF4-FFF2-40B4-BE49-F238E27FC236}">
                <a16:creationId xmlns:a16="http://schemas.microsoft.com/office/drawing/2014/main" id="{49AB766D-18E8-4F67-A922-388823B39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633413"/>
            <a:ext cx="95027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100" dirty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TaxBill365 </a:t>
            </a:r>
            <a:r>
              <a:rPr lang="ko-KR" altLang="en-US" sz="2100" dirty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전자세금계산서 발행 </a:t>
            </a:r>
            <a:r>
              <a:rPr lang="en-US" altLang="ko-KR" sz="2100" dirty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2100" dirty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매입을 위한 최적의 시스템입니다</a:t>
            </a:r>
            <a:r>
              <a:rPr lang="en-US" altLang="ko-KR" sz="2100" dirty="0">
                <a:solidFill>
                  <a:srgbClr val="1F497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63" name="직사각형 50">
            <a:extLst>
              <a:ext uri="{FF2B5EF4-FFF2-40B4-BE49-F238E27FC236}">
                <a16:creationId xmlns:a16="http://schemas.microsoft.com/office/drawing/2014/main" id="{17CC4F49-0867-4998-9CE7-82FE1CA2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3" y="1008063"/>
            <a:ext cx="71945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5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5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발행 및 매입 업무 최소화를 통해 시간과 비용을 획기적으로 절감시켜 드립니다</a:t>
            </a:r>
            <a:r>
              <a:rPr lang="en-US" altLang="ko-KR" sz="15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!”</a:t>
            </a:r>
            <a:endParaRPr lang="ko-KR" altLang="en-US" sz="150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Rectangle 2">
            <a:extLst>
              <a:ext uri="{FF2B5EF4-FFF2-40B4-BE49-F238E27FC236}">
                <a16:creationId xmlns:a16="http://schemas.microsoft.com/office/drawing/2014/main" id="{336F00A9-03B8-4B63-BBFD-7836C845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5260703"/>
            <a:ext cx="1901825" cy="1213124"/>
          </a:xfrm>
          <a:prstGeom prst="rect">
            <a:avLst/>
          </a:prstGeom>
          <a:noFill/>
          <a:ln w="6350" algn="ctr">
            <a:solidFill>
              <a:srgbClr val="A2AB93"/>
            </a:solidFill>
            <a:miter lim="800000"/>
            <a:headEnd/>
            <a:tailEnd/>
          </a:ln>
        </p:spPr>
        <p:txBody>
          <a:bodyPr lIns="88322" tIns="90000" rIns="88322" bIns="90000" anchor="ctr"/>
          <a:lstStyle/>
          <a:p>
            <a:pPr algn="ctr"/>
            <a:endParaRPr lang="ko-KR" altLang="en-US" sz="1400" b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65" name="Rectangle 3">
            <a:extLst>
              <a:ext uri="{FF2B5EF4-FFF2-40B4-BE49-F238E27FC236}">
                <a16:creationId xmlns:a16="http://schemas.microsoft.com/office/drawing/2014/main" id="{A55023BF-05F7-4D5E-9F3E-DE91610B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5260703"/>
            <a:ext cx="1901825" cy="1213124"/>
          </a:xfrm>
          <a:prstGeom prst="rect">
            <a:avLst/>
          </a:prstGeom>
          <a:noFill/>
          <a:ln w="6350" algn="ctr">
            <a:solidFill>
              <a:srgbClr val="A2AB93"/>
            </a:solidFill>
            <a:miter lim="800000"/>
            <a:headEnd/>
            <a:tailEnd/>
          </a:ln>
        </p:spPr>
        <p:txBody>
          <a:bodyPr lIns="88322" tIns="90000" rIns="88322" bIns="90000" anchor="ctr"/>
          <a:lstStyle/>
          <a:p>
            <a:pPr algn="ctr"/>
            <a:endParaRPr lang="ko-KR" altLang="en-US" sz="1400" b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66" name="Rectangle 4">
            <a:extLst>
              <a:ext uri="{FF2B5EF4-FFF2-40B4-BE49-F238E27FC236}">
                <a16:creationId xmlns:a16="http://schemas.microsoft.com/office/drawing/2014/main" id="{F92F1B3B-1696-4755-B57A-750B4786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13" y="5260703"/>
            <a:ext cx="1901825" cy="1213124"/>
          </a:xfrm>
          <a:prstGeom prst="rect">
            <a:avLst/>
          </a:prstGeom>
          <a:noFill/>
          <a:ln w="6350" algn="ctr">
            <a:solidFill>
              <a:srgbClr val="A2AB93"/>
            </a:solidFill>
            <a:miter lim="800000"/>
            <a:headEnd/>
            <a:tailEnd/>
          </a:ln>
        </p:spPr>
        <p:txBody>
          <a:bodyPr lIns="88322" tIns="90000" rIns="88322" bIns="90000" anchor="ctr"/>
          <a:lstStyle/>
          <a:p>
            <a:pPr algn="ctr"/>
            <a:endParaRPr lang="ko-KR" altLang="en-US" sz="1400" b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67" name="Rectangle 5">
            <a:extLst>
              <a:ext uri="{FF2B5EF4-FFF2-40B4-BE49-F238E27FC236}">
                <a16:creationId xmlns:a16="http://schemas.microsoft.com/office/drawing/2014/main" id="{A9CBE98A-BFDC-4443-AA15-43774C9F3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5260703"/>
            <a:ext cx="1901825" cy="1213124"/>
          </a:xfrm>
          <a:prstGeom prst="rect">
            <a:avLst/>
          </a:prstGeom>
          <a:noFill/>
          <a:ln w="6350" algn="ctr">
            <a:solidFill>
              <a:srgbClr val="A2AB93"/>
            </a:solidFill>
            <a:miter lim="800000"/>
            <a:headEnd/>
            <a:tailEnd/>
          </a:ln>
        </p:spPr>
        <p:txBody>
          <a:bodyPr lIns="88322" tIns="90000" rIns="88322" bIns="90000" anchor="ctr"/>
          <a:lstStyle/>
          <a:p>
            <a:pPr algn="ctr"/>
            <a:endParaRPr lang="ko-KR" altLang="en-US" sz="1400" b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68" name="AutoShape 56">
            <a:extLst>
              <a:ext uri="{FF2B5EF4-FFF2-40B4-BE49-F238E27FC236}">
                <a16:creationId xmlns:a16="http://schemas.microsoft.com/office/drawing/2014/main" id="{C25C6285-7BB7-45D5-99AD-7BFB4A0B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4797152"/>
            <a:ext cx="1908175" cy="430212"/>
          </a:xfrm>
          <a:prstGeom prst="homePlate">
            <a:avLst>
              <a:gd name="adj" fmla="val 773"/>
            </a:avLst>
          </a:prstGeom>
          <a:gradFill rotWithShape="1">
            <a:gsLst>
              <a:gs pos="0">
                <a:srgbClr val="800080"/>
              </a:gs>
              <a:gs pos="100000">
                <a:srgbClr val="5EAF14"/>
              </a:gs>
            </a:gsLst>
            <a:lin ang="2700000" scaled="1"/>
          </a:gradFill>
          <a:ln w="12700" algn="ctr">
            <a:noFill/>
            <a:miter lim="800000"/>
            <a:headEnd/>
            <a:tailEnd/>
          </a:ln>
        </p:spPr>
        <p:txBody>
          <a:bodyPr vert="eaVert" wrap="none" lIns="93587" tIns="46794" rIns="93587" bIns="46794" anchor="ctr"/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Text Box 10">
            <a:extLst>
              <a:ext uri="{FF2B5EF4-FFF2-40B4-BE49-F238E27FC236}">
                <a16:creationId xmlns:a16="http://schemas.microsoft.com/office/drawing/2014/main" id="{DD0F7A5C-8DD1-43EA-8F90-13BF310D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4946377"/>
            <a:ext cx="1549400" cy="22383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47883" rIns="95768" bIns="47883" anchor="ctr">
            <a:spAutoFit/>
          </a:bodyPr>
          <a:lstStyle/>
          <a:p>
            <a:pPr algn="ctr" defTabSz="957263">
              <a:lnSpc>
                <a:spcPct val="50000"/>
              </a:lnSpc>
              <a:spcBef>
                <a:spcPct val="50000"/>
              </a:spcBef>
              <a:buClr>
                <a:srgbClr val="FF9900"/>
              </a:buClr>
              <a:buSzPct val="110000"/>
              <a:buFont typeface="Wingdings" pitchFamily="2" charset="2"/>
              <a:buNone/>
            </a:pPr>
            <a:r>
              <a:rPr lang="ko-KR" altLang="en-US" sz="1600" b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자동화</a:t>
            </a:r>
            <a:endParaRPr lang="en-US" altLang="en-US" sz="1600" b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0" name="TextBox 4">
            <a:extLst>
              <a:ext uri="{FF2B5EF4-FFF2-40B4-BE49-F238E27FC236}">
                <a16:creationId xmlns:a16="http://schemas.microsoft.com/office/drawing/2014/main" id="{BA8C235E-05A2-4D14-933C-0CA2852FD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5229200"/>
            <a:ext cx="1952625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>
            <a:spAutoFit/>
          </a:bodyPr>
          <a:lstStyle/>
          <a:p>
            <a:pPr fontAlgn="ctr" latinLnBrk="0">
              <a:lnSpc>
                <a:spcPts val="17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ko-KR" altLang="en-US" sz="1000" b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내부시스템</a:t>
            </a:r>
            <a:r>
              <a:rPr lang="en-US" altLang="ko-KR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(ERP)</a:t>
            </a:r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과 연동을  </a:t>
            </a:r>
            <a:endParaRPr lang="en-US" altLang="ko-KR" sz="100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</a:pPr>
            <a:r>
              <a:rPr lang="en-US" altLang="ko-KR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통한 자동 발행</a:t>
            </a:r>
            <a:endParaRPr lang="en-US" altLang="ko-KR" sz="100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en-US" altLang="ko-KR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일괄 전자서명 기능 및 </a:t>
            </a:r>
            <a:endParaRPr lang="en-US" altLang="ko-KR" sz="100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</a:pPr>
            <a:r>
              <a:rPr lang="en-US" altLang="ko-KR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국세청 자동 연계</a:t>
            </a:r>
            <a:endParaRPr lang="ko-KR" altLang="ko-KR" sz="100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AutoShape 60">
            <a:extLst>
              <a:ext uri="{FF2B5EF4-FFF2-40B4-BE49-F238E27FC236}">
                <a16:creationId xmlns:a16="http://schemas.microsoft.com/office/drawing/2014/main" id="{9F229FC6-C654-43D1-AF0C-B1D6D085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4797152"/>
            <a:ext cx="1908175" cy="430212"/>
          </a:xfrm>
          <a:prstGeom prst="homePlate">
            <a:avLst>
              <a:gd name="adj" fmla="val 773"/>
            </a:avLst>
          </a:prstGeom>
          <a:gradFill rotWithShape="1">
            <a:gsLst>
              <a:gs pos="0">
                <a:srgbClr val="22A3D0"/>
              </a:gs>
              <a:gs pos="100000">
                <a:srgbClr val="0D37BF"/>
              </a:gs>
            </a:gsLst>
            <a:lin ang="2700000" scaled="1"/>
          </a:gradFill>
          <a:ln w="12700" algn="ctr">
            <a:noFill/>
            <a:miter lim="800000"/>
            <a:headEnd/>
            <a:tailEnd/>
          </a:ln>
        </p:spPr>
        <p:txBody>
          <a:bodyPr vert="eaVert" wrap="none" lIns="93587" tIns="46794" rIns="93587" bIns="46794" anchor="ctr"/>
          <a:lstStyle/>
          <a:p>
            <a:pPr algn="ctr">
              <a:lnSpc>
                <a:spcPct val="80000"/>
              </a:lnSpc>
            </a:pPr>
            <a:endParaRPr lang="ko-KR" altLang="ko-KR" sz="1600" b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2" name="Text Box 10">
            <a:extLst>
              <a:ext uri="{FF2B5EF4-FFF2-40B4-BE49-F238E27FC236}">
                <a16:creationId xmlns:a16="http://schemas.microsoft.com/office/drawing/2014/main" id="{AA64664C-04BF-4301-BAE1-9C61A3034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4946377"/>
            <a:ext cx="1546225" cy="22383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47883" rIns="95768" bIns="47883" anchor="ctr">
            <a:spAutoFit/>
          </a:bodyPr>
          <a:lstStyle/>
          <a:p>
            <a:pPr algn="ctr" defTabSz="957263">
              <a:lnSpc>
                <a:spcPct val="50000"/>
              </a:lnSpc>
              <a:spcBef>
                <a:spcPct val="50000"/>
              </a:spcBef>
              <a:buClr>
                <a:srgbClr val="FF9900"/>
              </a:buClr>
              <a:buSzPct val="110000"/>
              <a:buFont typeface="Wingdings" pitchFamily="2" charset="2"/>
              <a:buNone/>
            </a:pPr>
            <a:r>
              <a:rPr lang="ko-KR" altLang="en-US" sz="1600" b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보안성</a:t>
            </a:r>
            <a:endParaRPr lang="en-US" altLang="en-US" sz="1600" b="0">
              <a:solidFill>
                <a:prstClr val="whit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3" name="TextBox 4">
            <a:extLst>
              <a:ext uri="{FF2B5EF4-FFF2-40B4-BE49-F238E27FC236}">
                <a16:creationId xmlns:a16="http://schemas.microsoft.com/office/drawing/2014/main" id="{1044B951-0FB9-43D8-A846-AC158F67B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5229200"/>
            <a:ext cx="19589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>
            <a:spAutoFit/>
          </a:bodyPr>
          <a:lstStyle/>
          <a:p>
            <a:pPr fontAlgn="ctr" latinLnBrk="0">
              <a:lnSpc>
                <a:spcPts val="17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en-US" altLang="ko-KR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공인인증 로그인</a:t>
            </a:r>
            <a:r>
              <a:rPr lang="ko-KR" altLang="en-US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방식에 따른 </a:t>
            </a:r>
            <a:endParaRPr lang="en-US" altLang="ko-KR" sz="1000" b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</a:pPr>
            <a:r>
              <a:rPr lang="en-US" altLang="ko-KR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보안 강화</a:t>
            </a:r>
          </a:p>
          <a:p>
            <a:pPr fontAlgn="ctr" latinLnBrk="0">
              <a:lnSpc>
                <a:spcPts val="17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ko-KR" altLang="en-US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사용자 별 권한 관리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en-US" altLang="ko-KR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보안메일 발송</a:t>
            </a:r>
            <a:r>
              <a:rPr lang="ko-KR" altLang="en-US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에 따른 </a:t>
            </a:r>
            <a:endParaRPr lang="en-US" altLang="ko-KR" sz="1000" b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</a:pPr>
            <a:r>
              <a:rPr lang="en-US" altLang="ko-KR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거래처오류</a:t>
            </a:r>
            <a:r>
              <a:rPr lang="en-US" altLang="ko-KR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방지</a:t>
            </a:r>
          </a:p>
        </p:txBody>
      </p:sp>
      <p:sp>
        <p:nvSpPr>
          <p:cNvPr id="174" name="AutoShape 62">
            <a:extLst>
              <a:ext uri="{FF2B5EF4-FFF2-40B4-BE49-F238E27FC236}">
                <a16:creationId xmlns:a16="http://schemas.microsoft.com/office/drawing/2014/main" id="{1A53436D-872F-41AD-B02B-869BE6420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4797152"/>
            <a:ext cx="1908175" cy="430212"/>
          </a:xfrm>
          <a:prstGeom prst="homePlate">
            <a:avLst>
              <a:gd name="adj" fmla="val 773"/>
            </a:avLst>
          </a:prstGeom>
          <a:gradFill rotWithShape="1">
            <a:gsLst>
              <a:gs pos="0">
                <a:srgbClr val="885DCC"/>
              </a:gs>
              <a:gs pos="100000">
                <a:srgbClr val="311496"/>
              </a:gs>
            </a:gsLst>
            <a:lin ang="2700000" scaled="1"/>
          </a:gradFill>
          <a:ln w="12700" algn="ctr">
            <a:noFill/>
            <a:miter lim="800000"/>
            <a:headEnd/>
            <a:tailEnd/>
          </a:ln>
        </p:spPr>
        <p:txBody>
          <a:bodyPr vert="eaVert" wrap="none" lIns="93587" tIns="46794" rIns="93587" bIns="46794" anchor="ctr"/>
          <a:lstStyle/>
          <a:p>
            <a:pPr algn="ctr">
              <a:lnSpc>
                <a:spcPct val="80000"/>
              </a:lnSpc>
            </a:pPr>
            <a:endParaRPr lang="ko-KR" altLang="ko-KR" sz="1600" b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5" name="Text Box 10">
            <a:extLst>
              <a:ext uri="{FF2B5EF4-FFF2-40B4-BE49-F238E27FC236}">
                <a16:creationId xmlns:a16="http://schemas.microsoft.com/office/drawing/2014/main" id="{BDC4153D-F333-4882-BC76-F2763F428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4946377"/>
            <a:ext cx="1800225" cy="22383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47883" rIns="95768" bIns="47883" anchor="ctr">
            <a:spAutoFit/>
          </a:bodyPr>
          <a:lstStyle/>
          <a:p>
            <a:pPr algn="ctr" defTabSz="957263">
              <a:lnSpc>
                <a:spcPct val="50000"/>
              </a:lnSpc>
              <a:spcBef>
                <a:spcPct val="50000"/>
              </a:spcBef>
              <a:buClr>
                <a:srgbClr val="FF9900"/>
              </a:buClr>
              <a:buSzPct val="110000"/>
              <a:buFont typeface="Wingdings" pitchFamily="2" charset="2"/>
              <a:buNone/>
            </a:pPr>
            <a:r>
              <a:rPr lang="ko-KR" altLang="en-US" sz="1600" b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차별성</a:t>
            </a:r>
          </a:p>
        </p:txBody>
      </p:sp>
      <p:sp>
        <p:nvSpPr>
          <p:cNvPr id="176" name="TextBox 4">
            <a:extLst>
              <a:ext uri="{FF2B5EF4-FFF2-40B4-BE49-F238E27FC236}">
                <a16:creationId xmlns:a16="http://schemas.microsoft.com/office/drawing/2014/main" id="{E35CDC2F-97E3-46A4-A943-97212633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5229200"/>
            <a:ext cx="1981200" cy="118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>
            <a:spAutoFit/>
          </a:bodyPr>
          <a:lstStyle/>
          <a:p>
            <a:pPr fontAlgn="ctr" latinLnBrk="0">
              <a:lnSpc>
                <a:spcPts val="17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en-US" altLang="ko-KR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기업만의 독자적인 </a:t>
            </a:r>
            <a:endParaRPr lang="en-US" altLang="ko-KR" sz="1000" b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</a:pPr>
            <a:r>
              <a:rPr lang="en-US" altLang="ko-KR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전용사이트 제공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en-US" altLang="ko-KR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휴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폐업조회서비스 제공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en-US" altLang="ko-KR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전자발주서비스 제공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en-US" altLang="ko-KR" sz="10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금융자산현황 서비스 제공</a:t>
            </a:r>
          </a:p>
        </p:txBody>
      </p:sp>
      <p:sp>
        <p:nvSpPr>
          <p:cNvPr id="177" name="AutoShape 64">
            <a:extLst>
              <a:ext uri="{FF2B5EF4-FFF2-40B4-BE49-F238E27FC236}">
                <a16:creationId xmlns:a16="http://schemas.microsoft.com/office/drawing/2014/main" id="{97723CA4-8142-431B-BE10-9D8B8B024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4797152"/>
            <a:ext cx="1908175" cy="430212"/>
          </a:xfrm>
          <a:prstGeom prst="homePlate">
            <a:avLst>
              <a:gd name="adj" fmla="val 773"/>
            </a:avLst>
          </a:prstGeom>
          <a:gradFill rotWithShape="1">
            <a:gsLst>
              <a:gs pos="0">
                <a:srgbClr val="DD00CB"/>
              </a:gs>
              <a:gs pos="100000">
                <a:srgbClr val="AC0085"/>
              </a:gs>
            </a:gsLst>
            <a:lin ang="2700000" scaled="1"/>
          </a:gradFill>
          <a:ln w="12700" algn="ctr">
            <a:noFill/>
            <a:miter lim="800000"/>
            <a:headEnd/>
            <a:tailEnd/>
          </a:ln>
        </p:spPr>
        <p:txBody>
          <a:bodyPr vert="eaVert" wrap="none" lIns="93587" tIns="46794" rIns="93587" bIns="46794" anchor="ctr"/>
          <a:lstStyle/>
          <a:p>
            <a:pPr algn="ctr">
              <a:lnSpc>
                <a:spcPct val="80000"/>
              </a:lnSpc>
            </a:pPr>
            <a:endParaRPr lang="ko-KR" altLang="ko-KR" sz="1600" b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Text Box 10">
            <a:extLst>
              <a:ext uri="{FF2B5EF4-FFF2-40B4-BE49-F238E27FC236}">
                <a16:creationId xmlns:a16="http://schemas.microsoft.com/office/drawing/2014/main" id="{A47F4CDD-BF58-4C33-9D73-9A4291E9E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6738" y="4943202"/>
            <a:ext cx="1787525" cy="223837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</p:spPr>
        <p:txBody>
          <a:bodyPr lIns="0" tIns="47883" rIns="95768" bIns="47883" anchor="ctr">
            <a:spAutoFit/>
          </a:bodyPr>
          <a:lstStyle/>
          <a:p>
            <a:pPr algn="ctr" defTabSz="957263">
              <a:lnSpc>
                <a:spcPct val="50000"/>
              </a:lnSpc>
              <a:spcBef>
                <a:spcPct val="50000"/>
              </a:spcBef>
              <a:buClr>
                <a:srgbClr val="FF9900"/>
              </a:buClr>
              <a:buSzPct val="110000"/>
              <a:buFont typeface="Wingdings" pitchFamily="2" charset="2"/>
              <a:buNone/>
            </a:pPr>
            <a:r>
              <a:rPr lang="ko-KR" altLang="en-US" sz="1600" b="0">
                <a:solidFill>
                  <a:prstClr val="white"/>
                </a:solidFill>
                <a:latin typeface="HY견고딕" pitchFamily="18" charset="-127"/>
                <a:ea typeface="HY견고딕" pitchFamily="18" charset="-127"/>
              </a:rPr>
              <a:t>안전성</a:t>
            </a:r>
          </a:p>
        </p:txBody>
      </p:sp>
      <p:sp>
        <p:nvSpPr>
          <p:cNvPr id="179" name="TextBox 4">
            <a:extLst>
              <a:ext uri="{FF2B5EF4-FFF2-40B4-BE49-F238E27FC236}">
                <a16:creationId xmlns:a16="http://schemas.microsoft.com/office/drawing/2014/main" id="{BDED37BA-E790-4010-8204-820DCB0BD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788" y="5229200"/>
            <a:ext cx="210820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4" rIns="91427" bIns="45714">
            <a:spAutoFit/>
          </a:bodyPr>
          <a:lstStyle/>
          <a:p>
            <a:pPr fontAlgn="ctr" latinLnBrk="0">
              <a:lnSpc>
                <a:spcPts val="17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ko-KR" altLang="en-US" sz="1000" b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대량발송업체가 기 검증한 </a:t>
            </a:r>
            <a:endParaRPr lang="en-US" altLang="ko-KR" sz="100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</a:pPr>
            <a:r>
              <a:rPr lang="en-US" altLang="ko-KR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r>
              <a:rPr lang="en-US" altLang="ko-KR" sz="1000" b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(Reference </a:t>
            </a:r>
            <a:r>
              <a:rPr lang="ko-KR" altLang="en-US" sz="1000" b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r>
              <a:rPr lang="en-US" altLang="ko-KR" sz="1000" b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fontAlgn="ctr" latinLnBrk="0">
              <a:lnSpc>
                <a:spcPts val="1700"/>
              </a:lnSpc>
              <a:buClr>
                <a:srgbClr val="FF9900"/>
              </a:buClr>
              <a:buFont typeface="Wingdings" pitchFamily="2" charset="2"/>
              <a:buChar char="§"/>
            </a:pPr>
            <a:r>
              <a:rPr lang="en-US" altLang="ko-KR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수백만 건 </a:t>
            </a:r>
            <a:r>
              <a:rPr lang="en-US" altLang="ko-KR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DATA</a:t>
            </a:r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전송 </a:t>
            </a:r>
            <a:endParaRPr lang="en-US" altLang="ko-KR" sz="100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ctr" latinLnBrk="0">
              <a:lnSpc>
                <a:spcPts val="1700"/>
              </a:lnSpc>
              <a:buClr>
                <a:srgbClr val="FF9900"/>
              </a:buClr>
            </a:pPr>
            <a:r>
              <a:rPr lang="en-US" altLang="ko-KR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  Knowhow</a:t>
            </a:r>
            <a:r>
              <a:rPr lang="ko-KR" altLang="en-US" sz="10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보유 기업</a:t>
            </a:r>
            <a:endParaRPr lang="en-US" altLang="ko-KR" sz="100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0" name="Picture 7" descr="구_1">
            <a:extLst>
              <a:ext uri="{FF2B5EF4-FFF2-40B4-BE49-F238E27FC236}">
                <a16:creationId xmlns:a16="http://schemas.microsoft.com/office/drawing/2014/main" id="{EC69A483-368E-4EBE-831C-C3BA4521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84338" y="4073525"/>
            <a:ext cx="5905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" name="Picture 10" descr="구_3">
            <a:extLst>
              <a:ext uri="{FF2B5EF4-FFF2-40B4-BE49-F238E27FC236}">
                <a16:creationId xmlns:a16="http://schemas.microsoft.com/office/drawing/2014/main" id="{F558E775-2912-4B8E-8B2B-71F6EE8CD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30588" y="4016375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" name="모서리가 둥근 직사각형 71">
            <a:extLst>
              <a:ext uri="{FF2B5EF4-FFF2-40B4-BE49-F238E27FC236}">
                <a16:creationId xmlns:a16="http://schemas.microsoft.com/office/drawing/2014/main" id="{94368CBD-252D-4602-83FA-18BBD8AAC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1412875"/>
            <a:ext cx="7534275" cy="2471738"/>
          </a:xfrm>
          <a:prstGeom prst="roundRect">
            <a:avLst>
              <a:gd name="adj" fmla="val 3118"/>
            </a:avLst>
          </a:prstGeom>
          <a:noFill/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 type="triangle" w="lg" len="lg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3" name="Line 505">
            <a:extLst>
              <a:ext uri="{FF2B5EF4-FFF2-40B4-BE49-F238E27FC236}">
                <a16:creationId xmlns:a16="http://schemas.microsoft.com/office/drawing/2014/main" id="{158DD4C1-6DFA-4A6B-AA4E-26C86F0E9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3" y="2163763"/>
            <a:ext cx="581025" cy="0"/>
          </a:xfrm>
          <a:prstGeom prst="line">
            <a:avLst/>
          </a:prstGeom>
          <a:noFill/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 type="arrow" w="med" len="med"/>
            <a:tailEnd type="arrow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4" name="Line 513">
            <a:extLst>
              <a:ext uri="{FF2B5EF4-FFF2-40B4-BE49-F238E27FC236}">
                <a16:creationId xmlns:a16="http://schemas.microsoft.com/office/drawing/2014/main" id="{BF607009-9CAA-4748-8ABC-8150A45E1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1763" y="2163763"/>
            <a:ext cx="577850" cy="0"/>
          </a:xfrm>
          <a:prstGeom prst="line">
            <a:avLst/>
          </a:prstGeom>
          <a:noFill/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 type="arrow" w="med" len="med"/>
            <a:tailEnd type="arrow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5" name="모서리가 둥근 직사각형 74">
            <a:extLst>
              <a:ext uri="{FF2B5EF4-FFF2-40B4-BE49-F238E27FC236}">
                <a16:creationId xmlns:a16="http://schemas.microsoft.com/office/drawing/2014/main" id="{65BF912C-804A-44AF-983F-CFA49639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1595438"/>
            <a:ext cx="3013075" cy="1665287"/>
          </a:xfrm>
          <a:prstGeom prst="roundRect">
            <a:avLst>
              <a:gd name="adj" fmla="val 2296"/>
            </a:avLst>
          </a:prstGeom>
          <a:noFill/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6" name="모서리가 둥근 직사각형 75">
            <a:extLst>
              <a:ext uri="{FF2B5EF4-FFF2-40B4-BE49-F238E27FC236}">
                <a16:creationId xmlns:a16="http://schemas.microsoft.com/office/drawing/2014/main" id="{420948D4-0361-4382-9C30-DF93F36E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363" y="1506538"/>
            <a:ext cx="2635250" cy="152400"/>
          </a:xfrm>
          <a:prstGeom prst="roundRect">
            <a:avLst>
              <a:gd name="adj" fmla="val 16667"/>
            </a:avLst>
          </a:prstGeom>
          <a:solidFill>
            <a:srgbClr val="387CCE"/>
          </a:solidFill>
          <a:ln w="1270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ko-KR" altLang="en-US" sz="1000" b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전자세금계산서</a:t>
            </a:r>
            <a:r>
              <a:rPr lang="en-US" altLang="ko-KR" sz="1000" b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</a:p>
        </p:txBody>
      </p:sp>
      <p:sp>
        <p:nvSpPr>
          <p:cNvPr id="187" name="모서리가 둥근 직사각형 76">
            <a:extLst>
              <a:ext uri="{FF2B5EF4-FFF2-40B4-BE49-F238E27FC236}">
                <a16:creationId xmlns:a16="http://schemas.microsoft.com/office/drawing/2014/main" id="{CDCBD031-62F9-4D3D-A20D-1C784CE9B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3552825"/>
            <a:ext cx="946150" cy="268288"/>
          </a:xfrm>
          <a:prstGeom prst="roundRect">
            <a:avLst>
              <a:gd name="adj" fmla="val 10477"/>
            </a:avLst>
          </a:prstGeom>
          <a:solidFill>
            <a:srgbClr val="FFFFFF"/>
          </a:solidFill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9527B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 국세청</a:t>
            </a:r>
            <a:endParaRPr kumimoji="0" lang="ko-KR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9527B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8" name="모서리가 둥근 직사각형 77">
            <a:extLst>
              <a:ext uri="{FF2B5EF4-FFF2-40B4-BE49-F238E27FC236}">
                <a16:creationId xmlns:a16="http://schemas.microsoft.com/office/drawing/2014/main" id="{3B523C61-8AE2-48F7-8D16-88E01988E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552825"/>
            <a:ext cx="949325" cy="268288"/>
          </a:xfrm>
          <a:prstGeom prst="roundRect">
            <a:avLst>
              <a:gd name="adj" fmla="val 10477"/>
            </a:avLst>
          </a:prstGeom>
          <a:solidFill>
            <a:srgbClr val="FFFFFF"/>
          </a:solidFill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9527B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인증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9527B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9527B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기관</a:t>
            </a:r>
            <a:endParaRPr kumimoji="0" lang="ko-KR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9527B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9" name="그림 78" descr="국세청1.gif">
            <a:extLst>
              <a:ext uri="{FF2B5EF4-FFF2-40B4-BE49-F238E27FC236}">
                <a16:creationId xmlns:a16="http://schemas.microsoft.com/office/drawing/2014/main" id="{3D11BD5D-C528-4AAC-85EE-F49424894FC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4388" y="3638550"/>
            <a:ext cx="323850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0" name="Picture 253" descr="CA">
            <a:extLst>
              <a:ext uri="{FF2B5EF4-FFF2-40B4-BE49-F238E27FC236}">
                <a16:creationId xmlns:a16="http://schemas.microsoft.com/office/drawing/2014/main" id="{1A3DBD8D-AB3C-4908-AD18-BCDC4DF7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60863" y="3573463"/>
            <a:ext cx="314325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7952EFA-1839-4960-891E-14AEB5D0F9E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78238" y="3416300"/>
            <a:ext cx="298450" cy="0"/>
          </a:xfrm>
          <a:prstGeom prst="straightConnector1">
            <a:avLst/>
          </a:prstGeom>
          <a:noFill/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 type="arrow" w="med" len="med"/>
            <a:tailEnd type="arrow" w="med" len="med"/>
          </a:ln>
        </p:spPr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2B50B7A8-61C4-46C9-BC18-C31D0D446B0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587876" y="3414712"/>
            <a:ext cx="298450" cy="3175"/>
          </a:xfrm>
          <a:prstGeom prst="straightConnector1">
            <a:avLst/>
          </a:prstGeom>
          <a:noFill/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 type="arrow" w="med" len="med"/>
            <a:tailEnd type="arrow" w="med" len="med"/>
          </a:ln>
        </p:spPr>
      </p:cxnSp>
      <p:sp>
        <p:nvSpPr>
          <p:cNvPr id="193" name="TextBox 356">
            <a:extLst>
              <a:ext uri="{FF2B5EF4-FFF2-40B4-BE49-F238E27FC236}">
                <a16:creationId xmlns:a16="http://schemas.microsoft.com/office/drawing/2014/main" id="{C4843484-0E3A-48B8-BFCC-627EC83BD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3225800"/>
            <a:ext cx="33337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>
                <a:solidFill>
                  <a:srgbClr val="29527B"/>
                </a:solidFill>
                <a:latin typeface="맑은 고딕" pitchFamily="50" charset="-127"/>
                <a:ea typeface="맑은 고딕" pitchFamily="50" charset="-127"/>
              </a:rPr>
              <a:t>공인</a:t>
            </a:r>
            <a:endParaRPr lang="en-US" altLang="ko-KR" sz="900">
              <a:solidFill>
                <a:srgbClr val="29527B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>
                <a:solidFill>
                  <a:srgbClr val="29527B"/>
                </a:solidFill>
                <a:latin typeface="맑은 고딕" pitchFamily="50" charset="-127"/>
                <a:ea typeface="맑은 고딕" pitchFamily="50" charset="-127"/>
              </a:rPr>
              <a:t>인증</a:t>
            </a:r>
          </a:p>
        </p:txBody>
      </p:sp>
      <p:sp>
        <p:nvSpPr>
          <p:cNvPr id="194" name="모서리가 둥근 직사각형 83">
            <a:extLst>
              <a:ext uri="{FF2B5EF4-FFF2-40B4-BE49-F238E27FC236}">
                <a16:creationId xmlns:a16="http://schemas.microsoft.com/office/drawing/2014/main" id="{78ADAE52-DD50-4B29-8F03-A12FDDC3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3552825"/>
            <a:ext cx="1254125" cy="268288"/>
          </a:xfrm>
          <a:prstGeom prst="roundRect">
            <a:avLst>
              <a:gd name="adj" fmla="val 10477"/>
            </a:avLst>
          </a:prstGeom>
          <a:solidFill>
            <a:srgbClr val="FFFFFF"/>
          </a:solidFill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</p:spPr>
        <p:txBody>
          <a:bodyPr lIns="0" rIns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9527B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  내부시스템</a:t>
            </a:r>
            <a:endParaRPr kumimoji="0" lang="ko-KR" altLang="ko-KR" sz="900" b="0" i="0" u="none" strike="noStrike" kern="1200" cap="none" spc="0" normalizeH="0" baseline="0" noProof="0" dirty="0">
              <a:ln>
                <a:noFill/>
              </a:ln>
              <a:solidFill>
                <a:srgbClr val="29527B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D042C9F0-5DC3-42DC-9075-F1ED01562A8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902326" y="3414712"/>
            <a:ext cx="298450" cy="3175"/>
          </a:xfrm>
          <a:prstGeom prst="straightConnector1">
            <a:avLst/>
          </a:prstGeom>
          <a:noFill/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 type="arrow" w="med" len="med"/>
            <a:tailEnd type="arrow" w="med" len="med"/>
          </a:ln>
        </p:spPr>
      </p:cxnSp>
      <p:sp>
        <p:nvSpPr>
          <p:cNvPr id="196" name="TextBox 368">
            <a:extLst>
              <a:ext uri="{FF2B5EF4-FFF2-40B4-BE49-F238E27FC236}">
                <a16:creationId xmlns:a16="http://schemas.microsoft.com/office/drawing/2014/main" id="{44F5D8B9-77D5-4DA9-84B9-5BFC521CB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3225800"/>
            <a:ext cx="4254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900">
                <a:solidFill>
                  <a:srgbClr val="29527B"/>
                </a:solidFill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sz="900">
              <a:solidFill>
                <a:srgbClr val="29527B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>
                <a:solidFill>
                  <a:srgbClr val="29527B"/>
                </a:solidFill>
                <a:latin typeface="맑은 고딕" pitchFamily="50" charset="-127"/>
                <a:ea typeface="맑은 고딕" pitchFamily="50" charset="-127"/>
              </a:rPr>
              <a:t>연동</a:t>
            </a:r>
          </a:p>
        </p:txBody>
      </p:sp>
      <p:pic>
        <p:nvPicPr>
          <p:cNvPr id="197" name="Picture 6" descr="!mc2561-cc2">
            <a:extLst>
              <a:ext uri="{FF2B5EF4-FFF2-40B4-BE49-F238E27FC236}">
                <a16:creationId xmlns:a16="http://schemas.microsoft.com/office/drawing/2014/main" id="{2773B9A3-72B9-4CD8-93FB-F936482FB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1313" y="3576638"/>
            <a:ext cx="2952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8" name="Rectangle 506">
            <a:extLst>
              <a:ext uri="{FF2B5EF4-FFF2-40B4-BE49-F238E27FC236}">
                <a16:creationId xmlns:a16="http://schemas.microsoft.com/office/drawing/2014/main" id="{FFA49ADD-42D9-4EF7-AD15-113F9F48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1851025"/>
            <a:ext cx="6985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800" i="1">
                <a:solidFill>
                  <a:srgbClr val="29527B"/>
                </a:solidFill>
                <a:latin typeface="맑은 고딕" pitchFamily="50" charset="-127"/>
                <a:ea typeface="맑은 고딕" pitchFamily="50" charset="-127"/>
              </a:rPr>
              <a:t>세금계산서</a:t>
            </a:r>
            <a:endParaRPr lang="en-US" altLang="ko-KR" sz="800" i="1">
              <a:solidFill>
                <a:srgbClr val="29527B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i="1">
                <a:solidFill>
                  <a:srgbClr val="29527B"/>
                </a:solidFill>
                <a:latin typeface="맑은 고딕" pitchFamily="50" charset="-127"/>
                <a:ea typeface="맑은 고딕" pitchFamily="50" charset="-127"/>
              </a:rPr>
              <a:t>발행정보</a:t>
            </a:r>
            <a:endParaRPr lang="en-US" altLang="ko-KR" sz="800" i="1">
              <a:solidFill>
                <a:srgbClr val="29527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Rectangle 506">
            <a:extLst>
              <a:ext uri="{FF2B5EF4-FFF2-40B4-BE49-F238E27FC236}">
                <a16:creationId xmlns:a16="http://schemas.microsoft.com/office/drawing/2014/main" id="{F1BEBD7C-E63F-4E1E-98BC-F0276A36E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1841500"/>
            <a:ext cx="6985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800" i="1">
                <a:solidFill>
                  <a:srgbClr val="29527B"/>
                </a:solidFill>
                <a:latin typeface="맑은 고딕" pitchFamily="50" charset="-127"/>
                <a:ea typeface="맑은 고딕" pitchFamily="50" charset="-127"/>
              </a:rPr>
              <a:t>세금계산서</a:t>
            </a:r>
            <a:endParaRPr lang="en-US" altLang="ko-KR" sz="800" i="1">
              <a:solidFill>
                <a:srgbClr val="29527B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i="1">
                <a:solidFill>
                  <a:srgbClr val="29527B"/>
                </a:solidFill>
                <a:latin typeface="맑은 고딕" pitchFamily="50" charset="-127"/>
                <a:ea typeface="맑은 고딕" pitchFamily="50" charset="-127"/>
              </a:rPr>
              <a:t>발행정보</a:t>
            </a:r>
            <a:endParaRPr lang="en-US" altLang="ko-KR" sz="800" i="1">
              <a:solidFill>
                <a:srgbClr val="29527B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모서리가 둥근 직사각형 89">
            <a:extLst>
              <a:ext uri="{FF2B5EF4-FFF2-40B4-BE49-F238E27FC236}">
                <a16:creationId xmlns:a16="http://schemas.microsoft.com/office/drawing/2014/main" id="{26FE5D36-96EA-4645-9708-200F8ED2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1589088"/>
            <a:ext cx="1536700" cy="1371600"/>
          </a:xfrm>
          <a:prstGeom prst="roundRect">
            <a:avLst>
              <a:gd name="adj" fmla="val 2296"/>
            </a:avLst>
          </a:prstGeom>
          <a:noFill/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1" name="모서리가 둥근 직사각형 90">
            <a:extLst>
              <a:ext uri="{FF2B5EF4-FFF2-40B4-BE49-F238E27FC236}">
                <a16:creationId xmlns:a16="http://schemas.microsoft.com/office/drawing/2014/main" id="{96336985-4395-4785-AD7F-8A9EF9FA9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38" y="1779588"/>
            <a:ext cx="1289050" cy="276225"/>
          </a:xfrm>
          <a:prstGeom prst="roundRect">
            <a:avLst>
              <a:gd name="adj" fmla="val 10477"/>
            </a:avLst>
          </a:prstGeom>
          <a:solidFill>
            <a:srgbClr val="FFFFFF"/>
          </a:solidFill>
          <a:ln w="6350" algn="ctr">
            <a:solidFill>
              <a:srgbClr val="6565FF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endParaRPr kumimoji="0" lang="ko-KR" altLang="ko-KR" sz="1000" b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모서리가 둥근 직사각형 91">
            <a:extLst>
              <a:ext uri="{FF2B5EF4-FFF2-40B4-BE49-F238E27FC236}">
                <a16:creationId xmlns:a16="http://schemas.microsoft.com/office/drawing/2014/main" id="{2F66C98F-3C16-4591-863D-89F4C9DEE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38" y="2084388"/>
            <a:ext cx="1289050" cy="276225"/>
          </a:xfrm>
          <a:prstGeom prst="roundRect">
            <a:avLst>
              <a:gd name="adj" fmla="val 10477"/>
            </a:avLst>
          </a:prstGeom>
          <a:solidFill>
            <a:srgbClr val="FFFFFF"/>
          </a:solidFill>
          <a:ln w="6350" algn="ctr">
            <a:solidFill>
              <a:srgbClr val="6565FF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endParaRPr kumimoji="0" lang="ko-KR" altLang="ko-KR" sz="1000" b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3" name="모서리가 둥근 직사각형 92">
            <a:extLst>
              <a:ext uri="{FF2B5EF4-FFF2-40B4-BE49-F238E27FC236}">
                <a16:creationId xmlns:a16="http://schemas.microsoft.com/office/drawing/2014/main" id="{87E6FBAF-35B4-4417-8357-40DE69030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438" y="2636838"/>
            <a:ext cx="1289050" cy="276225"/>
          </a:xfrm>
          <a:prstGeom prst="roundRect">
            <a:avLst>
              <a:gd name="adj" fmla="val 10477"/>
            </a:avLst>
          </a:prstGeom>
          <a:solidFill>
            <a:srgbClr val="FFFFFF"/>
          </a:solidFill>
          <a:ln w="6350" algn="ctr">
            <a:solidFill>
              <a:srgbClr val="6565FF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endParaRPr kumimoji="0" lang="ko-KR" altLang="ko-KR" sz="1000" b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" name="Rectangle 443">
            <a:extLst>
              <a:ext uri="{FF2B5EF4-FFF2-40B4-BE49-F238E27FC236}">
                <a16:creationId xmlns:a16="http://schemas.microsoft.com/office/drawing/2014/main" id="{9F27D0C3-3F09-4E7B-9260-603D7FDE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1816100"/>
            <a:ext cx="517525" cy="119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매출처</a:t>
            </a:r>
            <a:r>
              <a:rPr lang="en-US" altLang="ko-KR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Rectangle 457">
            <a:extLst>
              <a:ext uri="{FF2B5EF4-FFF2-40B4-BE49-F238E27FC236}">
                <a16:creationId xmlns:a16="http://schemas.microsoft.com/office/drawing/2014/main" id="{509E4AD4-75E1-4C8D-9A53-71BD41FEC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3" y="2119313"/>
            <a:ext cx="514350" cy="119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매출처</a:t>
            </a:r>
            <a:r>
              <a:rPr lang="en-US" altLang="ko-KR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" name="모서리가 둥근 직사각형 95">
            <a:extLst>
              <a:ext uri="{FF2B5EF4-FFF2-40B4-BE49-F238E27FC236}">
                <a16:creationId xmlns:a16="http://schemas.microsoft.com/office/drawing/2014/main" id="{020A57A6-D250-4F96-B3CD-9521B4F26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1506538"/>
            <a:ext cx="1308100" cy="169862"/>
          </a:xfrm>
          <a:prstGeom prst="roundRect">
            <a:avLst>
              <a:gd name="adj" fmla="val 16667"/>
            </a:avLst>
          </a:prstGeom>
          <a:solidFill>
            <a:srgbClr val="387CCE"/>
          </a:solidFill>
          <a:ln w="1270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ko-KR" altLang="en-US" sz="1000" b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매출처</a:t>
            </a:r>
          </a:p>
        </p:txBody>
      </p:sp>
      <p:sp>
        <p:nvSpPr>
          <p:cNvPr id="207" name="Rectangle 452">
            <a:extLst>
              <a:ext uri="{FF2B5EF4-FFF2-40B4-BE49-F238E27FC236}">
                <a16:creationId xmlns:a16="http://schemas.microsoft.com/office/drawing/2014/main" id="{2914B20E-0A14-4F4F-9119-F65F57E2E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2674938"/>
            <a:ext cx="517525" cy="119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매출처</a:t>
            </a:r>
            <a:r>
              <a:rPr lang="en-US" altLang="ko-KR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8" name="Picture 460">
            <a:extLst>
              <a:ext uri="{FF2B5EF4-FFF2-40B4-BE49-F238E27FC236}">
                <a16:creationId xmlns:a16="http://schemas.microsoft.com/office/drawing/2014/main" id="{5329FB61-2836-4FBA-981F-27A1BD378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3213" y="1822450"/>
            <a:ext cx="479425" cy="21590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</p:spPr>
      </p:pic>
      <p:pic>
        <p:nvPicPr>
          <p:cNvPr id="209" name="Picture 460">
            <a:extLst>
              <a:ext uri="{FF2B5EF4-FFF2-40B4-BE49-F238E27FC236}">
                <a16:creationId xmlns:a16="http://schemas.microsoft.com/office/drawing/2014/main" id="{563BF887-2A11-4D9D-9A9E-E594A33CC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3213" y="2128838"/>
            <a:ext cx="479425" cy="21590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</p:spPr>
      </p:pic>
      <p:pic>
        <p:nvPicPr>
          <p:cNvPr id="210" name="Picture 460">
            <a:extLst>
              <a:ext uri="{FF2B5EF4-FFF2-40B4-BE49-F238E27FC236}">
                <a16:creationId xmlns:a16="http://schemas.microsoft.com/office/drawing/2014/main" id="{5FDA06FE-9EE8-41CF-B3F1-A6C116717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3213" y="2660650"/>
            <a:ext cx="479425" cy="21590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</p:spPr>
      </p:pic>
      <p:cxnSp>
        <p:nvCxnSpPr>
          <p:cNvPr id="211" name="직선 연결선 100">
            <a:extLst>
              <a:ext uri="{FF2B5EF4-FFF2-40B4-BE49-F238E27FC236}">
                <a16:creationId xmlns:a16="http://schemas.microsoft.com/office/drawing/2014/main" id="{BCB6B34C-D90C-454B-A4B3-CF6AA147090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716838" y="2474913"/>
            <a:ext cx="184150" cy="0"/>
          </a:xfrm>
          <a:prstGeom prst="line">
            <a:avLst/>
          </a:prstGeom>
          <a:noFill/>
          <a:ln w="57150" cap="rnd" algn="ctr">
            <a:solidFill>
              <a:srgbClr val="333333"/>
            </a:solidFill>
            <a:prstDash val="sysDot"/>
            <a:round/>
            <a:headEnd/>
            <a:tailEnd/>
          </a:ln>
        </p:spPr>
      </p:cxnSp>
      <p:sp>
        <p:nvSpPr>
          <p:cNvPr id="212" name="모서리가 둥근 직사각형 101">
            <a:extLst>
              <a:ext uri="{FF2B5EF4-FFF2-40B4-BE49-F238E27FC236}">
                <a16:creationId xmlns:a16="http://schemas.microsoft.com/office/drawing/2014/main" id="{6558CB26-870C-44FC-8253-1CE3B4DBB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1597025"/>
            <a:ext cx="1536700" cy="1373188"/>
          </a:xfrm>
          <a:prstGeom prst="roundRect">
            <a:avLst>
              <a:gd name="adj" fmla="val 2296"/>
            </a:avLst>
          </a:prstGeom>
          <a:noFill/>
          <a:ln w="19050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3" name="모서리가 둥근 직사각형 102">
            <a:extLst>
              <a:ext uri="{FF2B5EF4-FFF2-40B4-BE49-F238E27FC236}">
                <a16:creationId xmlns:a16="http://schemas.microsoft.com/office/drawing/2014/main" id="{69A3292A-B96A-473F-BAF5-807396704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1774825"/>
            <a:ext cx="1289050" cy="276225"/>
          </a:xfrm>
          <a:prstGeom prst="roundRect">
            <a:avLst>
              <a:gd name="adj" fmla="val 10477"/>
            </a:avLst>
          </a:prstGeom>
          <a:solidFill>
            <a:srgbClr val="FFFFFF"/>
          </a:solidFill>
          <a:ln w="6350" algn="ctr">
            <a:solidFill>
              <a:srgbClr val="6565FF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endParaRPr kumimoji="0" lang="ko-KR" altLang="ko-KR" sz="1000" b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4" name="모서리가 둥근 직사각형 103">
            <a:extLst>
              <a:ext uri="{FF2B5EF4-FFF2-40B4-BE49-F238E27FC236}">
                <a16:creationId xmlns:a16="http://schemas.microsoft.com/office/drawing/2014/main" id="{271DB154-0D6A-414D-A12B-EC5017BB2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2079625"/>
            <a:ext cx="1289050" cy="274638"/>
          </a:xfrm>
          <a:prstGeom prst="roundRect">
            <a:avLst>
              <a:gd name="adj" fmla="val 10477"/>
            </a:avLst>
          </a:prstGeom>
          <a:solidFill>
            <a:srgbClr val="FFFFFF"/>
          </a:solidFill>
          <a:ln w="6350" algn="ctr">
            <a:solidFill>
              <a:srgbClr val="6565FF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endParaRPr kumimoji="0" lang="ko-KR" altLang="ko-KR" sz="1000" b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" name="모서리가 둥근 직사각형 104">
            <a:extLst>
              <a:ext uri="{FF2B5EF4-FFF2-40B4-BE49-F238E27FC236}">
                <a16:creationId xmlns:a16="http://schemas.microsoft.com/office/drawing/2014/main" id="{5AD2007A-A910-42C1-A938-C4235E8EB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2636838"/>
            <a:ext cx="1289050" cy="276225"/>
          </a:xfrm>
          <a:prstGeom prst="roundRect">
            <a:avLst>
              <a:gd name="adj" fmla="val 10477"/>
            </a:avLst>
          </a:prstGeom>
          <a:solidFill>
            <a:srgbClr val="FFFFFF"/>
          </a:solidFill>
          <a:ln w="6350" algn="ctr">
            <a:solidFill>
              <a:srgbClr val="6565FF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endParaRPr kumimoji="0" lang="ko-KR" altLang="ko-KR" sz="1000" b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Rectangle 443">
            <a:extLst>
              <a:ext uri="{FF2B5EF4-FFF2-40B4-BE49-F238E27FC236}">
                <a16:creationId xmlns:a16="http://schemas.microsoft.com/office/drawing/2014/main" id="{FE578588-C681-48D8-B2D2-23A87A8C6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828800"/>
            <a:ext cx="517525" cy="119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en-US" altLang="ko-KR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00" b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Rectangle 452">
            <a:extLst>
              <a:ext uri="{FF2B5EF4-FFF2-40B4-BE49-F238E27FC236}">
                <a16:creationId xmlns:a16="http://schemas.microsoft.com/office/drawing/2014/main" id="{40B81EBC-512A-427D-BE43-31DAEC07A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38" y="2686050"/>
            <a:ext cx="517525" cy="120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en-US" altLang="ko-KR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Rectangle 457">
            <a:extLst>
              <a:ext uri="{FF2B5EF4-FFF2-40B4-BE49-F238E27FC236}">
                <a16:creationId xmlns:a16="http://schemas.microsoft.com/office/drawing/2014/main" id="{5563465A-11BA-4547-8716-EF2406CC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2132013"/>
            <a:ext cx="517525" cy="119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매입처</a:t>
            </a:r>
            <a:r>
              <a:rPr lang="en-US" altLang="ko-KR" sz="1000" b="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00" b="0">
              <a:solidFill>
                <a:srgbClr val="00339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9" name="Picture 460">
            <a:extLst>
              <a:ext uri="{FF2B5EF4-FFF2-40B4-BE49-F238E27FC236}">
                <a16:creationId xmlns:a16="http://schemas.microsoft.com/office/drawing/2014/main" id="{0E52619B-5C8F-4BD7-A2FF-82428E0D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4413" y="1817688"/>
            <a:ext cx="479425" cy="21590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</p:spPr>
      </p:pic>
      <p:sp>
        <p:nvSpPr>
          <p:cNvPr id="220" name="모서리가 둥근 직사각형 109">
            <a:extLst>
              <a:ext uri="{FF2B5EF4-FFF2-40B4-BE49-F238E27FC236}">
                <a16:creationId xmlns:a16="http://schemas.microsoft.com/office/drawing/2014/main" id="{C092D5F0-156C-4639-A937-5D910A0A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663" y="1506538"/>
            <a:ext cx="1304925" cy="169862"/>
          </a:xfrm>
          <a:prstGeom prst="roundRect">
            <a:avLst>
              <a:gd name="adj" fmla="val 16667"/>
            </a:avLst>
          </a:prstGeom>
          <a:solidFill>
            <a:srgbClr val="387CCE"/>
          </a:solidFill>
          <a:ln w="1270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ko-KR" altLang="en-US" sz="1000" b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매입처</a:t>
            </a:r>
          </a:p>
        </p:txBody>
      </p:sp>
      <p:pic>
        <p:nvPicPr>
          <p:cNvPr id="221" name="Picture 460">
            <a:extLst>
              <a:ext uri="{FF2B5EF4-FFF2-40B4-BE49-F238E27FC236}">
                <a16:creationId xmlns:a16="http://schemas.microsoft.com/office/drawing/2014/main" id="{7EEC1E0B-B92A-48C7-9486-C0A65C2E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4413" y="2124075"/>
            <a:ext cx="479425" cy="21590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</p:spPr>
      </p:pic>
      <p:pic>
        <p:nvPicPr>
          <p:cNvPr id="222" name="Picture 460">
            <a:extLst>
              <a:ext uri="{FF2B5EF4-FFF2-40B4-BE49-F238E27FC236}">
                <a16:creationId xmlns:a16="http://schemas.microsoft.com/office/drawing/2014/main" id="{02FA5F5C-2FB9-48D0-9B11-6C2FD8BE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84413" y="2660650"/>
            <a:ext cx="479425" cy="21590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</p:spPr>
      </p:pic>
      <p:cxnSp>
        <p:nvCxnSpPr>
          <p:cNvPr id="223" name="직선 연결선 112">
            <a:extLst>
              <a:ext uri="{FF2B5EF4-FFF2-40B4-BE49-F238E27FC236}">
                <a16:creationId xmlns:a16="http://schemas.microsoft.com/office/drawing/2014/main" id="{425E416D-B2F0-4B3A-86E8-EF9D30FB6CE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079626" y="2473325"/>
            <a:ext cx="184150" cy="3175"/>
          </a:xfrm>
          <a:prstGeom prst="line">
            <a:avLst/>
          </a:prstGeom>
          <a:noFill/>
          <a:ln w="57150" cap="rnd" algn="ctr">
            <a:solidFill>
              <a:srgbClr val="333333"/>
            </a:solidFill>
            <a:prstDash val="sysDot"/>
            <a:round/>
            <a:headEnd/>
            <a:tailEnd/>
          </a:ln>
        </p:spPr>
      </p:cxnSp>
      <p:sp>
        <p:nvSpPr>
          <p:cNvPr id="224" name="모서리가 둥근 직사각형 113">
            <a:extLst>
              <a:ext uri="{FF2B5EF4-FFF2-40B4-BE49-F238E27FC236}">
                <a16:creationId xmlns:a16="http://schemas.microsoft.com/office/drawing/2014/main" id="{6E2EF1E7-C78F-49FD-B349-10D5BD7FB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1771650"/>
            <a:ext cx="2927350" cy="825500"/>
          </a:xfrm>
          <a:prstGeom prst="roundRect">
            <a:avLst>
              <a:gd name="adj" fmla="val 2296"/>
            </a:avLst>
          </a:prstGeom>
          <a:solidFill>
            <a:sysClr val="window" lastClr="FFFFFF">
              <a:lumMod val="95000"/>
            </a:sysClr>
          </a:solidFill>
          <a:ln w="9525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25" name="그룹 114">
            <a:extLst>
              <a:ext uri="{FF2B5EF4-FFF2-40B4-BE49-F238E27FC236}">
                <a16:creationId xmlns:a16="http://schemas.microsoft.com/office/drawing/2014/main" id="{B1F7B73E-8A6E-4C68-AD15-9849816BB1AC}"/>
              </a:ext>
            </a:extLst>
          </p:cNvPr>
          <p:cNvGrpSpPr>
            <a:grpSpLocks/>
          </p:cNvGrpSpPr>
          <p:nvPr/>
        </p:nvGrpSpPr>
        <p:grpSpPr bwMode="auto">
          <a:xfrm>
            <a:off x="3559175" y="2008188"/>
            <a:ext cx="2838450" cy="149225"/>
            <a:chOff x="3266595" y="2589201"/>
            <a:chExt cx="3521875" cy="458727"/>
          </a:xfrm>
        </p:grpSpPr>
        <p:sp>
          <p:nvSpPr>
            <p:cNvPr id="226" name="모서리가 둥근 직사각형 132">
              <a:extLst>
                <a:ext uri="{FF2B5EF4-FFF2-40B4-BE49-F238E27FC236}">
                  <a16:creationId xmlns:a16="http://schemas.microsoft.com/office/drawing/2014/main" id="{57B26391-432F-4F69-ADD8-B2D07EFE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9532" y="2589201"/>
              <a:ext cx="1116000" cy="458727"/>
            </a:xfrm>
            <a:prstGeom prst="roundRect">
              <a:avLst>
                <a:gd name="adj" fmla="val 12602"/>
              </a:avLst>
            </a:prstGeom>
            <a:solidFill>
              <a:srgbClr val="FFFFFF"/>
            </a:solidFill>
            <a:ln w="12700" algn="ctr">
              <a:solidFill>
                <a:srgbClr val="6565FF"/>
              </a:solidFill>
              <a:round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kumimoji="0" lang="ko-KR" altLang="en-US" sz="900">
                  <a:solidFill>
                    <a:srgbClr val="003399"/>
                  </a:solidFill>
                  <a:latin typeface="맑은 고딕" pitchFamily="50" charset="-127"/>
                  <a:ea typeface="맑은 고딕" pitchFamily="50" charset="-127"/>
                </a:rPr>
                <a:t>통계조회</a:t>
              </a:r>
            </a:p>
          </p:txBody>
        </p:sp>
        <p:sp>
          <p:nvSpPr>
            <p:cNvPr id="227" name="모서리가 둥근 직사각형 133">
              <a:extLst>
                <a:ext uri="{FF2B5EF4-FFF2-40B4-BE49-F238E27FC236}">
                  <a16:creationId xmlns:a16="http://schemas.microsoft.com/office/drawing/2014/main" id="{7FCB6D2F-C7B6-4A5F-A1EE-BE4D5D6E8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5" y="2589201"/>
              <a:ext cx="1116000" cy="458727"/>
            </a:xfrm>
            <a:prstGeom prst="roundRect">
              <a:avLst>
                <a:gd name="adj" fmla="val 12602"/>
              </a:avLst>
            </a:prstGeom>
            <a:solidFill>
              <a:srgbClr val="FFFFFF"/>
            </a:solidFill>
            <a:ln w="12700" algn="ctr">
              <a:solidFill>
                <a:srgbClr val="6565FF"/>
              </a:solidFill>
              <a:round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kumimoji="0" lang="ko-KR" altLang="en-US" sz="900">
                  <a:solidFill>
                    <a:srgbClr val="003399"/>
                  </a:solidFill>
                  <a:latin typeface="맑은 고딕" pitchFamily="50" charset="-127"/>
                  <a:ea typeface="맑은 고딕" pitchFamily="50" charset="-127"/>
                </a:rPr>
                <a:t>공인인증센터</a:t>
              </a:r>
            </a:p>
          </p:txBody>
        </p:sp>
        <p:sp>
          <p:nvSpPr>
            <p:cNvPr id="228" name="모서리가 둥근 직사각형 134">
              <a:extLst>
                <a:ext uri="{FF2B5EF4-FFF2-40B4-BE49-F238E27FC236}">
                  <a16:creationId xmlns:a16="http://schemas.microsoft.com/office/drawing/2014/main" id="{E4377C53-C0E4-46A8-89E7-71F88DC2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470" y="2589201"/>
              <a:ext cx="1116000" cy="458727"/>
            </a:xfrm>
            <a:prstGeom prst="roundRect">
              <a:avLst>
                <a:gd name="adj" fmla="val 12602"/>
              </a:avLst>
            </a:prstGeom>
            <a:solidFill>
              <a:srgbClr val="FFFFFF"/>
            </a:solidFill>
            <a:ln w="12700" algn="ctr">
              <a:solidFill>
                <a:srgbClr val="6565FF"/>
              </a:solidFill>
              <a:round/>
              <a:headEnd/>
              <a:tailEnd/>
            </a:ln>
          </p:spPr>
          <p:txBody>
            <a:bodyPr lIns="0" rIns="0" anchor="ctr"/>
            <a:lstStyle/>
            <a:p>
              <a:pPr algn="ctr"/>
              <a:r>
                <a:rPr kumimoji="0" lang="ko-KR" altLang="en-US" sz="900">
                  <a:solidFill>
                    <a:srgbClr val="003399"/>
                  </a:solidFill>
                  <a:latin typeface="맑은 고딕" pitchFamily="50" charset="-127"/>
                  <a:ea typeface="맑은 고딕" pitchFamily="50" charset="-127"/>
                </a:rPr>
                <a:t>부가서비스</a:t>
              </a:r>
            </a:p>
          </p:txBody>
        </p:sp>
      </p:grpSp>
      <p:sp>
        <p:nvSpPr>
          <p:cNvPr id="229" name="모서리가 둥근 직사각형 115">
            <a:extLst>
              <a:ext uri="{FF2B5EF4-FFF2-40B4-BE49-F238E27FC236}">
                <a16:creationId xmlns:a16="http://schemas.microsoft.com/office/drawing/2014/main" id="{CE347000-7ECF-447A-9309-5AD7212E1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205038"/>
            <a:ext cx="2825750" cy="147637"/>
          </a:xfrm>
          <a:prstGeom prst="roundRect">
            <a:avLst>
              <a:gd name="adj" fmla="val 12602"/>
            </a:avLst>
          </a:prstGeom>
          <a:solidFill>
            <a:srgbClr val="FFFFFF"/>
          </a:solidFill>
          <a:ln w="12700" algn="ctr">
            <a:solidFill>
              <a:srgbClr val="6565FF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kumimoji="0" lang="ko-KR" altLang="en-US" sz="900">
                <a:solidFill>
                  <a:srgbClr val="003399"/>
                </a:solidFill>
                <a:latin typeface="맑은 고딕" pitchFamily="50" charset="-127"/>
                <a:ea typeface="맑은 고딕" pitchFamily="50" charset="-127"/>
              </a:rPr>
              <a:t>기초정보관리</a:t>
            </a:r>
          </a:p>
        </p:txBody>
      </p:sp>
      <p:grpSp>
        <p:nvGrpSpPr>
          <p:cNvPr id="230" name="그룹 116">
            <a:extLst>
              <a:ext uri="{FF2B5EF4-FFF2-40B4-BE49-F238E27FC236}">
                <a16:creationId xmlns:a16="http://schemas.microsoft.com/office/drawing/2014/main" id="{4AA4904A-077D-4816-9537-391EBFE98D3C}"/>
              </a:ext>
            </a:extLst>
          </p:cNvPr>
          <p:cNvGrpSpPr>
            <a:grpSpLocks/>
          </p:cNvGrpSpPr>
          <p:nvPr/>
        </p:nvGrpSpPr>
        <p:grpSpPr bwMode="auto">
          <a:xfrm>
            <a:off x="3559149" y="2400016"/>
            <a:ext cx="2837141" cy="149305"/>
            <a:chOff x="3266595" y="3681408"/>
            <a:chExt cx="3521875" cy="455613"/>
          </a:xfrm>
          <a:solidFill>
            <a:srgbClr val="92D050"/>
          </a:solidFill>
        </p:grpSpPr>
        <p:sp>
          <p:nvSpPr>
            <p:cNvPr id="231" name="모서리가 둥근 직사각형 130">
              <a:extLst>
                <a:ext uri="{FF2B5EF4-FFF2-40B4-BE49-F238E27FC236}">
                  <a16:creationId xmlns:a16="http://schemas.microsoft.com/office/drawing/2014/main" id="{F139079F-20C9-4000-AE06-3321EA555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5" y="3681408"/>
              <a:ext cx="1728000" cy="455613"/>
            </a:xfrm>
            <a:prstGeom prst="roundRect">
              <a:avLst>
                <a:gd name="adj" fmla="val 12602"/>
              </a:avLst>
            </a:prstGeom>
            <a:grpFill/>
            <a:ln w="12700" algn="ctr">
              <a:solidFill>
                <a:srgbClr val="6565FF"/>
              </a:solidFill>
              <a:round/>
              <a:headEnd/>
              <a:tailEnd/>
            </a:ln>
          </p:spPr>
          <p:txBody>
            <a:bodyPr lIns="0" r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kumimoji="0" lang="ko-KR" altLang="en-US" sz="900">
                  <a:solidFill>
                    <a:srgbClr val="003399"/>
                  </a:solidFill>
                  <a:latin typeface="맑은 고딕" pitchFamily="50" charset="-127"/>
                  <a:ea typeface="맑은 고딕" pitchFamily="50" charset="-127"/>
                </a:rPr>
                <a:t>내부 시스템 연계모듈</a:t>
              </a:r>
            </a:p>
          </p:txBody>
        </p:sp>
        <p:sp>
          <p:nvSpPr>
            <p:cNvPr id="232" name="모서리가 둥근 직사각형 131">
              <a:extLst>
                <a:ext uri="{FF2B5EF4-FFF2-40B4-BE49-F238E27FC236}">
                  <a16:creationId xmlns:a16="http://schemas.microsoft.com/office/drawing/2014/main" id="{E1ADF647-7E32-4748-8A76-F06D56C0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470" y="3681408"/>
              <a:ext cx="1728000" cy="455613"/>
            </a:xfrm>
            <a:prstGeom prst="roundRect">
              <a:avLst>
                <a:gd name="adj" fmla="val 12602"/>
              </a:avLst>
            </a:prstGeom>
            <a:grpFill/>
            <a:ln w="12700" algn="ctr">
              <a:solidFill>
                <a:srgbClr val="6565FF"/>
              </a:solidFill>
              <a:round/>
              <a:headEnd/>
              <a:tailEnd/>
            </a:ln>
          </p:spPr>
          <p:txBody>
            <a:bodyPr lIns="0" r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kumimoji="0" lang="ko-KR" altLang="en-US" sz="900">
                  <a:solidFill>
                    <a:srgbClr val="003399"/>
                  </a:solidFill>
                  <a:latin typeface="맑은 고딕" pitchFamily="50" charset="-127"/>
                  <a:ea typeface="맑은 고딕" pitchFamily="50" charset="-127"/>
                </a:rPr>
                <a:t>국세청 연계 모듈</a:t>
              </a:r>
            </a:p>
          </p:txBody>
        </p:sp>
      </p:grpSp>
      <p:grpSp>
        <p:nvGrpSpPr>
          <p:cNvPr id="233" name="그룹 117">
            <a:extLst>
              <a:ext uri="{FF2B5EF4-FFF2-40B4-BE49-F238E27FC236}">
                <a16:creationId xmlns:a16="http://schemas.microsoft.com/office/drawing/2014/main" id="{96BD32A4-9173-4B94-8616-913CFA49DACF}"/>
              </a:ext>
            </a:extLst>
          </p:cNvPr>
          <p:cNvGrpSpPr>
            <a:grpSpLocks/>
          </p:cNvGrpSpPr>
          <p:nvPr/>
        </p:nvGrpSpPr>
        <p:grpSpPr bwMode="auto">
          <a:xfrm>
            <a:off x="3557588" y="1812925"/>
            <a:ext cx="2838450" cy="149225"/>
            <a:chOff x="3266595" y="2033645"/>
            <a:chExt cx="3521875" cy="458727"/>
          </a:xfrm>
        </p:grpSpPr>
        <p:sp>
          <p:nvSpPr>
            <p:cNvPr id="234" name="모서리가 둥근 직사각형 128">
              <a:extLst>
                <a:ext uri="{FF2B5EF4-FFF2-40B4-BE49-F238E27FC236}">
                  <a16:creationId xmlns:a16="http://schemas.microsoft.com/office/drawing/2014/main" id="{355CFD0A-DFD4-4DFB-8307-9F15B4A5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595" y="2033645"/>
              <a:ext cx="1727451" cy="458727"/>
            </a:xfrm>
            <a:prstGeom prst="roundRect">
              <a:avLst>
                <a:gd name="adj" fmla="val 12602"/>
              </a:avLst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r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매입세금계산서</a:t>
              </a: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접수</a:t>
              </a:r>
              <a:endPara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5" name="모서리가 둥근 직사각형 129">
              <a:extLst>
                <a:ext uri="{FF2B5EF4-FFF2-40B4-BE49-F238E27FC236}">
                  <a16:creationId xmlns:a16="http://schemas.microsoft.com/office/drawing/2014/main" id="{4C744DE1-5B4D-466D-8D89-AB13418D9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017" y="2033645"/>
              <a:ext cx="1727453" cy="458727"/>
            </a:xfrm>
            <a:prstGeom prst="roundRect">
              <a:avLst>
                <a:gd name="adj" fmla="val 12602"/>
              </a:avLst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rPr>
                <a:t>매출세금계산서 발행</a:t>
              </a:r>
            </a:p>
          </p:txBody>
        </p:sp>
      </p:grpSp>
      <p:sp>
        <p:nvSpPr>
          <p:cNvPr id="236" name="모서리가 둥근 직사각형 118">
            <a:extLst>
              <a:ext uri="{FF2B5EF4-FFF2-40B4-BE49-F238E27FC236}">
                <a16:creationId xmlns:a16="http://schemas.microsoft.com/office/drawing/2014/main" id="{FD859257-BCA8-4861-BA41-64F2FACC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2657475"/>
            <a:ext cx="2927350" cy="527050"/>
          </a:xfrm>
          <a:prstGeom prst="roundRect">
            <a:avLst>
              <a:gd name="adj" fmla="val 2296"/>
            </a:avLst>
          </a:prstGeom>
          <a:solidFill>
            <a:sysClr val="window" lastClr="FFFFFF">
              <a:lumMod val="95000"/>
            </a:sysClr>
          </a:solidFill>
          <a:ln w="9525" algn="ctr">
            <a:solidFill>
              <a:sysClr val="windowText" lastClr="000000">
                <a:lumMod val="50000"/>
                <a:lumOff val="50000"/>
              </a:sysClr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237" name="그룹 119">
            <a:extLst>
              <a:ext uri="{FF2B5EF4-FFF2-40B4-BE49-F238E27FC236}">
                <a16:creationId xmlns:a16="http://schemas.microsoft.com/office/drawing/2014/main" id="{1C38ED43-4801-40A7-AA8B-BDE22D7F5586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2705100"/>
            <a:ext cx="2735262" cy="207963"/>
            <a:chOff x="3273402" y="4086234"/>
            <a:chExt cx="3395709" cy="401643"/>
          </a:xfrm>
        </p:grpSpPr>
        <p:sp>
          <p:nvSpPr>
            <p:cNvPr id="238" name="순서도: 자기 디스크 125">
              <a:extLst>
                <a:ext uri="{FF2B5EF4-FFF2-40B4-BE49-F238E27FC236}">
                  <a16:creationId xmlns:a16="http://schemas.microsoft.com/office/drawing/2014/main" id="{2410078F-DB84-416B-8AA0-DD95C4DF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402" y="4086234"/>
              <a:ext cx="755647" cy="401643"/>
            </a:xfrm>
            <a:prstGeom prst="flowChartMagneticDisk">
              <a:avLst/>
            </a:prstGeom>
            <a:solidFill>
              <a:sysClr val="window" lastClr="FFFFFF"/>
            </a:solidFill>
            <a:ln w="12700" algn="ctr">
              <a:solidFill>
                <a:srgbClr val="6565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Temp DB</a:t>
              </a:r>
              <a:endPara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9" name="순서도: 자기 디스크 126">
              <a:extLst>
                <a:ext uri="{FF2B5EF4-FFF2-40B4-BE49-F238E27FC236}">
                  <a16:creationId xmlns:a16="http://schemas.microsoft.com/office/drawing/2014/main" id="{DBE789AF-1A33-451B-AF42-9772A60CA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54" y="4086234"/>
              <a:ext cx="704863" cy="401643"/>
            </a:xfrm>
            <a:prstGeom prst="flowChartMagneticDisk">
              <a:avLst/>
            </a:prstGeom>
            <a:solidFill>
              <a:sysClr val="window" lastClr="FFFFFF"/>
            </a:solidFill>
            <a:ln w="12700" algn="ctr">
              <a:solidFill>
                <a:srgbClr val="6565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계산서 정보</a:t>
              </a:r>
            </a:p>
          </p:txBody>
        </p:sp>
        <p:sp>
          <p:nvSpPr>
            <p:cNvPr id="240" name="순서도: 자기 디스크 127">
              <a:extLst>
                <a:ext uri="{FF2B5EF4-FFF2-40B4-BE49-F238E27FC236}">
                  <a16:creationId xmlns:a16="http://schemas.microsoft.com/office/drawing/2014/main" id="{372B5A8B-3FEC-4070-9DAF-79B202C1B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778" y="4086234"/>
              <a:ext cx="668333" cy="401643"/>
            </a:xfrm>
            <a:prstGeom prst="flowChartMagneticDisk">
              <a:avLst/>
            </a:prstGeom>
            <a:solidFill>
              <a:sysClr val="window" lastClr="FFFFFF"/>
            </a:solidFill>
            <a:ln w="12700" algn="ctr">
              <a:solidFill>
                <a:srgbClr val="6565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송수신 정보</a:t>
              </a:r>
            </a:p>
          </p:txBody>
        </p:sp>
      </p:grpSp>
      <p:grpSp>
        <p:nvGrpSpPr>
          <p:cNvPr id="241" name="그룹 120">
            <a:extLst>
              <a:ext uri="{FF2B5EF4-FFF2-40B4-BE49-F238E27FC236}">
                <a16:creationId xmlns:a16="http://schemas.microsoft.com/office/drawing/2014/main" id="{EA2DCC72-E473-4613-97B1-4BF409A8752F}"/>
              </a:ext>
            </a:extLst>
          </p:cNvPr>
          <p:cNvGrpSpPr>
            <a:grpSpLocks/>
          </p:cNvGrpSpPr>
          <p:nvPr/>
        </p:nvGrpSpPr>
        <p:grpSpPr bwMode="auto">
          <a:xfrm>
            <a:off x="4454525" y="2952750"/>
            <a:ext cx="1852613" cy="207963"/>
            <a:chOff x="4587829" y="4560903"/>
            <a:chExt cx="2044770" cy="401643"/>
          </a:xfrm>
        </p:grpSpPr>
        <p:sp>
          <p:nvSpPr>
            <p:cNvPr id="242" name="순서도: 자기 디스크 123">
              <a:extLst>
                <a:ext uri="{FF2B5EF4-FFF2-40B4-BE49-F238E27FC236}">
                  <a16:creationId xmlns:a16="http://schemas.microsoft.com/office/drawing/2014/main" id="{930982D0-1B43-46CD-A396-36CA6A5C2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829" y="4560903"/>
              <a:ext cx="1095421" cy="401643"/>
            </a:xfrm>
            <a:prstGeom prst="flowChartMagneticDisk">
              <a:avLst/>
            </a:prstGeom>
            <a:solidFill>
              <a:sysClr val="window" lastClr="FFFFFF"/>
            </a:solidFill>
            <a:ln w="12700" algn="ctr">
              <a:solidFill>
                <a:srgbClr val="6565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XML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문서 저장정보</a:t>
              </a:r>
            </a:p>
          </p:txBody>
        </p:sp>
        <p:sp>
          <p:nvSpPr>
            <p:cNvPr id="243" name="순서도: 자기 디스크 124">
              <a:extLst>
                <a:ext uri="{FF2B5EF4-FFF2-40B4-BE49-F238E27FC236}">
                  <a16:creationId xmlns:a16="http://schemas.microsoft.com/office/drawing/2014/main" id="{1013396C-BE75-40B5-98C3-4D97D9E3A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789" y="4560903"/>
              <a:ext cx="839810" cy="401643"/>
            </a:xfrm>
            <a:prstGeom prst="flowChartMagneticDisk">
              <a:avLst/>
            </a:prstGeom>
            <a:solidFill>
              <a:sysClr val="window" lastClr="FFFFFF"/>
            </a:solidFill>
            <a:ln w="12700" algn="ctr">
              <a:solidFill>
                <a:srgbClr val="6565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572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0" i="0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Backup </a:t>
              </a:r>
              <a:r>
                <a: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정보</a:t>
              </a:r>
            </a:p>
          </p:txBody>
        </p:sp>
      </p:grpSp>
      <p:sp>
        <p:nvSpPr>
          <p:cNvPr id="244" name="순서도: 자기 디스크 121">
            <a:extLst>
              <a:ext uri="{FF2B5EF4-FFF2-40B4-BE49-F238E27FC236}">
                <a16:creationId xmlns:a16="http://schemas.microsoft.com/office/drawing/2014/main" id="{E360AF31-3A14-4D7B-B7A4-663F177E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2705100"/>
            <a:ext cx="568325" cy="206375"/>
          </a:xfrm>
          <a:prstGeom prst="flowChartMagneticDisk">
            <a:avLst/>
          </a:prstGeom>
          <a:solidFill>
            <a:sysClr val="window" lastClr="FFFFFF"/>
          </a:solidFill>
          <a:ln w="12700" algn="ctr">
            <a:solidFill>
              <a:srgbClr val="6565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영수증 정보</a:t>
            </a:r>
          </a:p>
        </p:txBody>
      </p:sp>
      <p:sp>
        <p:nvSpPr>
          <p:cNvPr id="245" name="순서도: 자기 디스크 122">
            <a:extLst>
              <a:ext uri="{FF2B5EF4-FFF2-40B4-BE49-F238E27FC236}">
                <a16:creationId xmlns:a16="http://schemas.microsoft.com/office/drawing/2014/main" id="{832D3BDD-72C6-42B3-9480-5E92537DD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2949575"/>
            <a:ext cx="730250" cy="207963"/>
          </a:xfrm>
          <a:prstGeom prst="flowChartMagneticDisk">
            <a:avLst/>
          </a:prstGeom>
          <a:solidFill>
            <a:sysClr val="window" lastClr="FFFFFF"/>
          </a:solidFill>
          <a:ln w="12700" algn="ctr">
            <a:solidFill>
              <a:srgbClr val="6565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57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입금표</a:t>
            </a:r>
          </a:p>
        </p:txBody>
      </p:sp>
      <p:pic>
        <p:nvPicPr>
          <p:cNvPr id="246" name="Picture 8" descr="구_5">
            <a:extLst>
              <a:ext uri="{FF2B5EF4-FFF2-40B4-BE49-F238E27FC236}">
                <a16:creationId xmlns:a16="http://schemas.microsoft.com/office/drawing/2014/main" id="{D62D91AA-5F31-4979-A9F9-94FB69256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73863" y="3216275"/>
            <a:ext cx="1362075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7" name="Picture 9" descr="구_4">
            <a:extLst>
              <a:ext uri="{FF2B5EF4-FFF2-40B4-BE49-F238E27FC236}">
                <a16:creationId xmlns:a16="http://schemas.microsoft.com/office/drawing/2014/main" id="{F88E87B1-51D8-4490-BC13-2F4E34E93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75263" y="3716338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01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DB525339-45BD-4FE6-9A3B-8E6B2D33087B}"/>
              </a:ext>
            </a:extLst>
          </p:cNvPr>
          <p:cNvSpPr/>
          <p:nvPr/>
        </p:nvSpPr>
        <p:spPr>
          <a:xfrm>
            <a:off x="0" y="620688"/>
            <a:ext cx="9906000" cy="5688633"/>
          </a:xfrm>
          <a:prstGeom prst="rect">
            <a:avLst/>
          </a:prstGeom>
          <a:solidFill>
            <a:srgbClr val="6F9C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3CA5202F-70A0-4C23-927E-55F8AE525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1" name="object 30">
            <a:extLst>
              <a:ext uri="{FF2B5EF4-FFF2-40B4-BE49-F238E27FC236}">
                <a16:creationId xmlns:a16="http://schemas.microsoft.com/office/drawing/2014/main" id="{7187AF2D-2E37-450F-ADAB-2376CCDCF090}"/>
              </a:ext>
            </a:extLst>
          </p:cNvPr>
          <p:cNvSpPr txBox="1"/>
          <p:nvPr/>
        </p:nvSpPr>
        <p:spPr>
          <a:xfrm>
            <a:off x="6392366" y="116632"/>
            <a:ext cx="246899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altLang="ko-KR" sz="2000" dirty="0">
                <a:solidFill>
                  <a:srgbClr val="FFFF65"/>
                </a:solidFill>
                <a:latin typeface="Arial Black"/>
                <a:cs typeface="Arial Black"/>
              </a:rPr>
              <a:t>4.4. </a:t>
            </a:r>
            <a:r>
              <a:rPr lang="ko-KR" altLang="en-US" sz="2000" dirty="0" err="1">
                <a:solidFill>
                  <a:srgbClr val="FFFF65"/>
                </a:solidFill>
                <a:latin typeface="Arial Black"/>
                <a:cs typeface="Arial Black"/>
              </a:rPr>
              <a:t>올택스</a:t>
            </a:r>
            <a:r>
              <a:rPr lang="ko-KR" altLang="en-US" sz="2000" dirty="0">
                <a:solidFill>
                  <a:srgbClr val="FFFF65"/>
                </a:solidFill>
                <a:latin typeface="Arial Black"/>
                <a:cs typeface="Arial Black"/>
              </a:rPr>
              <a:t> 서비스</a:t>
            </a:r>
            <a:endParaRPr lang="ko-KR" altLang="en-US" sz="2000" dirty="0">
              <a:latin typeface="바탕"/>
              <a:cs typeface="바탕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0232337F-99FE-4C0C-9B8A-EEF2DAAD1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40" y="1489140"/>
            <a:ext cx="5367205" cy="417210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77B6C8A-0946-4938-86E7-A3DD37C0C493}"/>
              </a:ext>
            </a:extLst>
          </p:cNvPr>
          <p:cNvSpPr txBox="1"/>
          <p:nvPr/>
        </p:nvSpPr>
        <p:spPr>
          <a:xfrm>
            <a:off x="347729" y="1902049"/>
            <a:ext cx="4152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홈택스 세금계산서와 현금영수증의 효율적인 관리 방법</a:t>
            </a:r>
            <a:r>
              <a:rPr kumimoji="0" lang="en-US" altLang="ko-KR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kumimoji="0" lang="ko-KR" altLang="en-US" sz="1400" b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44DAE5-6ED1-4CAE-986F-508EBC56D9B1}"/>
              </a:ext>
            </a:extLst>
          </p:cNvPr>
          <p:cNvSpPr txBox="1"/>
          <p:nvPr/>
        </p:nvSpPr>
        <p:spPr>
          <a:xfrm>
            <a:off x="347729" y="2432300"/>
            <a:ext cx="4287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spc="3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올택스 </a:t>
            </a:r>
            <a:r>
              <a:rPr kumimoji="0" lang="en-US" altLang="ko-KR" sz="3200" spc="3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kumimoji="0" lang="ko-KR" altLang="en-US" sz="3200" b="0" spc="3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endParaRPr kumimoji="0" lang="en-US" altLang="ko-KR" sz="3200" b="0" spc="30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3200" b="0" spc="3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통합으로 관리하세요</a:t>
            </a:r>
            <a:r>
              <a:rPr kumimoji="0" lang="en-US" altLang="ko-KR" sz="3200" b="0" spc="30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86390A-F301-41C4-9188-6A1E3213F735}"/>
              </a:ext>
            </a:extLst>
          </p:cNvPr>
          <p:cNvSpPr txBox="1"/>
          <p:nvPr/>
        </p:nvSpPr>
        <p:spPr>
          <a:xfrm>
            <a:off x="347729" y="3885880"/>
            <a:ext cx="43803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 </a:t>
            </a:r>
            <a:r>
              <a:rPr kumimoji="0" lang="en-US" altLang="ko-KR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ASP</a:t>
            </a:r>
            <a:r>
              <a:rPr kumimoji="0" lang="ko-KR" altLang="en-US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업체</a:t>
            </a:r>
            <a:r>
              <a:rPr kumimoji="0" lang="en-US" altLang="ko-KR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kumimoji="0" lang="ko-KR" altLang="en-US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홈택스 발행 분을 어떻게 취합하시나요</a:t>
            </a:r>
            <a:r>
              <a:rPr kumimoji="0" lang="en-US" altLang="ko-KR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수많은 채널에서 발행되는 전자</a:t>
            </a:r>
            <a:r>
              <a:rPr kumimoji="0" lang="en-US" altLang="ko-KR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세금</a:t>
            </a:r>
            <a:r>
              <a:rPr kumimoji="0" lang="en-US" altLang="ko-KR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kumimoji="0" lang="ko-KR" altLang="en-US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계산서를</a:t>
            </a:r>
            <a:endParaRPr kumimoji="0" lang="en-US" altLang="ko-KR" sz="1400" b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여전히 수기로 관리하고 계시다면</a:t>
            </a:r>
            <a:r>
              <a:rPr kumimoji="0" lang="en-US" altLang="ko-KR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kumimoji="0" lang="ko-KR" altLang="en-US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kumimoji="0" lang="en-US" altLang="ko-KR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바로 올택스 </a:t>
            </a:r>
            <a:r>
              <a:rPr kumimoji="0" lang="en-US" altLang="ko-KR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ALL-TAX</a:t>
            </a:r>
            <a:r>
              <a:rPr kumimoji="0" lang="ko-KR" altLang="en-US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통합으로 관리하실 수 있습니다</a:t>
            </a:r>
            <a:r>
              <a:rPr kumimoji="0" lang="en-US" altLang="ko-KR" sz="1400" b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AB6A8978-7A65-48F4-9993-1A143ABBD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65" y="2311443"/>
            <a:ext cx="1875150" cy="6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6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10FE57FD-A02B-49FF-8B47-AC8644348B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7" b="12716"/>
          <a:stretch/>
        </p:blipFill>
        <p:spPr>
          <a:xfrm>
            <a:off x="0" y="980728"/>
            <a:ext cx="9906000" cy="4323826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5F381F-AF25-4EF9-8E54-9F191C29AC8F}"/>
              </a:ext>
            </a:extLst>
          </p:cNvPr>
          <p:cNvSpPr/>
          <p:nvPr/>
        </p:nvSpPr>
        <p:spPr>
          <a:xfrm>
            <a:off x="743837" y="5388268"/>
            <a:ext cx="84183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b="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공인인증서 로그인 기본 지원하되 아이디</a:t>
            </a:r>
            <a:r>
              <a:rPr kumimoji="0" lang="en-US" altLang="ko-KR" b="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b="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비밀번호로도 </a:t>
            </a:r>
            <a:endParaRPr kumimoji="0" lang="en-US" altLang="ko-KR" b="0" dirty="0">
              <a:solidFill>
                <a:prstClr val="black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b="0" dirty="0">
                <a:solidFill>
                  <a:prstClr val="black"/>
                </a:solidFill>
                <a:latin typeface="맑은 고딕" pitchFamily="50" charset="-127"/>
                <a:ea typeface="맑은 고딕" panose="020B0503020000020004" pitchFamily="50" charset="-127"/>
              </a:rPr>
              <a:t>현재 수집이 가능하므로 공인인증서의 관리가 불필요</a:t>
            </a:r>
            <a:endParaRPr kumimoji="0" lang="ko-KR" altLang="en-US" b="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6A2E2599-735D-4269-B8A1-26972FA26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8" name="object 30">
            <a:extLst>
              <a:ext uri="{FF2B5EF4-FFF2-40B4-BE49-F238E27FC236}">
                <a16:creationId xmlns:a16="http://schemas.microsoft.com/office/drawing/2014/main" id="{23DDB75E-C8F0-40F8-8540-0B09BBC639E3}"/>
              </a:ext>
            </a:extLst>
          </p:cNvPr>
          <p:cNvSpPr txBox="1"/>
          <p:nvPr/>
        </p:nvSpPr>
        <p:spPr>
          <a:xfrm>
            <a:off x="6392366" y="116632"/>
            <a:ext cx="246899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altLang="ko-KR" sz="2000" dirty="0">
                <a:solidFill>
                  <a:srgbClr val="FFFF65"/>
                </a:solidFill>
                <a:latin typeface="Arial Black"/>
                <a:cs typeface="Arial Black"/>
              </a:rPr>
              <a:t>4.4. </a:t>
            </a:r>
            <a:r>
              <a:rPr lang="ko-KR" altLang="en-US" sz="2000" dirty="0" err="1">
                <a:solidFill>
                  <a:srgbClr val="FFFF65"/>
                </a:solidFill>
                <a:latin typeface="Arial Black"/>
                <a:cs typeface="Arial Black"/>
              </a:rPr>
              <a:t>올택스</a:t>
            </a:r>
            <a:r>
              <a:rPr lang="ko-KR" altLang="en-US" sz="2000" dirty="0">
                <a:solidFill>
                  <a:srgbClr val="FFFF65"/>
                </a:solidFill>
                <a:latin typeface="Arial Black"/>
                <a:cs typeface="Arial Black"/>
              </a:rPr>
              <a:t> 서비스</a:t>
            </a:r>
            <a:endParaRPr lang="ko-KR" altLang="en-US" sz="2000" dirty="0">
              <a:latin typeface="바탕"/>
              <a:cs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65221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FE119AC5-AC65-4B45-8D5B-1218BD925D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3" t="12995" r="19261" b="12995"/>
          <a:stretch/>
        </p:blipFill>
        <p:spPr>
          <a:xfrm>
            <a:off x="899108" y="848771"/>
            <a:ext cx="3754890" cy="265282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026302B-AD09-4729-AB59-540880F493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5" t="13079" r="19478" b="13211"/>
          <a:stretch/>
        </p:blipFill>
        <p:spPr>
          <a:xfrm>
            <a:off x="5312246" y="836712"/>
            <a:ext cx="3754890" cy="266488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9F039A6E-A906-4505-AD0F-5CE1F92E92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5" t="13771" r="18751" b="11308"/>
          <a:stretch/>
        </p:blipFill>
        <p:spPr>
          <a:xfrm>
            <a:off x="902438" y="3717617"/>
            <a:ext cx="3682606" cy="249946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7CB1772A-A6E2-4155-BA90-A9B9CB4671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9" t="16214" r="11309" b="11986"/>
          <a:stretch/>
        </p:blipFill>
        <p:spPr>
          <a:xfrm>
            <a:off x="5308947" y="4145012"/>
            <a:ext cx="4044706" cy="213446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DD5FF21-3787-4174-9906-095266AF950F}"/>
              </a:ext>
            </a:extLst>
          </p:cNvPr>
          <p:cNvSpPr txBox="1"/>
          <p:nvPr/>
        </p:nvSpPr>
        <p:spPr>
          <a:xfrm>
            <a:off x="5816302" y="3717617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 업무를 위한 다양한 기능 제공</a:t>
            </a:r>
            <a:r>
              <a:rPr lang="en-US" altLang="ko-KR" sz="14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sz="14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4ABE3081-8FDF-450F-AC06-0BFE31AF6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5" name="object 30">
            <a:extLst>
              <a:ext uri="{FF2B5EF4-FFF2-40B4-BE49-F238E27FC236}">
                <a16:creationId xmlns:a16="http://schemas.microsoft.com/office/drawing/2014/main" id="{486FF56B-D67E-4FF5-B3A0-376151B2635A}"/>
              </a:ext>
            </a:extLst>
          </p:cNvPr>
          <p:cNvSpPr txBox="1"/>
          <p:nvPr/>
        </p:nvSpPr>
        <p:spPr>
          <a:xfrm>
            <a:off x="6392366" y="116632"/>
            <a:ext cx="246899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altLang="ko-KR" sz="2000" dirty="0">
                <a:solidFill>
                  <a:srgbClr val="FFFF65"/>
                </a:solidFill>
                <a:latin typeface="Arial Black"/>
                <a:cs typeface="Arial Black"/>
              </a:rPr>
              <a:t>4.4. </a:t>
            </a:r>
            <a:r>
              <a:rPr lang="ko-KR" altLang="en-US" sz="2000" dirty="0" err="1">
                <a:solidFill>
                  <a:srgbClr val="FFFF65"/>
                </a:solidFill>
                <a:latin typeface="Arial Black"/>
                <a:cs typeface="Arial Black"/>
              </a:rPr>
              <a:t>올택스</a:t>
            </a:r>
            <a:r>
              <a:rPr lang="ko-KR" altLang="en-US" sz="2000" dirty="0">
                <a:solidFill>
                  <a:srgbClr val="FFFF65"/>
                </a:solidFill>
                <a:latin typeface="Arial Black"/>
                <a:cs typeface="Arial Black"/>
              </a:rPr>
              <a:t> 서비스</a:t>
            </a:r>
            <a:endParaRPr lang="ko-KR" altLang="en-US" sz="2000" dirty="0">
              <a:latin typeface="바탕"/>
              <a:cs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990073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1"/>
          <p:cNvSpPr txBox="1">
            <a:spLocks noChangeArrowheads="1"/>
          </p:cNvSpPr>
          <p:nvPr/>
        </p:nvSpPr>
        <p:spPr bwMode="auto">
          <a:xfrm>
            <a:off x="449263" y="1004179"/>
            <a:ext cx="8895431" cy="134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buFont typeface="Wingdings" pitchFamily="2" charset="2"/>
              <a:buNone/>
              <a:defRPr kumimoji="0" sz="1400" b="0">
                <a:latin typeface="Arial Black" pitchFamily="34" charset="0"/>
                <a:ea typeface="HY헤드라인M" pitchFamily="18" charset="-127"/>
              </a:defRPr>
            </a:lvl1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코마리스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유통정보 조회 서비스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각 유통업체에서 제공하는 판매관리시스템의 데이터를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스크래핑으로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수집하여 고객사에 제공함으로써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 사 담당자는 내부시스템을 통해 전 유통업체에 공급된 상품의 재고 및 매출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판매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현황을 실시간으로 확인 할 수 있어 단순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업무를 해결할 수 있는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RPA(Robotic Process Automation)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입니다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57"/>
          <p:cNvSpPr>
            <a:spLocks noChangeArrowheads="1"/>
          </p:cNvSpPr>
          <p:nvPr/>
        </p:nvSpPr>
        <p:spPr bwMode="auto">
          <a:xfrm>
            <a:off x="284164" y="692696"/>
            <a:ext cx="110508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88900" indent="-88900"/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가</a:t>
            </a:r>
            <a:r>
              <a:rPr kumimoji="0" lang="en-US" altLang="ko-KR" b="0" dirty="0">
                <a:latin typeface="Arial Black" pitchFamily="34" charset="0"/>
                <a:ea typeface="HY헤드라인M" pitchFamily="18" charset="-127"/>
              </a:rPr>
              <a:t>. </a:t>
            </a:r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개 요</a:t>
            </a:r>
          </a:p>
        </p:txBody>
      </p:sp>
      <p:sp>
        <p:nvSpPr>
          <p:cNvPr id="45" name="object 30">
            <a:extLst>
              <a:ext uri="{FF2B5EF4-FFF2-40B4-BE49-F238E27FC236}">
                <a16:creationId xmlns:a16="http://schemas.microsoft.com/office/drawing/2014/main" id="{4137271C-DC84-4377-A79B-524D9E6AE06A}"/>
              </a:ext>
            </a:extLst>
          </p:cNvPr>
          <p:cNvSpPr txBox="1"/>
          <p:nvPr/>
        </p:nvSpPr>
        <p:spPr>
          <a:xfrm>
            <a:off x="4467664" y="116632"/>
            <a:ext cx="424968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ko-KR"/>
            </a:defPPr>
            <a:lvl1pPr marL="12700" algn="r">
              <a:lnSpc>
                <a:spcPct val="100000"/>
              </a:lnSpc>
              <a:defRPr sz="2000">
                <a:solidFill>
                  <a:srgbClr val="FFFF65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4</a:t>
            </a:r>
            <a:r>
              <a:rPr dirty="0"/>
              <a:t>.</a:t>
            </a:r>
            <a:r>
              <a:rPr lang="en-US" dirty="0"/>
              <a:t>5</a:t>
            </a:r>
            <a:r>
              <a:rPr dirty="0"/>
              <a:t>. </a:t>
            </a:r>
            <a:r>
              <a:rPr 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RPA_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코마리스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CoMaris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dirty="0"/>
          </a:p>
        </p:txBody>
      </p:sp>
      <p:sp>
        <p:nvSpPr>
          <p:cNvPr id="110" name="Freeform 549">
            <a:extLst>
              <a:ext uri="{FF2B5EF4-FFF2-40B4-BE49-F238E27FC236}">
                <a16:creationId xmlns:a16="http://schemas.microsoft.com/office/drawing/2014/main" id="{2550D7C2-453A-4C29-9331-8C0757F438AB}"/>
              </a:ext>
            </a:extLst>
          </p:cNvPr>
          <p:cNvSpPr>
            <a:spLocks/>
          </p:cNvSpPr>
          <p:nvPr/>
        </p:nvSpPr>
        <p:spPr bwMode="auto">
          <a:xfrm rot="-5400000">
            <a:off x="4503111" y="3272352"/>
            <a:ext cx="3776662" cy="2297274"/>
          </a:xfrm>
          <a:custGeom>
            <a:avLst/>
            <a:gdLst>
              <a:gd name="T0" fmla="*/ 0 w 2382"/>
              <a:gd name="T1" fmla="*/ 2147483647 h 408"/>
              <a:gd name="T2" fmla="*/ 2147483647 w 2382"/>
              <a:gd name="T3" fmla="*/ 2147483647 h 408"/>
              <a:gd name="T4" fmla="*/ 2147483647 w 2382"/>
              <a:gd name="T5" fmla="*/ 2147483647 h 408"/>
              <a:gd name="T6" fmla="*/ 2147483647 w 2382"/>
              <a:gd name="T7" fmla="*/ 2147483647 h 408"/>
              <a:gd name="T8" fmla="*/ 2147483647 w 2382"/>
              <a:gd name="T9" fmla="*/ 0 h 408"/>
              <a:gd name="T10" fmla="*/ 2147483647 w 2382"/>
              <a:gd name="T11" fmla="*/ 2147483647 h 408"/>
              <a:gd name="T12" fmla="*/ 2147483647 w 2382"/>
              <a:gd name="T13" fmla="*/ 2147483647 h 408"/>
              <a:gd name="T14" fmla="*/ 2147483647 w 2382"/>
              <a:gd name="T15" fmla="*/ 2147483647 h 408"/>
              <a:gd name="T16" fmla="*/ 2147483647 w 2382"/>
              <a:gd name="T17" fmla="*/ 2147483647 h 4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82"/>
              <a:gd name="T28" fmla="*/ 0 h 408"/>
              <a:gd name="T29" fmla="*/ 2382 w 2382"/>
              <a:gd name="T30" fmla="*/ 408 h 40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82" h="408">
                <a:moveTo>
                  <a:pt x="0" y="408"/>
                </a:moveTo>
                <a:cubicBezTo>
                  <a:pt x="98" y="388"/>
                  <a:pt x="434" y="328"/>
                  <a:pt x="588" y="286"/>
                </a:cubicBezTo>
                <a:cubicBezTo>
                  <a:pt x="742" y="243"/>
                  <a:pt x="912" y="173"/>
                  <a:pt x="923" y="150"/>
                </a:cubicBezTo>
                <a:lnTo>
                  <a:pt x="655" y="150"/>
                </a:lnTo>
                <a:lnTo>
                  <a:pt x="1197" y="0"/>
                </a:lnTo>
                <a:lnTo>
                  <a:pt x="1697" y="150"/>
                </a:lnTo>
                <a:lnTo>
                  <a:pt x="1459" y="150"/>
                </a:lnTo>
                <a:cubicBezTo>
                  <a:pt x="1465" y="171"/>
                  <a:pt x="1577" y="230"/>
                  <a:pt x="1731" y="273"/>
                </a:cubicBezTo>
                <a:cubicBezTo>
                  <a:pt x="1885" y="316"/>
                  <a:pt x="2246" y="380"/>
                  <a:pt x="2382" y="408"/>
                </a:cubicBez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8FB2E5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11" name="Picture 534" descr="MCj04339420000[1]">
            <a:extLst>
              <a:ext uri="{FF2B5EF4-FFF2-40B4-BE49-F238E27FC236}">
                <a16:creationId xmlns:a16="http://schemas.microsoft.com/office/drawing/2014/main" id="{C0EFEAB6-B32B-42BD-8011-8387C7ED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30" y="3066059"/>
            <a:ext cx="99388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A4051DD9-CC28-43D3-A7A5-8F10FB17CDBA}"/>
              </a:ext>
            </a:extLst>
          </p:cNvPr>
          <p:cNvSpPr txBox="1"/>
          <p:nvPr/>
        </p:nvSpPr>
        <p:spPr>
          <a:xfrm>
            <a:off x="3587407" y="4188943"/>
            <a:ext cx="1479892" cy="27699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US" altLang="ko-KR" sz="12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lang="ko-KR" altLang="en-US" sz="12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내부시스템</a:t>
            </a:r>
            <a:r>
              <a:rPr lang="en-US" altLang="ko-KR" sz="12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2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모서리가 둥근 직사각형 40">
            <a:extLst>
              <a:ext uri="{FF2B5EF4-FFF2-40B4-BE49-F238E27FC236}">
                <a16:creationId xmlns:a16="http://schemas.microsoft.com/office/drawing/2014/main" id="{4E11163D-5C38-476C-8389-1ABADFBD7EE3}"/>
              </a:ext>
            </a:extLst>
          </p:cNvPr>
          <p:cNvSpPr/>
          <p:nvPr/>
        </p:nvSpPr>
        <p:spPr>
          <a:xfrm>
            <a:off x="7540079" y="2553296"/>
            <a:ext cx="1779699" cy="917575"/>
          </a:xfrm>
          <a:prstGeom prst="roundRect">
            <a:avLst>
              <a:gd name="adj" fmla="val 9394"/>
            </a:avLst>
          </a:prstGeom>
          <a:solidFill>
            <a:srgbClr val="67A2C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4" name="모서리가 둥근 직사각형 41">
            <a:extLst>
              <a:ext uri="{FF2B5EF4-FFF2-40B4-BE49-F238E27FC236}">
                <a16:creationId xmlns:a16="http://schemas.microsoft.com/office/drawing/2014/main" id="{74848927-CA4C-4901-B816-8FE369AD116C}"/>
              </a:ext>
            </a:extLst>
          </p:cNvPr>
          <p:cNvSpPr/>
          <p:nvPr/>
        </p:nvSpPr>
        <p:spPr>
          <a:xfrm>
            <a:off x="7617457" y="2646958"/>
            <a:ext cx="1635260" cy="728662"/>
          </a:xfrm>
          <a:prstGeom prst="roundRect">
            <a:avLst>
              <a:gd name="adj" fmla="val 9394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5" name="Picture 2">
            <a:extLst>
              <a:ext uri="{FF2B5EF4-FFF2-40B4-BE49-F238E27FC236}">
                <a16:creationId xmlns:a16="http://schemas.microsoft.com/office/drawing/2014/main" id="{51CBDE64-FD4E-40F9-849E-29E8207E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42" y="2683471"/>
            <a:ext cx="1354979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0C8E9F1-CABF-4CB1-B602-27AEF8462285}"/>
              </a:ext>
            </a:extLst>
          </p:cNvPr>
          <p:cNvSpPr txBox="1"/>
          <p:nvPr/>
        </p:nvSpPr>
        <p:spPr>
          <a:xfrm>
            <a:off x="7932041" y="3077951"/>
            <a:ext cx="1037463" cy="2616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ko-KR" altLang="en-US" sz="11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판매관리시스템</a:t>
            </a:r>
          </a:p>
        </p:txBody>
      </p:sp>
      <p:sp>
        <p:nvSpPr>
          <p:cNvPr id="117" name="모서리가 둥근 직사각형 44">
            <a:extLst>
              <a:ext uri="{FF2B5EF4-FFF2-40B4-BE49-F238E27FC236}">
                <a16:creationId xmlns:a16="http://schemas.microsoft.com/office/drawing/2014/main" id="{D10BA9BE-EEB6-498F-B568-F9042CC790F7}"/>
              </a:ext>
            </a:extLst>
          </p:cNvPr>
          <p:cNvSpPr/>
          <p:nvPr/>
        </p:nvSpPr>
        <p:spPr>
          <a:xfrm>
            <a:off x="7540079" y="3496270"/>
            <a:ext cx="1779699" cy="917575"/>
          </a:xfrm>
          <a:prstGeom prst="roundRect">
            <a:avLst>
              <a:gd name="adj" fmla="val 9394"/>
            </a:avLst>
          </a:prstGeom>
          <a:solidFill>
            <a:srgbClr val="67A2C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모서리가 둥근 직사각형 45">
            <a:extLst>
              <a:ext uri="{FF2B5EF4-FFF2-40B4-BE49-F238E27FC236}">
                <a16:creationId xmlns:a16="http://schemas.microsoft.com/office/drawing/2014/main" id="{93BA5642-3A36-4ACF-91CE-E762AB8F9526}"/>
              </a:ext>
            </a:extLst>
          </p:cNvPr>
          <p:cNvSpPr/>
          <p:nvPr/>
        </p:nvSpPr>
        <p:spPr>
          <a:xfrm>
            <a:off x="7617457" y="3589933"/>
            <a:ext cx="1635260" cy="728662"/>
          </a:xfrm>
          <a:prstGeom prst="roundRect">
            <a:avLst>
              <a:gd name="adj" fmla="val 9394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7179DDD-4A64-44E7-9376-4A92CB442035}"/>
              </a:ext>
            </a:extLst>
          </p:cNvPr>
          <p:cNvSpPr txBox="1"/>
          <p:nvPr/>
        </p:nvSpPr>
        <p:spPr>
          <a:xfrm>
            <a:off x="7932041" y="4020150"/>
            <a:ext cx="1037463" cy="2616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ko-KR" altLang="en-US" sz="11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판매관리시스템</a:t>
            </a:r>
          </a:p>
        </p:txBody>
      </p:sp>
      <p:pic>
        <p:nvPicPr>
          <p:cNvPr id="120" name="Picture 3">
            <a:extLst>
              <a:ext uri="{FF2B5EF4-FFF2-40B4-BE49-F238E27FC236}">
                <a16:creationId xmlns:a16="http://schemas.microsoft.com/office/drawing/2014/main" id="{ABD6ADD0-DD83-4BFA-B878-CCABA7C8C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970" y="3655020"/>
            <a:ext cx="98356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모서리가 둥근 직사각형 48">
            <a:extLst>
              <a:ext uri="{FF2B5EF4-FFF2-40B4-BE49-F238E27FC236}">
                <a16:creationId xmlns:a16="http://schemas.microsoft.com/office/drawing/2014/main" id="{EB2DB61A-1FED-4C0C-B9E2-C86AB1D13E0A}"/>
              </a:ext>
            </a:extLst>
          </p:cNvPr>
          <p:cNvSpPr/>
          <p:nvPr/>
        </p:nvSpPr>
        <p:spPr>
          <a:xfrm>
            <a:off x="7540079" y="4436071"/>
            <a:ext cx="1779699" cy="917575"/>
          </a:xfrm>
          <a:prstGeom prst="roundRect">
            <a:avLst>
              <a:gd name="adj" fmla="val 9394"/>
            </a:avLst>
          </a:prstGeom>
          <a:solidFill>
            <a:srgbClr val="67A2C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모서리가 둥근 직사각형 49">
            <a:extLst>
              <a:ext uri="{FF2B5EF4-FFF2-40B4-BE49-F238E27FC236}">
                <a16:creationId xmlns:a16="http://schemas.microsoft.com/office/drawing/2014/main" id="{E1909EF0-B75C-4450-838C-D54387D9BC79}"/>
              </a:ext>
            </a:extLst>
          </p:cNvPr>
          <p:cNvSpPr/>
          <p:nvPr/>
        </p:nvSpPr>
        <p:spPr>
          <a:xfrm>
            <a:off x="7617457" y="4529733"/>
            <a:ext cx="1635260" cy="728662"/>
          </a:xfrm>
          <a:prstGeom prst="roundRect">
            <a:avLst>
              <a:gd name="adj" fmla="val 9394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C476E5-56A1-41BE-9D59-280835A5EEB4}"/>
              </a:ext>
            </a:extLst>
          </p:cNvPr>
          <p:cNvSpPr txBox="1"/>
          <p:nvPr/>
        </p:nvSpPr>
        <p:spPr>
          <a:xfrm>
            <a:off x="7932041" y="4960723"/>
            <a:ext cx="1037463" cy="2616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ko-KR" altLang="en-US" sz="11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판매관리시스템</a:t>
            </a:r>
          </a:p>
        </p:txBody>
      </p:sp>
      <p:pic>
        <p:nvPicPr>
          <p:cNvPr id="124" name="Picture 5">
            <a:extLst>
              <a:ext uri="{FF2B5EF4-FFF2-40B4-BE49-F238E27FC236}">
                <a16:creationId xmlns:a16="http://schemas.microsoft.com/office/drawing/2014/main" id="{C74181AA-1468-4799-AF4F-D3F2E5B4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35" y="4613870"/>
            <a:ext cx="1470186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모서리가 둥근 직사각형 52">
            <a:extLst>
              <a:ext uri="{FF2B5EF4-FFF2-40B4-BE49-F238E27FC236}">
                <a16:creationId xmlns:a16="http://schemas.microsoft.com/office/drawing/2014/main" id="{7F2B07DB-7A41-4F34-B1CE-8251CD09BC10}"/>
              </a:ext>
            </a:extLst>
          </p:cNvPr>
          <p:cNvSpPr/>
          <p:nvPr/>
        </p:nvSpPr>
        <p:spPr>
          <a:xfrm>
            <a:off x="7540079" y="5375871"/>
            <a:ext cx="1779699" cy="917575"/>
          </a:xfrm>
          <a:prstGeom prst="roundRect">
            <a:avLst>
              <a:gd name="adj" fmla="val 9394"/>
            </a:avLst>
          </a:prstGeom>
          <a:solidFill>
            <a:srgbClr val="67A2C7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모서리가 둥근 직사각형 53">
            <a:extLst>
              <a:ext uri="{FF2B5EF4-FFF2-40B4-BE49-F238E27FC236}">
                <a16:creationId xmlns:a16="http://schemas.microsoft.com/office/drawing/2014/main" id="{7DCF2705-8593-45EE-B49D-037A1B198C2E}"/>
              </a:ext>
            </a:extLst>
          </p:cNvPr>
          <p:cNvSpPr/>
          <p:nvPr/>
        </p:nvSpPr>
        <p:spPr>
          <a:xfrm>
            <a:off x="7617457" y="5469533"/>
            <a:ext cx="1635260" cy="728662"/>
          </a:xfrm>
          <a:prstGeom prst="roundRect">
            <a:avLst>
              <a:gd name="adj" fmla="val 9394"/>
            </a:avLst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05C68B7-33F5-4B2A-9E65-71E5B3D67ADC}"/>
              </a:ext>
            </a:extLst>
          </p:cNvPr>
          <p:cNvSpPr txBox="1"/>
          <p:nvPr/>
        </p:nvSpPr>
        <p:spPr>
          <a:xfrm>
            <a:off x="7863508" y="5653999"/>
            <a:ext cx="1125629" cy="43088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OOO </a:t>
            </a:r>
            <a:r>
              <a:rPr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유통업체</a:t>
            </a:r>
            <a:endParaRPr lang="en-US" altLang="ko-KR" sz="11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1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판매관리시스템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C891BEE-63D0-4C7F-B38F-938A1E3E4EDC}"/>
              </a:ext>
            </a:extLst>
          </p:cNvPr>
          <p:cNvSpPr txBox="1"/>
          <p:nvPr/>
        </p:nvSpPr>
        <p:spPr>
          <a:xfrm>
            <a:off x="5551014" y="3944927"/>
            <a:ext cx="1941557" cy="830997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12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유통업체의 각 지점 별 </a:t>
            </a:r>
            <a:endParaRPr lang="en-US" altLang="ko-KR" sz="12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200000"/>
              </a:lnSpc>
              <a:defRPr/>
            </a:pPr>
            <a:r>
              <a:rPr lang="ko-KR" altLang="en-US" sz="12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매출 및 주문내역 데이터 수집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27BAB382-A45E-4F27-BDFA-32B366B7CEA6}"/>
              </a:ext>
            </a:extLst>
          </p:cNvPr>
          <p:cNvCxnSpPr/>
          <p:nvPr/>
        </p:nvCxnSpPr>
        <p:spPr bwMode="auto">
          <a:xfrm>
            <a:off x="2142518" y="3569295"/>
            <a:ext cx="125008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6CE9094-E131-46E7-A8BC-278A0FF08761}"/>
              </a:ext>
            </a:extLst>
          </p:cNvPr>
          <p:cNvSpPr txBox="1"/>
          <p:nvPr/>
        </p:nvSpPr>
        <p:spPr>
          <a:xfrm>
            <a:off x="2153316" y="3719226"/>
            <a:ext cx="1133644" cy="40011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ko-KR" altLang="en-US" sz="1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유통업체별 매출 및 </a:t>
            </a:r>
            <a:endParaRPr lang="en-US" altLang="ko-KR" sz="10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0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주문 통합 조회</a:t>
            </a:r>
          </a:p>
        </p:txBody>
      </p:sp>
      <p:pic>
        <p:nvPicPr>
          <p:cNvPr id="131" name="Picture 4" descr="F:\쭌\06.PT자료\OA수업자료\icon_monitor.png">
            <a:extLst>
              <a:ext uri="{FF2B5EF4-FFF2-40B4-BE49-F238E27FC236}">
                <a16:creationId xmlns:a16="http://schemas.microsoft.com/office/drawing/2014/main" id="{36445F16-54BD-4C50-908B-8041563E2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60" y="3089871"/>
            <a:ext cx="1085014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F342DB1F-720A-42B1-BE05-44BFB8A1ECBB}"/>
              </a:ext>
            </a:extLst>
          </p:cNvPr>
          <p:cNvSpPr txBox="1"/>
          <p:nvPr/>
        </p:nvSpPr>
        <p:spPr>
          <a:xfrm>
            <a:off x="671485" y="4192768"/>
            <a:ext cx="1210588" cy="27699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US" altLang="ko-KR" sz="12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200" spc="-15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lang="ko-KR" altLang="en-US" sz="12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담당자</a:t>
            </a:r>
            <a:r>
              <a:rPr lang="en-US" altLang="ko-KR" sz="1200" spc="-15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200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BFC8261-37E7-4D4A-B6A0-670C1A5F6805}"/>
              </a:ext>
            </a:extLst>
          </p:cNvPr>
          <p:cNvSpPr/>
          <p:nvPr/>
        </p:nvSpPr>
        <p:spPr>
          <a:xfrm>
            <a:off x="602863" y="4686224"/>
            <a:ext cx="4491376" cy="1136160"/>
          </a:xfrm>
          <a:prstGeom prst="rect">
            <a:avLst/>
          </a:prstGeom>
          <a:solidFill>
            <a:srgbClr val="EEECE1"/>
          </a:solidFill>
          <a:ln w="3175" cap="flat" cmpd="sng" algn="ctr">
            <a:solidFill>
              <a:srgbClr val="EEECE1">
                <a:lumMod val="75000"/>
              </a:srgbClr>
            </a:solidFill>
            <a:prstDash val="solid"/>
          </a:ln>
          <a:effectLst/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• 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내부시스템에서 전체 현황 확인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• 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 유통업체의 지점 별 매출 및 주문내역 조회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• 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 항목에 따라 실시간 또는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Daily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결과 제공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61099C6-FC42-429E-B6A2-9DC47553B547}"/>
              </a:ext>
            </a:extLst>
          </p:cNvPr>
          <p:cNvSpPr/>
          <p:nvPr/>
        </p:nvSpPr>
        <p:spPr>
          <a:xfrm>
            <a:off x="428161" y="2420888"/>
            <a:ext cx="9080764" cy="396044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EC344FD5-DB76-4FC4-B436-C893AA917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7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57"/>
          <p:cNvSpPr>
            <a:spLocks noChangeArrowheads="1"/>
          </p:cNvSpPr>
          <p:nvPr/>
        </p:nvSpPr>
        <p:spPr bwMode="auto">
          <a:xfrm>
            <a:off x="284164" y="692696"/>
            <a:ext cx="2028417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88900" indent="-88900"/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나</a:t>
            </a:r>
            <a:r>
              <a:rPr kumimoji="0" lang="en-US" altLang="ko-KR" b="0" dirty="0">
                <a:latin typeface="Arial Black" pitchFamily="34" charset="0"/>
                <a:ea typeface="HY헤드라인M" pitchFamily="18" charset="-127"/>
              </a:rPr>
              <a:t>. </a:t>
            </a:r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서비스 흐름도</a:t>
            </a: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id="{91C844FE-FCEC-499C-8996-CFF41BA6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1004179"/>
            <a:ext cx="8895431" cy="6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buFont typeface="Wingdings" pitchFamily="2" charset="2"/>
              <a:buNone/>
              <a:defRPr kumimoji="0" sz="1400" b="0">
                <a:latin typeface="Arial Black" pitchFamily="34" charset="0"/>
                <a:ea typeface="HY헤드라인M" pitchFamily="18" charset="-127"/>
              </a:defRPr>
            </a:lvl1pPr>
          </a:lstStyle>
          <a:p>
            <a:pPr lvl="0">
              <a:defRPr/>
            </a:pPr>
            <a:r>
              <a:rPr kumimoji="1" lang="ko-KR" altLang="en-US" dirty="0">
                <a:solidFill>
                  <a:srgbClr val="C00000"/>
                </a:solidFill>
                <a:latin typeface="HY견고딕" pitchFamily="18" charset="-127"/>
                <a:ea typeface="HY견고딕" pitchFamily="18" charset="-127"/>
              </a:rPr>
              <a:t>주문정보의 온라인 정보중계 업무 프로세스</a:t>
            </a:r>
            <a:endParaRPr kumimoji="1" lang="en-US" altLang="ko-KR" dirty="0">
              <a:solidFill>
                <a:srgbClr val="C00000"/>
              </a:solidFill>
              <a:latin typeface="HY견고딕" pitchFamily="18" charset="-127"/>
              <a:ea typeface="HY견고딕" pitchFamily="18" charset="-127"/>
            </a:endParaRPr>
          </a:p>
          <a:p>
            <a:pPr lvl="0">
              <a:defRPr/>
            </a:pPr>
            <a:r>
              <a:rPr lang="ko-KR" altLang="en-US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- </a:t>
            </a:r>
            <a:r>
              <a:rPr lang="ko-KR" altLang="en-US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고객사의 </a:t>
            </a:r>
            <a:r>
              <a:rPr lang="en-US" altLang="ko-KR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ERP</a:t>
            </a:r>
            <a:r>
              <a:rPr lang="ko-KR" altLang="en-US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에서 실시간으로 유통기관의 </a:t>
            </a:r>
            <a:r>
              <a:rPr kumimoji="1" lang="ko-KR" altLang="en-US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정보 </a:t>
            </a:r>
            <a:r>
              <a:rPr lang="ko-KR" altLang="en-US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조회를 실행 합니다</a:t>
            </a:r>
            <a:r>
              <a:rPr lang="en-US" altLang="ko-KR" dirty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" name="Rectangle 39">
            <a:extLst>
              <a:ext uri="{FF2B5EF4-FFF2-40B4-BE49-F238E27FC236}">
                <a16:creationId xmlns:a16="http://schemas.microsoft.com/office/drawing/2014/main" id="{87A01E0C-13BB-4BD7-BD02-7A3ACA0A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669" y="2249512"/>
            <a:ext cx="2520811" cy="1728788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rgbClr val="4F81B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70">
            <a:extLst>
              <a:ext uri="{FF2B5EF4-FFF2-40B4-BE49-F238E27FC236}">
                <a16:creationId xmlns:a16="http://schemas.microsoft.com/office/drawing/2014/main" id="{F8CFA0C2-73C9-46EB-9447-D544EDC8D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669" y="2249512"/>
            <a:ext cx="2520811" cy="287338"/>
          </a:xfrm>
          <a:prstGeom prst="rect">
            <a:avLst/>
          </a:prstGeom>
          <a:solidFill>
            <a:srgbClr val="4F81BD"/>
          </a:solidFill>
          <a:ln w="9525" algn="ctr">
            <a:solidFill>
              <a:srgbClr val="4F81BD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TextBox 59">
            <a:extLst>
              <a:ext uri="{FF2B5EF4-FFF2-40B4-BE49-F238E27FC236}">
                <a16:creationId xmlns:a16="http://schemas.microsoft.com/office/drawing/2014/main" id="{B4FFB342-E195-40D3-A2D5-0B6531AAA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08" y="2278088"/>
            <a:ext cx="160813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COOCON </a:t>
            </a:r>
            <a:r>
              <a:rPr lang="ko-KR" altLang="en-US" sz="100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스크래핑 센터</a:t>
            </a:r>
          </a:p>
        </p:txBody>
      </p:sp>
      <p:sp>
        <p:nvSpPr>
          <p:cNvPr id="146" name="Rectangle 39">
            <a:extLst>
              <a:ext uri="{FF2B5EF4-FFF2-40B4-BE49-F238E27FC236}">
                <a16:creationId xmlns:a16="http://schemas.microsoft.com/office/drawing/2014/main" id="{F0657AAA-5DF7-4853-9B4D-C8F9D41F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687" y="2357462"/>
            <a:ext cx="1342943" cy="971550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rgbClr val="4F81BD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직사각형 75">
            <a:extLst>
              <a:ext uri="{FF2B5EF4-FFF2-40B4-BE49-F238E27FC236}">
                <a16:creationId xmlns:a16="http://schemas.microsoft.com/office/drawing/2014/main" id="{EFC3239D-3314-435C-BD4D-7E75B3255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687" y="2357462"/>
            <a:ext cx="1342943" cy="287338"/>
          </a:xfrm>
          <a:prstGeom prst="rect">
            <a:avLst/>
          </a:prstGeom>
          <a:solidFill>
            <a:srgbClr val="4F81BD"/>
          </a:solidFill>
          <a:ln w="9525" algn="ctr">
            <a:solidFill>
              <a:srgbClr val="4F81BD"/>
            </a:solidFill>
            <a:round/>
            <a:headEnd/>
            <a:tailEnd/>
          </a:ln>
        </p:spPr>
        <p:txBody>
          <a:bodyPr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TextBox 59">
            <a:extLst>
              <a:ext uri="{FF2B5EF4-FFF2-40B4-BE49-F238E27FC236}">
                <a16:creationId xmlns:a16="http://schemas.microsoft.com/office/drawing/2014/main" id="{4227AA1E-EA6D-459B-B7A6-8EBBCADF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687" y="2376513"/>
            <a:ext cx="1342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 b="0" dirty="0" err="1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CoMaris</a:t>
            </a:r>
            <a:r>
              <a:rPr lang="ko-KR" altLang="en-US" sz="1000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Agent</a:t>
            </a:r>
          </a:p>
        </p:txBody>
      </p:sp>
      <p:sp>
        <p:nvSpPr>
          <p:cNvPr id="149" name="AutoShape 30">
            <a:extLst>
              <a:ext uri="{FF2B5EF4-FFF2-40B4-BE49-F238E27FC236}">
                <a16:creationId xmlns:a16="http://schemas.microsoft.com/office/drawing/2014/main" id="{BC18DE6B-6F7B-4F14-9D52-602895E02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108" y="2609875"/>
            <a:ext cx="383453" cy="1274762"/>
          </a:xfrm>
          <a:prstGeom prst="roundRect">
            <a:avLst>
              <a:gd name="adj" fmla="val 10662"/>
            </a:avLst>
          </a:prstGeom>
          <a:noFill/>
          <a:ln w="190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0" hangingPunct="1"/>
            <a:r>
              <a:rPr kumimoji="0" lang="en-US" altLang="ko-KR" sz="10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  <a:p>
            <a:pPr algn="ctr" eaLnBrk="1" latinLnBrk="0" hangingPunct="1"/>
            <a:r>
              <a:rPr kumimoji="0" lang="en-US" altLang="ko-KR" sz="10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 eaLnBrk="1" latinLnBrk="0" hangingPunct="1"/>
            <a:r>
              <a:rPr kumimoji="0" lang="en-US" altLang="ko-KR" sz="10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T</a:t>
            </a:r>
          </a:p>
          <a:p>
            <a:pPr algn="ctr" eaLnBrk="1" latinLnBrk="0" hangingPunct="1"/>
            <a:r>
              <a:rPr kumimoji="0" lang="en-US" altLang="ko-KR" sz="10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E</a:t>
            </a:r>
          </a:p>
          <a:p>
            <a:pPr algn="ctr" eaLnBrk="1" latinLnBrk="0" hangingPunct="1"/>
            <a:r>
              <a:rPr kumimoji="0" lang="en-US" altLang="ko-KR" sz="10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W</a:t>
            </a:r>
          </a:p>
          <a:p>
            <a:pPr algn="ctr" eaLnBrk="1" latinLnBrk="0" hangingPunct="1"/>
            <a:r>
              <a:rPr kumimoji="0" lang="en-US" altLang="ko-KR" sz="10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 eaLnBrk="1" latinLnBrk="0" hangingPunct="1"/>
            <a:r>
              <a:rPr kumimoji="0" lang="en-US" altLang="ko-KR" sz="1000">
                <a:solidFill>
                  <a:srgbClr val="404040"/>
                </a:solidFill>
                <a:latin typeface="맑은 고딕" pitchFamily="50" charset="-127"/>
                <a:ea typeface="맑은 고딕" pitchFamily="50" charset="-127"/>
              </a:rPr>
              <a:t>Y</a:t>
            </a:r>
          </a:p>
        </p:txBody>
      </p:sp>
      <p:sp>
        <p:nvSpPr>
          <p:cNvPr id="150" name="AutoShape 30">
            <a:extLst>
              <a:ext uri="{FF2B5EF4-FFF2-40B4-BE49-F238E27FC236}">
                <a16:creationId xmlns:a16="http://schemas.microsoft.com/office/drawing/2014/main" id="{2B0E8867-E08C-4E6C-98D9-BFC128E3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073" y="2609875"/>
            <a:ext cx="383452" cy="1274762"/>
          </a:xfrm>
          <a:prstGeom prst="roundRect">
            <a:avLst>
              <a:gd name="adj" fmla="val 10662"/>
            </a:avLst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분</a:t>
            </a:r>
            <a:endParaRPr kumimoji="0"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배</a:t>
            </a:r>
            <a:endParaRPr kumimoji="0"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서</a:t>
            </a:r>
            <a:endParaRPr kumimoji="0"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버</a:t>
            </a:r>
            <a:endParaRPr kumimoji="0" lang="en-US" altLang="ko-KR" sz="10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AutoShape 30">
            <a:extLst>
              <a:ext uri="{FF2B5EF4-FFF2-40B4-BE49-F238E27FC236}">
                <a16:creationId xmlns:a16="http://schemas.microsoft.com/office/drawing/2014/main" id="{F8F95EF4-8AB9-422C-A22C-7FD679505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64" y="2609876"/>
            <a:ext cx="1134881" cy="287337"/>
          </a:xfrm>
          <a:prstGeom prst="roundRect">
            <a:avLst>
              <a:gd name="adj" fmla="val 10662"/>
            </a:avLst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Scraping </a:t>
            </a:r>
            <a:r>
              <a: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kumimoji="0"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AutoShape 30">
            <a:extLst>
              <a:ext uri="{FF2B5EF4-FFF2-40B4-BE49-F238E27FC236}">
                <a16:creationId xmlns:a16="http://schemas.microsoft.com/office/drawing/2014/main" id="{EE8FE476-3A7B-41FC-B536-88123456B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842" y="2935313"/>
            <a:ext cx="1134881" cy="288925"/>
          </a:xfrm>
          <a:prstGeom prst="roundRect">
            <a:avLst>
              <a:gd name="adj" fmla="val 10662"/>
            </a:avLst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Scraping </a:t>
            </a:r>
            <a:r>
              <a: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kumimoji="0"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AutoShape 30">
            <a:extLst>
              <a:ext uri="{FF2B5EF4-FFF2-40B4-BE49-F238E27FC236}">
                <a16:creationId xmlns:a16="http://schemas.microsoft.com/office/drawing/2014/main" id="{F3B6827A-9921-45CF-B610-28E8340C8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842" y="3262338"/>
            <a:ext cx="1134881" cy="288925"/>
          </a:xfrm>
          <a:prstGeom prst="roundRect">
            <a:avLst>
              <a:gd name="adj" fmla="val 10662"/>
            </a:avLst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Scraping </a:t>
            </a:r>
            <a:r>
              <a:rPr kumimoji="0" lang="ko-KR" altLang="en-US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서버</a:t>
            </a:r>
            <a:endParaRPr kumimoji="0"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BC5CF863-B401-449F-AEA0-386F6AAF8B32}"/>
              </a:ext>
            </a:extLst>
          </p:cNvPr>
          <p:cNvCxnSpPr/>
          <p:nvPr/>
        </p:nvCxnSpPr>
        <p:spPr>
          <a:xfrm flipV="1">
            <a:off x="3342740" y="3113112"/>
            <a:ext cx="901026" cy="1588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BEA543A8-6EF9-4957-B55A-6BEA48F79584}"/>
              </a:ext>
            </a:extLst>
          </p:cNvPr>
          <p:cNvCxnSpPr/>
          <p:nvPr/>
        </p:nvCxnSpPr>
        <p:spPr>
          <a:xfrm>
            <a:off x="3263642" y="3257575"/>
            <a:ext cx="96121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C464E6A-8649-430D-97C3-2075CF05855B}"/>
              </a:ext>
            </a:extLst>
          </p:cNvPr>
          <p:cNvCxnSpPr>
            <a:stCxn id="143" idx="3"/>
            <a:endCxn id="168" idx="1"/>
          </p:cNvCxnSpPr>
          <p:nvPr/>
        </p:nvCxnSpPr>
        <p:spPr>
          <a:xfrm flipV="1">
            <a:off x="6826479" y="1914550"/>
            <a:ext cx="907905" cy="1200150"/>
          </a:xfrm>
          <a:prstGeom prst="straightConnector1">
            <a:avLst/>
          </a:prstGeom>
          <a:noFill/>
          <a:ln w="38100" cap="flat" cmpd="sng" algn="ctr">
            <a:solidFill>
              <a:srgbClr val="EEECE1">
                <a:lumMod val="7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92B46408-C05F-4E10-B2AB-8238B83C3439}"/>
              </a:ext>
            </a:extLst>
          </p:cNvPr>
          <p:cNvCxnSpPr>
            <a:stCxn id="143" idx="3"/>
            <a:endCxn id="174" idx="1"/>
          </p:cNvCxnSpPr>
          <p:nvPr/>
        </p:nvCxnSpPr>
        <p:spPr>
          <a:xfrm flipV="1">
            <a:off x="6826479" y="2493988"/>
            <a:ext cx="907905" cy="620713"/>
          </a:xfrm>
          <a:prstGeom prst="straightConnector1">
            <a:avLst/>
          </a:prstGeom>
          <a:noFill/>
          <a:ln w="38100" cap="flat" cmpd="sng" algn="ctr">
            <a:solidFill>
              <a:srgbClr val="EEECE1">
                <a:lumMod val="7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A57EA3B-51C1-4523-92A5-7BC0298CAA75}"/>
              </a:ext>
            </a:extLst>
          </p:cNvPr>
          <p:cNvCxnSpPr>
            <a:stCxn id="143" idx="3"/>
            <a:endCxn id="179" idx="1"/>
          </p:cNvCxnSpPr>
          <p:nvPr/>
        </p:nvCxnSpPr>
        <p:spPr>
          <a:xfrm flipV="1">
            <a:off x="6826479" y="3073426"/>
            <a:ext cx="907905" cy="41275"/>
          </a:xfrm>
          <a:prstGeom prst="straightConnector1">
            <a:avLst/>
          </a:prstGeom>
          <a:noFill/>
          <a:ln w="38100" cap="flat" cmpd="sng" algn="ctr">
            <a:solidFill>
              <a:srgbClr val="EEECE1">
                <a:lumMod val="7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7CE552E5-9DD0-40E2-8822-F40FF102A551}"/>
              </a:ext>
            </a:extLst>
          </p:cNvPr>
          <p:cNvCxnSpPr>
            <a:stCxn id="143" idx="3"/>
            <a:endCxn id="184" idx="1"/>
          </p:cNvCxnSpPr>
          <p:nvPr/>
        </p:nvCxnSpPr>
        <p:spPr>
          <a:xfrm>
            <a:off x="6826479" y="3114700"/>
            <a:ext cx="907905" cy="538162"/>
          </a:xfrm>
          <a:prstGeom prst="straightConnector1">
            <a:avLst/>
          </a:prstGeom>
          <a:noFill/>
          <a:ln w="38100" cap="flat" cmpd="sng" algn="ctr">
            <a:solidFill>
              <a:srgbClr val="EEECE1">
                <a:lumMod val="7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60" name="직사각형 136">
            <a:extLst>
              <a:ext uri="{FF2B5EF4-FFF2-40B4-BE49-F238E27FC236}">
                <a16:creationId xmlns:a16="http://schemas.microsoft.com/office/drawing/2014/main" id="{40C536DC-E348-4E8C-BDEF-912BA28D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921" y="2811487"/>
            <a:ext cx="899605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② 정보요청 전달</a:t>
            </a:r>
            <a:endParaRPr kumimoji="0" lang="en-US" altLang="ko-KR" sz="900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직사각형 137">
            <a:extLst>
              <a:ext uri="{FF2B5EF4-FFF2-40B4-BE49-F238E27FC236}">
                <a16:creationId xmlns:a16="http://schemas.microsoft.com/office/drawing/2014/main" id="{56457BB8-BC70-49B7-A522-E9DE36B4E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598" y="1964491"/>
            <a:ext cx="1710725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kumimoji="0" lang="ko-KR" altLang="en-US" sz="900" spc="-15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스크래핑</a:t>
            </a:r>
            <a:r>
              <a:rPr kumimoji="0" lang="en-US" altLang="ko-KR" sz="900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요청작업 멀티 분산처리</a:t>
            </a:r>
            <a:endParaRPr kumimoji="0" lang="ko-KR" altLang="en-US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38">
            <a:extLst>
              <a:ext uri="{FF2B5EF4-FFF2-40B4-BE49-F238E27FC236}">
                <a16:creationId xmlns:a16="http://schemas.microsoft.com/office/drawing/2014/main" id="{B9E21D3F-6C5A-4116-B207-DD1942662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624" y="1945441"/>
            <a:ext cx="707245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④ </a:t>
            </a:r>
            <a:r>
              <a:rPr kumimoji="0" lang="ko-KR" altLang="en-US" sz="900" spc="-15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스크래핑</a:t>
            </a:r>
            <a:r>
              <a:rPr kumimoji="0" lang="en-US" altLang="ko-KR" sz="900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kumimoji="0" lang="ko-KR" altLang="en-US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직사각형 139">
            <a:extLst>
              <a:ext uri="{FF2B5EF4-FFF2-40B4-BE49-F238E27FC236}">
                <a16:creationId xmlns:a16="http://schemas.microsoft.com/office/drawing/2014/main" id="{5BD76DC3-A103-4FC6-B88C-2FF19BB7C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380" y="3314726"/>
            <a:ext cx="899605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⑤ 요청정보 전달</a:t>
            </a:r>
            <a:endParaRPr kumimoji="0" lang="ko-KR" altLang="en-US" spc="-15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773E191-B671-40E7-872F-65B151A59A5C}"/>
              </a:ext>
            </a:extLst>
          </p:cNvPr>
          <p:cNvSpPr/>
          <p:nvPr/>
        </p:nvSpPr>
        <p:spPr>
          <a:xfrm>
            <a:off x="4235169" y="1889151"/>
            <a:ext cx="2663530" cy="2447925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5" name="직사각형 141">
            <a:extLst>
              <a:ext uri="{FF2B5EF4-FFF2-40B4-BE49-F238E27FC236}">
                <a16:creationId xmlns:a16="http://schemas.microsoft.com/office/drawing/2014/main" id="{D6F4FC5B-8AFC-41DE-BAB4-693E8FB7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669" y="4035451"/>
            <a:ext cx="17171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kumimoji="0" lang="en-US" altLang="ko-KR" sz="9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kumimoji="0" lang="ko-KR" altLang="en-US" sz="9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목동 </a:t>
            </a:r>
            <a:r>
              <a:rPr kumimoji="0" lang="en-US" altLang="ko-KR" sz="9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IDC </a:t>
            </a:r>
            <a:r>
              <a:rPr kumimoji="0" lang="ko-KR" altLang="en-US" sz="9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센터 </a:t>
            </a:r>
            <a:r>
              <a:rPr kumimoji="0" lang="en-US" altLang="ko-KR" sz="9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System </a:t>
            </a:r>
            <a:r>
              <a:rPr kumimoji="0" lang="ko-KR" altLang="en-US" sz="90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endParaRPr kumimoji="0" lang="ko-KR" altLang="en-US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TextBox 208">
            <a:extLst>
              <a:ext uri="{FF2B5EF4-FFF2-40B4-BE49-F238E27FC236}">
                <a16:creationId xmlns:a16="http://schemas.microsoft.com/office/drawing/2014/main" id="{8542694E-B000-4E1E-94E3-20ED1E5ED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215" y="3563962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●</a:t>
            </a:r>
            <a:endParaRPr lang="en-US" altLang="ko-KR" sz="600" dirty="0">
              <a:solidFill>
                <a:prstClr val="black">
                  <a:lumMod val="75000"/>
                  <a:lumOff val="25000"/>
                </a:prst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itchFamily="50" charset="-127"/>
                <a:ea typeface="맑은 고딕" pitchFamily="50" charset="-127"/>
              </a:rPr>
              <a:t>●</a:t>
            </a:r>
          </a:p>
        </p:txBody>
      </p:sp>
      <p:grpSp>
        <p:nvGrpSpPr>
          <p:cNvPr id="167" name="그룹 84">
            <a:extLst>
              <a:ext uri="{FF2B5EF4-FFF2-40B4-BE49-F238E27FC236}">
                <a16:creationId xmlns:a16="http://schemas.microsoft.com/office/drawing/2014/main" id="{35E1B2DA-0CB2-46CE-AFE5-C56CE0CD0D61}"/>
              </a:ext>
            </a:extLst>
          </p:cNvPr>
          <p:cNvGrpSpPr>
            <a:grpSpLocks/>
          </p:cNvGrpSpPr>
          <p:nvPr/>
        </p:nvGrpSpPr>
        <p:grpSpPr bwMode="auto">
          <a:xfrm>
            <a:off x="7734384" y="1628800"/>
            <a:ext cx="1690285" cy="501650"/>
            <a:chOff x="7811752" y="1196752"/>
            <a:chExt cx="1690328" cy="501725"/>
          </a:xfrm>
        </p:grpSpPr>
        <p:sp>
          <p:nvSpPr>
            <p:cNvPr id="168" name="AutoShape 110">
              <a:extLst>
                <a:ext uri="{FF2B5EF4-FFF2-40B4-BE49-F238E27FC236}">
                  <a16:creationId xmlns:a16="http://schemas.microsoft.com/office/drawing/2014/main" id="{EF961B5D-FB6D-46EC-B0E3-EB0C5FFE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1752" y="1268201"/>
              <a:ext cx="1690328" cy="43027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kumimoji="0" lang="ko-KR" altLang="en-US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69" name="Group 113">
              <a:extLst>
                <a:ext uri="{FF2B5EF4-FFF2-40B4-BE49-F238E27FC236}">
                  <a16:creationId xmlns:a16="http://schemas.microsoft.com/office/drawing/2014/main" id="{45045FD0-CF9F-48EE-A7A7-CCB5832717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02943" y="1196752"/>
              <a:ext cx="907947" cy="158750"/>
              <a:chOff x="0" y="0"/>
              <a:chExt cx="658" cy="160"/>
            </a:xfrm>
          </p:grpSpPr>
          <p:sp>
            <p:nvSpPr>
              <p:cNvPr id="170" name="AutoShape 111">
                <a:extLst>
                  <a:ext uri="{FF2B5EF4-FFF2-40B4-BE49-F238E27FC236}">
                    <a16:creationId xmlns:a16="http://schemas.microsoft.com/office/drawing/2014/main" id="{B832D286-DB12-47EA-8F64-C369CA03F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6"/>
                <a:ext cx="660" cy="147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127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kumimoji="0" lang="ko-KR" altLang="en-US" sz="90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1" name="Rectangle 112">
                <a:extLst>
                  <a:ext uri="{FF2B5EF4-FFF2-40B4-BE49-F238E27FC236}">
                    <a16:creationId xmlns:a16="http://schemas.microsoft.com/office/drawing/2014/main" id="{A0838130-7053-4AF6-8BB5-A4D7AD419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0"/>
                <a:ext cx="64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35607" bIns="381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kumimoji="0" lang="ko-KR" altLang="en-US" sz="90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할인점</a:t>
                </a:r>
              </a:p>
            </p:txBody>
          </p:sp>
        </p:grpSp>
      </p:grpSp>
      <p:sp>
        <p:nvSpPr>
          <p:cNvPr id="172" name="AutoShape 17">
            <a:extLst>
              <a:ext uri="{FF2B5EF4-FFF2-40B4-BE49-F238E27FC236}">
                <a16:creationId xmlns:a16="http://schemas.microsoft.com/office/drawing/2014/main" id="{9CE34A1F-0F4A-4A6C-A834-FA93217D2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12" y="1843113"/>
            <a:ext cx="2663530" cy="2493963"/>
          </a:xfrm>
          <a:prstGeom prst="roundRect">
            <a:avLst>
              <a:gd name="adj" fmla="val 6120"/>
            </a:avLst>
          </a:prstGeom>
          <a:noFill/>
          <a:ln w="19050" algn="ctr">
            <a:solidFill>
              <a:srgbClr val="C00000"/>
            </a:solidFill>
            <a:round/>
            <a:headEnd/>
            <a:tailEnd/>
          </a:ln>
        </p:spPr>
        <p:txBody>
          <a:bodyPr wrap="none"/>
          <a:lstStyle/>
          <a:p>
            <a:pPr algn="ctr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0" lang="ko-KR" altLang="en-US" sz="1400" kern="0" dirty="0" err="1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고객사</a:t>
            </a:r>
            <a:r>
              <a:rPr kumimoji="0" lang="en-US" altLang="ko-KR" sz="1400" kern="0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173" name="그룹 85">
            <a:extLst>
              <a:ext uri="{FF2B5EF4-FFF2-40B4-BE49-F238E27FC236}">
                <a16:creationId xmlns:a16="http://schemas.microsoft.com/office/drawing/2014/main" id="{BD18F6FE-CA8D-47A7-AB95-DD8FC7F5DFF5}"/>
              </a:ext>
            </a:extLst>
          </p:cNvPr>
          <p:cNvGrpSpPr>
            <a:grpSpLocks/>
          </p:cNvGrpSpPr>
          <p:nvPr/>
        </p:nvGrpSpPr>
        <p:grpSpPr bwMode="auto">
          <a:xfrm>
            <a:off x="7734384" y="2208237"/>
            <a:ext cx="1690285" cy="501650"/>
            <a:chOff x="7811752" y="1816249"/>
            <a:chExt cx="1690328" cy="501725"/>
          </a:xfrm>
        </p:grpSpPr>
        <p:sp>
          <p:nvSpPr>
            <p:cNvPr id="174" name="AutoShape 110">
              <a:extLst>
                <a:ext uri="{FF2B5EF4-FFF2-40B4-BE49-F238E27FC236}">
                  <a16:creationId xmlns:a16="http://schemas.microsoft.com/office/drawing/2014/main" id="{D45CDBCA-78E3-468E-BE66-4ECF54EB4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1752" y="1887697"/>
              <a:ext cx="1690328" cy="43027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kumimoji="0" lang="ko-KR" altLang="en-US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5" name="Group 113">
              <a:extLst>
                <a:ext uri="{FF2B5EF4-FFF2-40B4-BE49-F238E27FC236}">
                  <a16:creationId xmlns:a16="http://schemas.microsoft.com/office/drawing/2014/main" id="{231BBB57-9E03-41C9-8425-C19AC3C94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02943" y="1816249"/>
              <a:ext cx="907947" cy="158750"/>
              <a:chOff x="0" y="0"/>
              <a:chExt cx="658" cy="160"/>
            </a:xfrm>
          </p:grpSpPr>
          <p:sp>
            <p:nvSpPr>
              <p:cNvPr id="176" name="AutoShape 111">
                <a:extLst>
                  <a:ext uri="{FF2B5EF4-FFF2-40B4-BE49-F238E27FC236}">
                    <a16:creationId xmlns:a16="http://schemas.microsoft.com/office/drawing/2014/main" id="{ED387781-F292-4A74-BE44-CB4E9F8C0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6"/>
                <a:ext cx="660" cy="147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127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kumimoji="0" lang="ko-KR" altLang="en-US" sz="90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77" name="Rectangle 112">
                <a:extLst>
                  <a:ext uri="{FF2B5EF4-FFF2-40B4-BE49-F238E27FC236}">
                    <a16:creationId xmlns:a16="http://schemas.microsoft.com/office/drawing/2014/main" id="{C96B1110-159E-422F-B70D-1613DD5B6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0"/>
                <a:ext cx="64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35607" bIns="381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kumimoji="0" lang="ko-KR" altLang="en-US" sz="90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백화점</a:t>
                </a:r>
              </a:p>
            </p:txBody>
          </p:sp>
        </p:grpSp>
      </p:grpSp>
      <p:grpSp>
        <p:nvGrpSpPr>
          <p:cNvPr id="178" name="그룹 86">
            <a:extLst>
              <a:ext uri="{FF2B5EF4-FFF2-40B4-BE49-F238E27FC236}">
                <a16:creationId xmlns:a16="http://schemas.microsoft.com/office/drawing/2014/main" id="{7F4AB7D7-B40F-4865-BD7B-2D31E66AADA3}"/>
              </a:ext>
            </a:extLst>
          </p:cNvPr>
          <p:cNvGrpSpPr>
            <a:grpSpLocks/>
          </p:cNvGrpSpPr>
          <p:nvPr/>
        </p:nvGrpSpPr>
        <p:grpSpPr bwMode="auto">
          <a:xfrm>
            <a:off x="7734384" y="2787675"/>
            <a:ext cx="1690285" cy="501650"/>
            <a:chOff x="7811752" y="2439938"/>
            <a:chExt cx="1690328" cy="501725"/>
          </a:xfrm>
        </p:grpSpPr>
        <p:sp>
          <p:nvSpPr>
            <p:cNvPr id="179" name="AutoShape 110">
              <a:extLst>
                <a:ext uri="{FF2B5EF4-FFF2-40B4-BE49-F238E27FC236}">
                  <a16:creationId xmlns:a16="http://schemas.microsoft.com/office/drawing/2014/main" id="{8CEC5C13-B1C9-412A-90CD-2C03C0C5C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1752" y="2511387"/>
              <a:ext cx="1690328" cy="43027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kumimoji="0" lang="ko-KR" altLang="en-US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0" name="Group 113">
              <a:extLst>
                <a:ext uri="{FF2B5EF4-FFF2-40B4-BE49-F238E27FC236}">
                  <a16:creationId xmlns:a16="http://schemas.microsoft.com/office/drawing/2014/main" id="{93FDFC4C-544C-4677-9CF0-081F19447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02943" y="2439938"/>
              <a:ext cx="907947" cy="158750"/>
              <a:chOff x="0" y="0"/>
              <a:chExt cx="658" cy="160"/>
            </a:xfrm>
          </p:grpSpPr>
          <p:sp>
            <p:nvSpPr>
              <p:cNvPr id="181" name="AutoShape 111">
                <a:extLst>
                  <a:ext uri="{FF2B5EF4-FFF2-40B4-BE49-F238E27FC236}">
                    <a16:creationId xmlns:a16="http://schemas.microsoft.com/office/drawing/2014/main" id="{303B9743-A21B-463E-B57E-16DDF5A37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6"/>
                <a:ext cx="660" cy="147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127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kumimoji="0" lang="ko-KR" altLang="en-US" sz="90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2" name="Rectangle 112">
                <a:extLst>
                  <a:ext uri="{FF2B5EF4-FFF2-40B4-BE49-F238E27FC236}">
                    <a16:creationId xmlns:a16="http://schemas.microsoft.com/office/drawing/2014/main" id="{45340E7A-0512-4EE9-A8F6-1B87D5C0E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0"/>
                <a:ext cx="64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35607" bIns="381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kumimoji="0" lang="en-US" altLang="ko-KR" sz="900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CVS</a:t>
                </a:r>
                <a:endParaRPr kumimoji="0" lang="ko-KR" altLang="en-US" sz="9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183" name="그룹 87">
            <a:extLst>
              <a:ext uri="{FF2B5EF4-FFF2-40B4-BE49-F238E27FC236}">
                <a16:creationId xmlns:a16="http://schemas.microsoft.com/office/drawing/2014/main" id="{D81DA780-3F8D-4F96-A634-52450CBDDBF0}"/>
              </a:ext>
            </a:extLst>
          </p:cNvPr>
          <p:cNvGrpSpPr>
            <a:grpSpLocks/>
          </p:cNvGrpSpPr>
          <p:nvPr/>
        </p:nvGrpSpPr>
        <p:grpSpPr bwMode="auto">
          <a:xfrm>
            <a:off x="7734384" y="3367112"/>
            <a:ext cx="1690285" cy="501650"/>
            <a:chOff x="7811752" y="3064668"/>
            <a:chExt cx="1690328" cy="501725"/>
          </a:xfrm>
        </p:grpSpPr>
        <p:sp>
          <p:nvSpPr>
            <p:cNvPr id="184" name="AutoShape 110">
              <a:extLst>
                <a:ext uri="{FF2B5EF4-FFF2-40B4-BE49-F238E27FC236}">
                  <a16:creationId xmlns:a16="http://schemas.microsoft.com/office/drawing/2014/main" id="{3049096F-0A20-4404-B92C-A1768C06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1752" y="3136116"/>
              <a:ext cx="1690328" cy="430277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kumimoji="0" lang="ko-KR" altLang="en-US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5" name="Group 113">
              <a:extLst>
                <a:ext uri="{FF2B5EF4-FFF2-40B4-BE49-F238E27FC236}">
                  <a16:creationId xmlns:a16="http://schemas.microsoft.com/office/drawing/2014/main" id="{E2FA6CE8-1901-4A10-AFDE-FEF552CF6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02943" y="3064668"/>
              <a:ext cx="907947" cy="158750"/>
              <a:chOff x="0" y="0"/>
              <a:chExt cx="658" cy="160"/>
            </a:xfrm>
          </p:grpSpPr>
          <p:sp>
            <p:nvSpPr>
              <p:cNvPr id="186" name="AutoShape 111">
                <a:extLst>
                  <a:ext uri="{FF2B5EF4-FFF2-40B4-BE49-F238E27FC236}">
                    <a16:creationId xmlns:a16="http://schemas.microsoft.com/office/drawing/2014/main" id="{3BEDA7DD-DB7B-4D5D-8A92-0FA64D276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6"/>
                <a:ext cx="660" cy="147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127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kumimoji="0" lang="ko-KR" altLang="en-US" sz="90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87" name="Rectangle 112">
                <a:extLst>
                  <a:ext uri="{FF2B5EF4-FFF2-40B4-BE49-F238E27FC236}">
                    <a16:creationId xmlns:a16="http://schemas.microsoft.com/office/drawing/2014/main" id="{4E4185DC-02CC-4F1E-8CB9-6E94BCDF0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" y="0"/>
                <a:ext cx="642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35607" bIns="381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kumimoji="0" lang="en-US" altLang="ko-KR" sz="900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SSM</a:t>
                </a:r>
                <a:endParaRPr kumimoji="0" lang="ko-KR" altLang="en-US" sz="9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8" name="원통 53">
            <a:extLst>
              <a:ext uri="{FF2B5EF4-FFF2-40B4-BE49-F238E27FC236}">
                <a16:creationId xmlns:a16="http://schemas.microsoft.com/office/drawing/2014/main" id="{DBAFED22-F583-471E-B195-50A70D1389EE}"/>
              </a:ext>
            </a:extLst>
          </p:cNvPr>
          <p:cNvSpPr/>
          <p:nvPr/>
        </p:nvSpPr>
        <p:spPr>
          <a:xfrm>
            <a:off x="918222" y="3603650"/>
            <a:ext cx="560562" cy="509587"/>
          </a:xfrm>
          <a:prstGeom prst="can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개별공시지가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89" name="원통 54">
            <a:extLst>
              <a:ext uri="{FF2B5EF4-FFF2-40B4-BE49-F238E27FC236}">
                <a16:creationId xmlns:a16="http://schemas.microsoft.com/office/drawing/2014/main" id="{08BDC4DF-1CB7-4138-B393-3A9643340E8D}"/>
              </a:ext>
            </a:extLst>
          </p:cNvPr>
          <p:cNvSpPr/>
          <p:nvPr/>
        </p:nvSpPr>
        <p:spPr>
          <a:xfrm>
            <a:off x="858039" y="3670326"/>
            <a:ext cx="562281" cy="509587"/>
          </a:xfrm>
          <a:prstGeom prst="can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개별공시지가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0" name="원통 55">
            <a:extLst>
              <a:ext uri="{FF2B5EF4-FFF2-40B4-BE49-F238E27FC236}">
                <a16:creationId xmlns:a16="http://schemas.microsoft.com/office/drawing/2014/main" id="{BBC1C146-BA2E-4583-8882-53EC2DA90892}"/>
              </a:ext>
            </a:extLst>
          </p:cNvPr>
          <p:cNvSpPr/>
          <p:nvPr/>
        </p:nvSpPr>
        <p:spPr>
          <a:xfrm>
            <a:off x="782381" y="3741762"/>
            <a:ext cx="560562" cy="509588"/>
          </a:xfrm>
          <a:prstGeom prst="can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주문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판매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</a:t>
            </a:r>
          </a:p>
        </p:txBody>
      </p:sp>
      <p:sp>
        <p:nvSpPr>
          <p:cNvPr id="191" name="AutoShape 11">
            <a:extLst>
              <a:ext uri="{FF2B5EF4-FFF2-40B4-BE49-F238E27FC236}">
                <a16:creationId xmlns:a16="http://schemas.microsoft.com/office/drawing/2014/main" id="{8E667D88-ED0A-489B-AFFE-F2044A41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31" y="2357462"/>
            <a:ext cx="935417" cy="725488"/>
          </a:xfrm>
          <a:prstGeom prst="roundRect">
            <a:avLst>
              <a:gd name="adj" fmla="val 6120"/>
            </a:avLst>
          </a:prstGeom>
          <a:solidFill>
            <a:srgbClr val="C0504D">
              <a:lumMod val="20000"/>
              <a:lumOff val="80000"/>
            </a:srgbClr>
          </a:solidFill>
          <a:ln w="3175" algn="ctr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ERP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기간계시스템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AutoShape 11">
            <a:extLst>
              <a:ext uri="{FF2B5EF4-FFF2-40B4-BE49-F238E27FC236}">
                <a16:creationId xmlns:a16="http://schemas.microsoft.com/office/drawing/2014/main" id="{AB34D8C8-FAE1-4BB8-961D-17C02493F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95" y="2681313"/>
            <a:ext cx="1248369" cy="576263"/>
          </a:xfrm>
          <a:prstGeom prst="roundRect">
            <a:avLst>
              <a:gd name="adj" fmla="val 6120"/>
            </a:avLst>
          </a:prstGeom>
          <a:noFill/>
          <a:ln w="12700" algn="ctr">
            <a:solidFill>
              <a:srgbClr val="4F81BD">
                <a:lumMod val="75000"/>
              </a:srgbClr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EEBB9819-6CB9-4669-B9CC-1318F03BEF2F}"/>
              </a:ext>
            </a:extLst>
          </p:cNvPr>
          <p:cNvCxnSpPr>
            <a:stCxn id="191" idx="2"/>
            <a:endCxn id="189" idx="1"/>
          </p:cNvCxnSpPr>
          <p:nvPr/>
        </p:nvCxnSpPr>
        <p:spPr>
          <a:xfrm flipH="1">
            <a:off x="1138320" y="3082951"/>
            <a:ext cx="1720" cy="587375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graphicFrame>
        <p:nvGraphicFramePr>
          <p:cNvPr id="194" name="Group 164">
            <a:extLst>
              <a:ext uri="{FF2B5EF4-FFF2-40B4-BE49-F238E27FC236}">
                <a16:creationId xmlns:a16="http://schemas.microsoft.com/office/drawing/2014/main" id="{E1C28F48-3CE8-48A5-8877-60ACC9D27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84887"/>
              </p:ext>
            </p:extLst>
          </p:nvPr>
        </p:nvGraphicFramePr>
        <p:xfrm>
          <a:off x="594953" y="4560913"/>
          <a:ext cx="8829716" cy="1819273"/>
        </p:xfrm>
        <a:graphic>
          <a:graphicData uri="http://schemas.openxmlformats.org/drawingml/2006/table">
            <a:tbl>
              <a:tblPr firstRow="1" firstCol="1"/>
              <a:tblGrid>
                <a:gridCol w="96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7" marR="91427" marT="45673" marB="45673" anchor="ctr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처리정보</a:t>
                      </a:r>
                    </a:p>
                  </a:txBody>
                  <a:tcPr marL="91427" marR="91427" marT="45673" marB="45673" anchor="ctr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1427" marR="91427" marT="45673" marB="45673" anchor="ctr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유통기관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로그인 정보</a:t>
                      </a: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조회하고자 하는 거래를 표준 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API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로 자료 전달</a:t>
                      </a: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②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유통기관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로그인 정보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조회 거래를 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Scraping Center</a:t>
                      </a:r>
                      <a:r>
                        <a:rPr lang="en-US" altLang="ko-KR" sz="9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로 전달</a:t>
                      </a: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③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유통기관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로그인 정보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Gateway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를 통해 들어온 요청을 멀티분산처리</a:t>
                      </a: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④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유통기관 조회화면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조건</a:t>
                      </a: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스크래핑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 모듈을 이용해</a:t>
                      </a:r>
                      <a:r>
                        <a:rPr lang="ko-KR" altLang="en-US" sz="9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유통기관의 정보 </a:t>
                      </a:r>
                      <a:r>
                        <a:rPr lang="ko-KR" altLang="en-US" sz="900" b="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스크래핑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⑤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유통기관 주문정보</a:t>
                      </a: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요청한 정보를 통합매출 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Agent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전달</a:t>
                      </a: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3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⑥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27" marR="91427" marT="45673" marB="45673" anchor="ctr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유통기관 주문정보</a:t>
                      </a:r>
                    </a:p>
                  </a:txBody>
                  <a:tcPr marL="91427" marR="91427" marT="45673" marB="45673" anchor="ctr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="0" dirty="0">
                          <a:latin typeface="맑은 고딕" pitchFamily="50" charset="-127"/>
                          <a:ea typeface="맑은 고딕" pitchFamily="50" charset="-127"/>
                        </a:rPr>
                        <a:t>ERP</a:t>
                      </a:r>
                      <a:r>
                        <a:rPr lang="ko-KR" altLang="en-US" sz="900" b="0" dirty="0">
                          <a:latin typeface="맑은 고딕" pitchFamily="50" charset="-127"/>
                          <a:ea typeface="맑은 고딕" pitchFamily="50" charset="-127"/>
                        </a:rPr>
                        <a:t>에 정보를 전달</a:t>
                      </a:r>
                    </a:p>
                  </a:txBody>
                  <a:tcPr marL="91427" marR="91427" marT="45673" marB="45673" horzOverflow="overflow">
                    <a:lnL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8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" name="직사각형 136">
            <a:extLst>
              <a:ext uri="{FF2B5EF4-FFF2-40B4-BE49-F238E27FC236}">
                <a16:creationId xmlns:a16="http://schemas.microsoft.com/office/drawing/2014/main" id="{289CABA4-46E3-4E63-813B-E8CB3992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06" y="2135212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① 정보요청</a:t>
            </a:r>
            <a:endParaRPr kumimoji="0" lang="en-US" altLang="ko-KR" sz="900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직사각형 136">
            <a:extLst>
              <a:ext uri="{FF2B5EF4-FFF2-40B4-BE49-F238E27FC236}">
                <a16:creationId xmlns:a16="http://schemas.microsoft.com/office/drawing/2014/main" id="{523DBDB5-4753-4B9C-9D4C-3DC488F8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626" y="3429024"/>
            <a:ext cx="686406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spc="-15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⑥ 정보전달</a:t>
            </a:r>
            <a:endParaRPr kumimoji="0" lang="en-US" altLang="ko-KR" sz="900" spc="-15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3E5A268C-3AC6-43BF-8511-21E6E8F13500}"/>
              </a:ext>
            </a:extLst>
          </p:cNvPr>
          <p:cNvSpPr/>
          <p:nvPr/>
        </p:nvSpPr>
        <p:spPr>
          <a:xfrm>
            <a:off x="1777980" y="2325713"/>
            <a:ext cx="1434076" cy="1044575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dash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98" name="그룹 88">
            <a:extLst>
              <a:ext uri="{FF2B5EF4-FFF2-40B4-BE49-F238E27FC236}">
                <a16:creationId xmlns:a16="http://schemas.microsoft.com/office/drawing/2014/main" id="{1D03A598-862A-4B9A-BC83-B23076586C03}"/>
              </a:ext>
            </a:extLst>
          </p:cNvPr>
          <p:cNvGrpSpPr>
            <a:grpSpLocks/>
          </p:cNvGrpSpPr>
          <p:nvPr/>
        </p:nvGrpSpPr>
        <p:grpSpPr bwMode="auto">
          <a:xfrm>
            <a:off x="7730945" y="3946551"/>
            <a:ext cx="1690285" cy="504825"/>
            <a:chOff x="7808937" y="3659906"/>
            <a:chExt cx="1690328" cy="505694"/>
          </a:xfrm>
        </p:grpSpPr>
        <p:sp>
          <p:nvSpPr>
            <p:cNvPr id="199" name="AutoShape 110">
              <a:extLst>
                <a:ext uri="{FF2B5EF4-FFF2-40B4-BE49-F238E27FC236}">
                  <a16:creationId xmlns:a16="http://schemas.microsoft.com/office/drawing/2014/main" id="{52A39368-CE64-45F6-9DFE-28AB0D30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8937" y="3734647"/>
              <a:ext cx="1690328" cy="430953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kumimoji="0" lang="ko-KR" altLang="en-US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00" name="Group 113">
              <a:extLst>
                <a:ext uri="{FF2B5EF4-FFF2-40B4-BE49-F238E27FC236}">
                  <a16:creationId xmlns:a16="http://schemas.microsoft.com/office/drawing/2014/main" id="{E8024C13-C8ED-42C0-96FD-ECAD4423A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9723" y="3659906"/>
              <a:ext cx="1229455" cy="158749"/>
              <a:chOff x="-109" y="-4"/>
              <a:chExt cx="891" cy="160"/>
            </a:xfrm>
          </p:grpSpPr>
          <p:sp>
            <p:nvSpPr>
              <p:cNvPr id="201" name="AutoShape 111">
                <a:extLst>
                  <a:ext uri="{FF2B5EF4-FFF2-40B4-BE49-F238E27FC236}">
                    <a16:creationId xmlns:a16="http://schemas.microsoft.com/office/drawing/2014/main" id="{EB1D3063-FF77-4305-8AB7-E7BB2CF85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" y="6"/>
                <a:ext cx="887" cy="147"/>
              </a:xfrm>
              <a:prstGeom prst="roundRect">
                <a:avLst>
                  <a:gd name="adj" fmla="val 16667"/>
                </a:avLst>
              </a:prstGeom>
              <a:solidFill>
                <a:srgbClr val="A6A6A6"/>
              </a:solidFill>
              <a:ln w="12700">
                <a:solidFill>
                  <a:srgbClr val="BFBFBF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kumimoji="0" lang="ko-KR" altLang="en-US" sz="90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2" name="Rectangle 112">
                <a:extLst>
                  <a:ext uri="{FF2B5EF4-FFF2-40B4-BE49-F238E27FC236}">
                    <a16:creationId xmlns:a16="http://schemas.microsoft.com/office/drawing/2014/main" id="{5F749FA5-262A-42E3-BF1D-1233F9AFA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" y="-4"/>
                <a:ext cx="887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8100" tIns="38100" rIns="35607" bIns="381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hangingPunct="1"/>
                <a:r>
                  <a:rPr kumimoji="0" lang="ko-KR" altLang="en-US" sz="90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소셜커머스</a:t>
                </a:r>
              </a:p>
            </p:txBody>
          </p:sp>
        </p:grpSp>
      </p:grp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4D2222B0-D41A-4FEC-B00E-599250A11F82}"/>
              </a:ext>
            </a:extLst>
          </p:cNvPr>
          <p:cNvCxnSpPr>
            <a:stCxn id="143" idx="3"/>
            <a:endCxn id="199" idx="1"/>
          </p:cNvCxnSpPr>
          <p:nvPr/>
        </p:nvCxnSpPr>
        <p:spPr>
          <a:xfrm>
            <a:off x="6826480" y="3114701"/>
            <a:ext cx="904465" cy="1120775"/>
          </a:xfrm>
          <a:prstGeom prst="straightConnector1">
            <a:avLst/>
          </a:prstGeom>
          <a:noFill/>
          <a:ln w="38100" cap="flat" cmpd="sng" algn="ctr">
            <a:solidFill>
              <a:srgbClr val="EEECE1">
                <a:lumMod val="7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204" name="AutoShape 50">
            <a:extLst>
              <a:ext uri="{FF2B5EF4-FFF2-40B4-BE49-F238E27FC236}">
                <a16:creationId xmlns:a16="http://schemas.microsoft.com/office/drawing/2014/main" id="{6659C771-C237-4B3B-98A3-C0753EAA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188" y="2709888"/>
            <a:ext cx="1208819" cy="258763"/>
          </a:xfrm>
          <a:prstGeom prst="plaque">
            <a:avLst>
              <a:gd name="adj" fmla="val 24116"/>
            </a:avLst>
          </a:prstGeom>
          <a:solidFill>
            <a:srgbClr val="3B6FBB"/>
          </a:solidFill>
          <a:ln w="9525" algn="ctr">
            <a:solidFill>
              <a:srgbClr val="EEECE1"/>
            </a:solidFill>
            <a:round/>
            <a:headEnd/>
            <a:tailEnd/>
          </a:ln>
        </p:spPr>
        <p:txBody>
          <a:bodyPr anchor="ctr"/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발주</a:t>
            </a:r>
            <a:r>
              <a:rPr lang="en-US" altLang="ko-KR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재고</a:t>
            </a:r>
            <a:r>
              <a:rPr lang="en-US" altLang="ko-KR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미납</a:t>
            </a:r>
            <a:r>
              <a:rPr lang="en-US" altLang="ko-KR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매출</a:t>
            </a:r>
          </a:p>
        </p:txBody>
      </p:sp>
      <p:sp>
        <p:nvSpPr>
          <p:cNvPr id="205" name="AutoShape 50">
            <a:extLst>
              <a:ext uri="{FF2B5EF4-FFF2-40B4-BE49-F238E27FC236}">
                <a16:creationId xmlns:a16="http://schemas.microsoft.com/office/drawing/2014/main" id="{4AB95C98-4045-4142-9A11-994D0341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029" y="2976588"/>
            <a:ext cx="1208820" cy="258763"/>
          </a:xfrm>
          <a:prstGeom prst="plaque">
            <a:avLst>
              <a:gd name="adj" fmla="val 24116"/>
            </a:avLst>
          </a:prstGeom>
          <a:solidFill>
            <a:srgbClr val="3B6FBB"/>
          </a:solidFill>
          <a:ln w="9525" algn="ctr">
            <a:solidFill>
              <a:srgbClr val="EEECE1"/>
            </a:solidFill>
            <a:round/>
            <a:headEnd/>
            <a:tailEnd/>
          </a:ln>
        </p:spPr>
        <p:txBody>
          <a:bodyPr anchor="ctr"/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납품</a:t>
            </a:r>
            <a:r>
              <a:rPr lang="en-US" altLang="ko-KR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결산</a:t>
            </a:r>
            <a:r>
              <a:rPr lang="en-US" altLang="ko-KR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7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반품</a:t>
            </a:r>
          </a:p>
        </p:txBody>
      </p:sp>
      <p:pic>
        <p:nvPicPr>
          <p:cNvPr id="206" name="Picture 2">
            <a:extLst>
              <a:ext uri="{FF2B5EF4-FFF2-40B4-BE49-F238E27FC236}">
                <a16:creationId xmlns:a16="http://schemas.microsoft.com/office/drawing/2014/main" id="{6FF3408A-09DB-46FE-9766-C9184642C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63" y="1825650"/>
            <a:ext cx="359378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Picture 3">
            <a:extLst>
              <a:ext uri="{FF2B5EF4-FFF2-40B4-BE49-F238E27FC236}">
                <a16:creationId xmlns:a16="http://schemas.microsoft.com/office/drawing/2014/main" id="{2B41BD51-ADA1-44E1-9E7F-2BF639592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056" y="1843113"/>
            <a:ext cx="43159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" name="Picture 4">
            <a:extLst>
              <a:ext uri="{FF2B5EF4-FFF2-40B4-BE49-F238E27FC236}">
                <a16:creationId xmlns:a16="http://schemas.microsoft.com/office/drawing/2014/main" id="{3646FBD0-5A8E-4F89-B826-D938C115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326" y="1806600"/>
            <a:ext cx="330147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" name="Picture 5">
            <a:extLst>
              <a:ext uri="{FF2B5EF4-FFF2-40B4-BE49-F238E27FC236}">
                <a16:creationId xmlns:a16="http://schemas.microsoft.com/office/drawing/2014/main" id="{9F4684F4-3B43-43F0-8710-CA2D0289C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77" y="1966938"/>
            <a:ext cx="531330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0" name="Picture 6">
            <a:extLst>
              <a:ext uri="{FF2B5EF4-FFF2-40B4-BE49-F238E27FC236}">
                <a16:creationId xmlns:a16="http://schemas.microsoft.com/office/drawing/2014/main" id="{891FF9CA-9434-4445-A606-8585F3880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48" y="2011388"/>
            <a:ext cx="338745" cy="6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" name="Picture 7">
            <a:extLst>
              <a:ext uri="{FF2B5EF4-FFF2-40B4-BE49-F238E27FC236}">
                <a16:creationId xmlns:a16="http://schemas.microsoft.com/office/drawing/2014/main" id="{184FA459-76A4-4E05-885B-002F1338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08" y="3006750"/>
            <a:ext cx="369697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Picture 8">
            <a:extLst>
              <a:ext uri="{FF2B5EF4-FFF2-40B4-BE49-F238E27FC236}">
                <a16:creationId xmlns:a16="http://schemas.microsoft.com/office/drawing/2014/main" id="{E1E2E28F-C861-44D9-ADED-3EFFD215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995" y="3051200"/>
            <a:ext cx="278562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Picture 9">
            <a:extLst>
              <a:ext uri="{FF2B5EF4-FFF2-40B4-BE49-F238E27FC236}">
                <a16:creationId xmlns:a16="http://schemas.microsoft.com/office/drawing/2014/main" id="{36C0D4A9-D2C9-4B07-BA4C-6F5DFCA2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47" y="3006750"/>
            <a:ext cx="282001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Picture 10">
            <a:extLst>
              <a:ext uri="{FF2B5EF4-FFF2-40B4-BE49-F238E27FC236}">
                <a16:creationId xmlns:a16="http://schemas.microsoft.com/office/drawing/2014/main" id="{002BCF13-CB5C-4AAB-84A9-EB8086CEA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619" y="3000400"/>
            <a:ext cx="331866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" name="Picture 11">
            <a:extLst>
              <a:ext uri="{FF2B5EF4-FFF2-40B4-BE49-F238E27FC236}">
                <a16:creationId xmlns:a16="http://schemas.microsoft.com/office/drawing/2014/main" id="{9EE2EB08-1CBE-4870-B67D-FBA65B05B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861" y="2557488"/>
            <a:ext cx="474586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Picture 13">
            <a:extLst>
              <a:ext uri="{FF2B5EF4-FFF2-40B4-BE49-F238E27FC236}">
                <a16:creationId xmlns:a16="http://schemas.microsoft.com/office/drawing/2014/main" id="{373ED5A9-7AD0-4B2C-8523-69036459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641" y="2389213"/>
            <a:ext cx="41440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" name="Picture 14">
            <a:extLst>
              <a:ext uri="{FF2B5EF4-FFF2-40B4-BE49-F238E27FC236}">
                <a16:creationId xmlns:a16="http://schemas.microsoft.com/office/drawing/2014/main" id="{45F5C08D-09ED-4E31-A095-A4BA9EDA8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727" y="2384451"/>
            <a:ext cx="476307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Picture 15">
            <a:extLst>
              <a:ext uri="{FF2B5EF4-FFF2-40B4-BE49-F238E27FC236}">
                <a16:creationId xmlns:a16="http://schemas.microsoft.com/office/drawing/2014/main" id="{A20EA97B-88A7-445F-A0DD-B0108DA0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47" y="2538437"/>
            <a:ext cx="488343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" name="Picture 16">
            <a:extLst>
              <a:ext uri="{FF2B5EF4-FFF2-40B4-BE49-F238E27FC236}">
                <a16:creationId xmlns:a16="http://schemas.microsoft.com/office/drawing/2014/main" id="{7A6403E7-57E3-4D88-8CED-0E5001AA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8" y="3587775"/>
            <a:ext cx="52617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" name="Picture 17">
            <a:extLst>
              <a:ext uri="{FF2B5EF4-FFF2-40B4-BE49-F238E27FC236}">
                <a16:creationId xmlns:a16="http://schemas.microsoft.com/office/drawing/2014/main" id="{01EBFA85-DBE6-4B3B-8DE0-13B5A583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325" y="3573488"/>
            <a:ext cx="39892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1" name="Picture 18">
            <a:extLst>
              <a:ext uri="{FF2B5EF4-FFF2-40B4-BE49-F238E27FC236}">
                <a16:creationId xmlns:a16="http://schemas.microsoft.com/office/drawing/2014/main" id="{3CB1D3FF-5CCF-4B13-8882-AD9FE420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48" y="3600475"/>
            <a:ext cx="569159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2" name="Picture 19">
            <a:extLst>
              <a:ext uri="{FF2B5EF4-FFF2-40B4-BE49-F238E27FC236}">
                <a16:creationId xmlns:a16="http://schemas.microsoft.com/office/drawing/2014/main" id="{A6B284A2-8FD9-400F-8B7B-57DBAB312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616" y="4203725"/>
            <a:ext cx="53133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" name="Picture 20">
            <a:extLst>
              <a:ext uri="{FF2B5EF4-FFF2-40B4-BE49-F238E27FC236}">
                <a16:creationId xmlns:a16="http://schemas.microsoft.com/office/drawing/2014/main" id="{597B2C7B-F371-4A1F-A42A-12BE4AAB8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130" y="4191026"/>
            <a:ext cx="445354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Picture 21">
            <a:extLst>
              <a:ext uri="{FF2B5EF4-FFF2-40B4-BE49-F238E27FC236}">
                <a16:creationId xmlns:a16="http://schemas.microsoft.com/office/drawing/2014/main" id="{F7A658A9-66F1-4151-8E9F-28045A3A8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386" y="4162451"/>
            <a:ext cx="524453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4344440E-7275-411D-970D-9E89088FC0AD}"/>
              </a:ext>
            </a:extLst>
          </p:cNvPr>
          <p:cNvCxnSpPr/>
          <p:nvPr/>
        </p:nvCxnSpPr>
        <p:spPr>
          <a:xfrm flipV="1">
            <a:off x="1568199" y="3929087"/>
            <a:ext cx="584635" cy="3175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226" name="원통 88">
            <a:extLst>
              <a:ext uri="{FF2B5EF4-FFF2-40B4-BE49-F238E27FC236}">
                <a16:creationId xmlns:a16="http://schemas.microsoft.com/office/drawing/2014/main" id="{FFCC57AE-8FEE-4984-BA20-B157B2341DC4}"/>
              </a:ext>
            </a:extLst>
          </p:cNvPr>
          <p:cNvSpPr/>
          <p:nvPr/>
        </p:nvSpPr>
        <p:spPr>
          <a:xfrm>
            <a:off x="2225055" y="3740176"/>
            <a:ext cx="560562" cy="509587"/>
          </a:xfrm>
          <a:prstGeom prst="can">
            <a:avLst/>
          </a:prstGeom>
          <a:solidFill>
            <a:srgbClr val="4F81BD">
              <a:lumMod val="20000"/>
              <a:lumOff val="80000"/>
            </a:srgbClr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Temp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DB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27" name="직선 화살표 연결선 226">
            <a:extLst>
              <a:ext uri="{FF2B5EF4-FFF2-40B4-BE49-F238E27FC236}">
                <a16:creationId xmlns:a16="http://schemas.microsoft.com/office/drawing/2014/main" id="{A400B8D8-2F02-423E-88B4-9332EAA988FD}"/>
              </a:ext>
            </a:extLst>
          </p:cNvPr>
          <p:cNvCxnSpPr/>
          <p:nvPr/>
        </p:nvCxnSpPr>
        <p:spPr>
          <a:xfrm flipH="1">
            <a:off x="2507055" y="3363938"/>
            <a:ext cx="3439" cy="360363"/>
          </a:xfrm>
          <a:prstGeom prst="straightConnector1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91" name="Rectangle 5">
            <a:extLst>
              <a:ext uri="{FF2B5EF4-FFF2-40B4-BE49-F238E27FC236}">
                <a16:creationId xmlns:a16="http://schemas.microsoft.com/office/drawing/2014/main" id="{0AFB1963-A47A-4A9B-9984-613FDEF0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2" name="object 30">
            <a:extLst>
              <a:ext uri="{FF2B5EF4-FFF2-40B4-BE49-F238E27FC236}">
                <a16:creationId xmlns:a16="http://schemas.microsoft.com/office/drawing/2014/main" id="{3AC39127-5756-4CC3-92D3-094B9607D913}"/>
              </a:ext>
            </a:extLst>
          </p:cNvPr>
          <p:cNvSpPr txBox="1"/>
          <p:nvPr/>
        </p:nvSpPr>
        <p:spPr>
          <a:xfrm>
            <a:off x="4467664" y="116632"/>
            <a:ext cx="424968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ko-KR"/>
            </a:defPPr>
            <a:lvl1pPr marL="12700" algn="r">
              <a:lnSpc>
                <a:spcPct val="100000"/>
              </a:lnSpc>
              <a:defRPr sz="2000">
                <a:solidFill>
                  <a:srgbClr val="FFFF65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4</a:t>
            </a:r>
            <a:r>
              <a:rPr dirty="0"/>
              <a:t>.</a:t>
            </a:r>
            <a:r>
              <a:rPr lang="en-US" dirty="0"/>
              <a:t>5</a:t>
            </a:r>
            <a:r>
              <a:rPr dirty="0"/>
              <a:t>. </a:t>
            </a:r>
            <a:r>
              <a:rPr 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RPA_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코마리스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CoMaris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919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7"/>
          <p:cNvSpPr>
            <a:spLocks noChangeArrowheads="1"/>
          </p:cNvSpPr>
          <p:nvPr/>
        </p:nvSpPr>
        <p:spPr bwMode="auto">
          <a:xfrm>
            <a:off x="284164" y="692696"/>
            <a:ext cx="1797585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88900" indent="-88900"/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다</a:t>
            </a:r>
            <a:r>
              <a:rPr kumimoji="0" lang="en-US" altLang="ko-KR" b="0" dirty="0">
                <a:latin typeface="Arial Black" pitchFamily="34" charset="0"/>
                <a:ea typeface="HY헤드라인M" pitchFamily="18" charset="-127"/>
              </a:rPr>
              <a:t>. </a:t>
            </a:r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서비스 현황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3EB7EA6-3A22-4D74-B566-EB3D2FB4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48452"/>
              </p:ext>
            </p:extLst>
          </p:nvPr>
        </p:nvGraphicFramePr>
        <p:xfrm>
          <a:off x="416639" y="1196752"/>
          <a:ext cx="9071134" cy="5117307"/>
        </p:xfrm>
        <a:graphic>
          <a:graphicData uri="http://schemas.openxmlformats.org/drawingml/2006/table">
            <a:tbl>
              <a:tblPr/>
              <a:tblGrid>
                <a:gridCol w="739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1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1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1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1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34003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   분</a:t>
                      </a: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발주정보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납품정보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매출정보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미납정보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반품정보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재고정보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결산정보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</a:t>
                      </a:r>
                      <a:endParaRPr lang="en-US" altLang="ko-KR" sz="1000" b="1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계산서</a:t>
                      </a:r>
                      <a:endParaRPr lang="en-US" altLang="ko-KR" sz="1000" b="1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</a:t>
                      </a:r>
                      <a:endParaRPr lang="en-US" altLang="ko-KR" sz="1000" b="1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계산서 </a:t>
                      </a:r>
                      <a:endParaRPr lang="en-US" altLang="ko-KR" sz="1000" b="1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롯데백화점</a:t>
                      </a: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04466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신세계백화점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572996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현대백화점</a:t>
                      </a: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188"/>
                  </a:ext>
                </a:extLst>
              </a:tr>
              <a:tr h="190971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eCvan</a:t>
                      </a:r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이마트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이마트</a:t>
                      </a:r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Everyday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971">
                <a:tc row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 U+</a:t>
                      </a:r>
                    </a:p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SCM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코스트코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995979"/>
                  </a:ext>
                </a:extLst>
              </a:tr>
              <a:tr h="19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GS25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18033"/>
                  </a:ext>
                </a:extLst>
              </a:tr>
              <a:tr h="19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 SSM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817152"/>
                  </a:ext>
                </a:extLst>
              </a:tr>
              <a:tr h="190971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LCN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세븐바이더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 </a:t>
                      </a:r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971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GXS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홈플러스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 </a:t>
                      </a:r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SSM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971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Eland</a:t>
                      </a:r>
                    </a:p>
                    <a:p>
                      <a:pPr algn="ctr" rtl="0" fontAlgn="ctr"/>
                      <a:r>
                        <a:rPr lang="en-US" sz="10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킴스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이천일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9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동아백화점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endParaRPr lang="ko-KR" altLang="en-US" sz="1200" b="1" i="0" u="none" strike="noStrike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BGF</a:t>
                      </a:r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리테일</a:t>
                      </a:r>
                      <a:r>
                        <a:rPr lang="en-US" altLang="ko-KR" sz="1000" b="1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 </a:t>
                      </a:r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육군해군복지단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한유통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AK</a:t>
                      </a:r>
                      <a:r>
                        <a:rPr lang="ko-KR" altLang="en-US" sz="10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백화점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갤러리아백화점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메가마트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코레일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상락푸드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BFBFB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A6A6A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000" b="1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롯데마트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0971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NASP(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농협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l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71" marR="7671" marT="7082" marB="0" anchor="ctr">
                    <a:lnL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BB730D2B-C8BE-4C7C-BDF3-A05E84B39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B5FA6827-123B-41A6-BC26-29FC56726B70}"/>
              </a:ext>
            </a:extLst>
          </p:cNvPr>
          <p:cNvSpPr txBox="1"/>
          <p:nvPr/>
        </p:nvSpPr>
        <p:spPr>
          <a:xfrm>
            <a:off x="4467664" y="116632"/>
            <a:ext cx="424968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ko-KR"/>
            </a:defPPr>
            <a:lvl1pPr marL="12700" algn="r">
              <a:lnSpc>
                <a:spcPct val="100000"/>
              </a:lnSpc>
              <a:defRPr sz="2000">
                <a:solidFill>
                  <a:srgbClr val="FFFF65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4</a:t>
            </a:r>
            <a:r>
              <a:rPr dirty="0"/>
              <a:t>.</a:t>
            </a:r>
            <a:r>
              <a:rPr lang="en-US" dirty="0"/>
              <a:t>5</a:t>
            </a:r>
            <a:r>
              <a:rPr dirty="0"/>
              <a:t>. </a:t>
            </a:r>
            <a:r>
              <a:rPr 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RPA_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코마리스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CoMaris</a:t>
            </a:r>
            <a:r>
              <a:rPr lang="en-US" altLang="ko-KR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44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0">
            <a:extLst>
              <a:ext uri="{FF2B5EF4-FFF2-40B4-BE49-F238E27FC236}">
                <a16:creationId xmlns:a16="http://schemas.microsoft.com/office/drawing/2014/main" id="{6A53A207-BF27-4A96-BD81-BC9059FB314B}"/>
              </a:ext>
            </a:extLst>
          </p:cNvPr>
          <p:cNvSpPr txBox="1"/>
          <p:nvPr/>
        </p:nvSpPr>
        <p:spPr>
          <a:xfrm>
            <a:off x="4467664" y="116632"/>
            <a:ext cx="424968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ko-KR"/>
            </a:defPPr>
            <a:lvl1pPr marL="12700" algn="r">
              <a:lnSpc>
                <a:spcPct val="100000"/>
              </a:lnSpc>
              <a:defRPr sz="2000">
                <a:solidFill>
                  <a:srgbClr val="FFFF65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4</a:t>
            </a:r>
            <a:r>
              <a:rPr dirty="0"/>
              <a:t>.</a:t>
            </a:r>
            <a:r>
              <a:rPr lang="en-US" dirty="0"/>
              <a:t>6</a:t>
            </a:r>
            <a:r>
              <a:rPr dirty="0"/>
              <a:t>.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경비지출관리서비스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8179C-320F-4680-86FB-CA108A0BF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BC1DAE56-427F-49D4-A238-7F1F8423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82" y="1061287"/>
            <a:ext cx="8895431" cy="6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buFont typeface="Wingdings" pitchFamily="2" charset="2"/>
              <a:buNone/>
              <a:defRPr kumimoji="0" sz="1400" b="0">
                <a:latin typeface="Arial Black" pitchFamily="34" charset="0"/>
                <a:ea typeface="HY헤드라인M" pitchFamily="18" charset="-127"/>
              </a:defRPr>
            </a:lvl1pPr>
          </a:lstStyle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종이 영수증이 사라지는 것을 기본으로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복잡하고 손이 많이 가는 경비 관리 업무를 체계적이고</a:t>
            </a:r>
          </a:p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효율적으로 관리하실 수 있는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무증빙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경비지출관리 서비스입니다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</a:t>
            </a:r>
            <a:endParaRPr lang="en-US" altLang="ko-KR" b="1" dirty="0">
              <a:solidFill>
                <a:srgbClr val="FF99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0BE55E-A622-4FE7-86D0-B1933322CF06}"/>
              </a:ext>
            </a:extLst>
          </p:cNvPr>
          <p:cNvGrpSpPr/>
          <p:nvPr/>
        </p:nvGrpSpPr>
        <p:grpSpPr>
          <a:xfrm>
            <a:off x="3724781" y="1842051"/>
            <a:ext cx="2482507" cy="4537447"/>
            <a:chOff x="3724780" y="1842050"/>
            <a:chExt cx="2482507" cy="45374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5E9AB0F-FD30-4D43-8E34-4D8BACD2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042" y="1842051"/>
              <a:ext cx="2442461" cy="453599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DE2944A-B43A-4570-BB19-184AA90DD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780" y="1842050"/>
              <a:ext cx="2443241" cy="453744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71B29A-50FB-4A09-AD08-D67B1321EAA8}"/>
                </a:ext>
              </a:extLst>
            </p:cNvPr>
            <p:cNvSpPr txBox="1"/>
            <p:nvPr/>
          </p:nvSpPr>
          <p:spPr>
            <a:xfrm>
              <a:off x="3817348" y="2037698"/>
              <a:ext cx="2243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323232"/>
                  </a:solidFill>
                  <a:latin typeface="+mn-ea"/>
                  <a:ea typeface="+mn-ea"/>
                </a:rPr>
                <a:t>경비 담당자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8BB5A6-FE33-48C7-A30C-D8C561973702}"/>
                </a:ext>
              </a:extLst>
            </p:cNvPr>
            <p:cNvSpPr txBox="1"/>
            <p:nvPr/>
          </p:nvSpPr>
          <p:spPr>
            <a:xfrm>
              <a:off x="4806927" y="2482902"/>
              <a:ext cx="1393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0" dirty="0">
                  <a:solidFill>
                    <a:srgbClr val="0070C0"/>
                  </a:solidFill>
                  <a:latin typeface="+mn-ea"/>
                  <a:ea typeface="+mn-ea"/>
                </a:rPr>
                <a:t>종이 영수증 받아</a:t>
              </a:r>
              <a:endParaRPr lang="en-US" altLang="ko-KR" sz="900" b="0" dirty="0">
                <a:solidFill>
                  <a:srgbClr val="0070C0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b="0" dirty="0">
                  <a:solidFill>
                    <a:srgbClr val="0070C0"/>
                  </a:solidFill>
                  <a:latin typeface="+mn-ea"/>
                  <a:ea typeface="+mn-ea"/>
                </a:rPr>
                <a:t>일일이 확인하고</a:t>
              </a:r>
              <a:endParaRPr lang="en-US" altLang="ko-KR" sz="900" b="0" dirty="0">
                <a:solidFill>
                  <a:srgbClr val="0070C0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b="0" dirty="0">
                  <a:solidFill>
                    <a:srgbClr val="0070C0"/>
                  </a:solidFill>
                  <a:latin typeface="+mn-ea"/>
                  <a:ea typeface="+mn-ea"/>
                </a:rPr>
                <a:t>보관하느라</a:t>
              </a:r>
              <a:endParaRPr lang="en-US" altLang="ko-KR" sz="900" b="0" dirty="0">
                <a:solidFill>
                  <a:srgbClr val="0070C0"/>
                </a:solidFill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b="0" dirty="0">
                  <a:solidFill>
                    <a:srgbClr val="0070C0"/>
                  </a:solidFill>
                  <a:latin typeface="+mn-ea"/>
                  <a:ea typeface="+mn-ea"/>
                </a:rPr>
                <a:t>매일 야근하셨나요</a:t>
              </a:r>
              <a:r>
                <a:rPr lang="en-US" altLang="ko-KR" sz="900" b="0" dirty="0">
                  <a:solidFill>
                    <a:srgbClr val="0070C0"/>
                  </a:solidFill>
                  <a:latin typeface="+mn-ea"/>
                  <a:ea typeface="+mn-ea"/>
                </a:rPr>
                <a:t>?</a:t>
              </a:r>
              <a:endParaRPr lang="ko-KR" altLang="en-US" sz="900" b="0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F31910-AF51-47EC-93D7-1969C208CF8A}"/>
                </a:ext>
              </a:extLst>
            </p:cNvPr>
            <p:cNvSpPr txBox="1"/>
            <p:nvPr/>
          </p:nvSpPr>
          <p:spPr>
            <a:xfrm>
              <a:off x="4049131" y="5124122"/>
              <a:ext cx="7864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solidFill>
                    <a:schemeClr val="bg1"/>
                  </a:solidFill>
                  <a:latin typeface="+mn-ea"/>
                  <a:ea typeface="+mn-ea"/>
                </a:rPr>
                <a:t>법인카드관리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10CB66-3046-4EC7-BA03-587CC23ECC31}"/>
                </a:ext>
              </a:extLst>
            </p:cNvPr>
            <p:cNvSpPr txBox="1"/>
            <p:nvPr/>
          </p:nvSpPr>
          <p:spPr>
            <a:xfrm>
              <a:off x="5047807" y="5124121"/>
              <a:ext cx="78645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solidFill>
                    <a:schemeClr val="bg1"/>
                  </a:solidFill>
                  <a:latin typeface="+mn-ea"/>
                  <a:ea typeface="+mn-ea"/>
                </a:rPr>
                <a:t>개인카드관리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F02F07-FFF9-413E-AACB-B16B6002F9C7}"/>
                </a:ext>
              </a:extLst>
            </p:cNvPr>
            <p:cNvSpPr txBox="1"/>
            <p:nvPr/>
          </p:nvSpPr>
          <p:spPr>
            <a:xfrm>
              <a:off x="3739066" y="5476460"/>
              <a:ext cx="2468221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직원들이 스마트폰으로</a:t>
              </a:r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제출한 카드영수증을</a:t>
              </a:r>
              <a:endParaRPr lang="en-US" altLang="ko-KR" sz="1200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latin typeface="+mn-ea"/>
                  <a:ea typeface="+mn-ea"/>
                </a:rPr>
                <a:t>PC</a:t>
              </a:r>
              <a:r>
                <a:rPr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에서 인쇄만 하면 끝</a:t>
              </a:r>
              <a:r>
                <a:rPr lang="en-US" altLang="ko-KR" sz="1200" dirty="0">
                  <a:solidFill>
                    <a:schemeClr val="bg1"/>
                  </a:solidFill>
                  <a:latin typeface="+mn-ea"/>
                  <a:ea typeface="+mn-ea"/>
                </a:rPr>
                <a:t>!</a:t>
              </a:r>
              <a:endParaRPr lang="ko-KR" altLang="en-US" sz="1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557FD72-6EFE-4755-80C9-9FCC9A55F5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12" y="1842080"/>
            <a:ext cx="2442448" cy="45359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72BCCE-6EE2-4E07-95AC-8123ED043C4A}"/>
              </a:ext>
            </a:extLst>
          </p:cNvPr>
          <p:cNvSpPr txBox="1"/>
          <p:nvPr/>
        </p:nvSpPr>
        <p:spPr>
          <a:xfrm>
            <a:off x="6958790" y="2037698"/>
            <a:ext cx="2243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323232"/>
                </a:solidFill>
                <a:latin typeface="+mn-ea"/>
                <a:ea typeface="+mn-ea"/>
              </a:rPr>
              <a:t>CEO </a:t>
            </a:r>
            <a:r>
              <a:rPr lang="ko-KR" altLang="en-US" sz="1600" dirty="0">
                <a:solidFill>
                  <a:srgbClr val="323232"/>
                </a:solidFill>
                <a:latin typeface="+mn-ea"/>
                <a:ea typeface="+mn-ea"/>
              </a:rPr>
              <a:t>및 관리자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25999-6946-4C2F-9DD4-72D0ED9FC8FE}"/>
              </a:ext>
            </a:extLst>
          </p:cNvPr>
          <p:cNvSpPr txBox="1"/>
          <p:nvPr/>
        </p:nvSpPr>
        <p:spPr>
          <a:xfrm>
            <a:off x="7974714" y="2507398"/>
            <a:ext cx="1393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0" dirty="0">
                <a:solidFill>
                  <a:srgbClr val="0070C0"/>
                </a:solidFill>
                <a:latin typeface="+mn-ea"/>
                <a:ea typeface="+mn-ea"/>
              </a:rPr>
              <a:t>회사 법인카드</a:t>
            </a:r>
            <a:endParaRPr lang="en-US" altLang="ko-KR" sz="900" b="0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b="0" dirty="0">
                <a:solidFill>
                  <a:srgbClr val="0070C0"/>
                </a:solidFill>
                <a:latin typeface="+mn-ea"/>
                <a:ea typeface="+mn-ea"/>
              </a:rPr>
              <a:t>사용현황을</a:t>
            </a:r>
            <a:endParaRPr lang="en-US" altLang="ko-KR" sz="900" b="0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b="0" dirty="0">
                <a:solidFill>
                  <a:srgbClr val="0070C0"/>
                </a:solidFill>
                <a:latin typeface="+mn-ea"/>
                <a:ea typeface="+mn-ea"/>
              </a:rPr>
              <a:t>한 눈에 보고 싶지</a:t>
            </a:r>
            <a:endParaRPr lang="en-US" altLang="ko-KR" sz="900" b="0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b="0" dirty="0">
                <a:solidFill>
                  <a:srgbClr val="0070C0"/>
                </a:solidFill>
                <a:latin typeface="+mn-ea"/>
                <a:ea typeface="+mn-ea"/>
              </a:rPr>
              <a:t>않으셨나요</a:t>
            </a:r>
            <a:r>
              <a:rPr lang="en-US" altLang="ko-KR" sz="900" b="0" dirty="0">
                <a:solidFill>
                  <a:srgbClr val="0070C0"/>
                </a:solidFill>
                <a:latin typeface="+mn-ea"/>
                <a:ea typeface="+mn-ea"/>
              </a:rPr>
              <a:t>?</a:t>
            </a:r>
            <a:endParaRPr lang="ko-KR" altLang="en-US" sz="900" b="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17B30D9-97C3-4B7E-9D1B-B195AE5A1F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28" y="1842052"/>
            <a:ext cx="2442461" cy="45359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0C60494-C617-400D-88DB-E7F7701AD585}"/>
              </a:ext>
            </a:extLst>
          </p:cNvPr>
          <p:cNvSpPr txBox="1"/>
          <p:nvPr/>
        </p:nvSpPr>
        <p:spPr>
          <a:xfrm>
            <a:off x="713216" y="2037699"/>
            <a:ext cx="2243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323232"/>
                </a:solidFill>
                <a:latin typeface="+mn-ea"/>
                <a:ea typeface="+mn-ea"/>
              </a:rPr>
              <a:t>경비 사용자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D8676D-7726-4DD7-97D5-7DEC8F44B36B}"/>
              </a:ext>
            </a:extLst>
          </p:cNvPr>
          <p:cNvSpPr txBox="1"/>
          <p:nvPr/>
        </p:nvSpPr>
        <p:spPr>
          <a:xfrm>
            <a:off x="1567842" y="2482902"/>
            <a:ext cx="153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0" dirty="0">
                <a:solidFill>
                  <a:srgbClr val="0070C0"/>
                </a:solidFill>
                <a:latin typeface="+mn-ea"/>
                <a:ea typeface="+mn-ea"/>
              </a:rPr>
              <a:t>지갑에 가득한</a:t>
            </a:r>
            <a:endParaRPr lang="en-US" altLang="ko-KR" sz="900" b="0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b="0" dirty="0">
                <a:solidFill>
                  <a:srgbClr val="0070C0"/>
                </a:solidFill>
                <a:latin typeface="+mn-ea"/>
                <a:ea typeface="+mn-ea"/>
              </a:rPr>
              <a:t>종이 영수증</a:t>
            </a:r>
            <a:endParaRPr lang="en-US" altLang="ko-KR" sz="900" b="0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b="0" dirty="0">
                <a:solidFill>
                  <a:srgbClr val="0070C0"/>
                </a:solidFill>
                <a:latin typeface="+mn-ea"/>
                <a:ea typeface="+mn-ea"/>
              </a:rPr>
              <a:t>보관도 귀찮고</a:t>
            </a:r>
            <a:endParaRPr lang="en-US" altLang="ko-KR" sz="900" b="0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00" b="0" dirty="0">
                <a:solidFill>
                  <a:srgbClr val="0070C0"/>
                </a:solidFill>
                <a:latin typeface="+mn-ea"/>
                <a:ea typeface="+mn-ea"/>
              </a:rPr>
              <a:t>제출은 더 귀찮으셨죠</a:t>
            </a:r>
            <a:r>
              <a:rPr lang="en-US" altLang="ko-KR" sz="900" b="0" dirty="0">
                <a:solidFill>
                  <a:srgbClr val="0070C0"/>
                </a:solidFill>
                <a:latin typeface="+mn-ea"/>
                <a:ea typeface="+mn-ea"/>
              </a:rPr>
              <a:t>?</a:t>
            </a:r>
            <a:endParaRPr lang="ko-KR" altLang="en-US" sz="900" b="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42E446-8E90-4DC2-A1DF-1D1B212BD3B9}"/>
              </a:ext>
            </a:extLst>
          </p:cNvPr>
          <p:cNvSpPr txBox="1"/>
          <p:nvPr/>
        </p:nvSpPr>
        <p:spPr>
          <a:xfrm>
            <a:off x="931828" y="5129092"/>
            <a:ext cx="78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비플법인카드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모바일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EA249-FE45-4234-B645-0D0E36B56A31}"/>
              </a:ext>
            </a:extLst>
          </p:cNvPr>
          <p:cNvSpPr txBox="1"/>
          <p:nvPr/>
        </p:nvSpPr>
        <p:spPr>
          <a:xfrm>
            <a:off x="656707" y="5501195"/>
            <a:ext cx="27150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카드 결제 후 스마트폰에서</a:t>
            </a:r>
            <a:endParaRPr lang="en-US" altLang="ko-KR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바로 영수증 제출하면 되니까</a:t>
            </a:r>
            <a:endParaRPr lang="en-US" altLang="ko-KR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종이영수증은 이제 안녕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5" name="Picture 2" descr="E:\000_2016\000_진행업무\000_마케팅\참고자료\아이콘\비플법인카드 아이콘.png">
            <a:extLst>
              <a:ext uri="{FF2B5EF4-FFF2-40B4-BE49-F238E27FC236}">
                <a16:creationId xmlns:a16="http://schemas.microsoft.com/office/drawing/2014/main" id="{C3551CD8-9667-4635-9DCD-2FA604F97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3" y="4555635"/>
            <a:ext cx="540001" cy="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E:\000_2016\000_진행업무\000_마케팅\참고자료\아이콘\법인카드관리 아이콘.png">
            <a:extLst>
              <a:ext uri="{FF2B5EF4-FFF2-40B4-BE49-F238E27FC236}">
                <a16:creationId xmlns:a16="http://schemas.microsoft.com/office/drawing/2014/main" id="{0C258BF4-A134-4380-B43F-F8912C377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91" y="4555635"/>
            <a:ext cx="540001" cy="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E:\000_2016\000_진행업무\000_마케팅\참고자료\아이콘\비플개인카드 아이콘.png">
            <a:extLst>
              <a:ext uri="{FF2B5EF4-FFF2-40B4-BE49-F238E27FC236}">
                <a16:creationId xmlns:a16="http://schemas.microsoft.com/office/drawing/2014/main" id="{3C92143C-8DBB-49EA-9F41-DAC64A9CD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23" y="4555635"/>
            <a:ext cx="540001" cy="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3AB9EF-1C21-4E4D-A702-3ED2241B7D75}"/>
              </a:ext>
            </a:extLst>
          </p:cNvPr>
          <p:cNvSpPr txBox="1"/>
          <p:nvPr/>
        </p:nvSpPr>
        <p:spPr>
          <a:xfrm>
            <a:off x="1898298" y="5129092"/>
            <a:ext cx="78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+mn-ea"/>
                <a:ea typeface="+mn-ea"/>
              </a:rPr>
              <a:t>비플개인카드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모바일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9" name="Picture 6" descr="E:\000_2016\000_진행업무\000_마케팅\참고자료\아이콘\개인카드경비관리아이콘_최종.png">
            <a:extLst>
              <a:ext uri="{FF2B5EF4-FFF2-40B4-BE49-F238E27FC236}">
                <a16:creationId xmlns:a16="http://schemas.microsoft.com/office/drawing/2014/main" id="{348328AB-4053-4BCE-AFA2-2F621C4D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4555635"/>
            <a:ext cx="540001" cy="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www.bizplay.co.kr/file/img/20161117_5725df15-d348-4caf-832b-c5549350a3ff.png">
            <a:extLst>
              <a:ext uri="{FF2B5EF4-FFF2-40B4-BE49-F238E27FC236}">
                <a16:creationId xmlns:a16="http://schemas.microsoft.com/office/drawing/2014/main" id="{3B8B04F6-4F4C-4A64-8CFB-9E455C99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33" y="4510636"/>
            <a:ext cx="585000" cy="5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:\000_2016\000_진행업무\000_마케팅\참고자료\아이콘\비플법인카드 아이콘.png">
            <a:extLst>
              <a:ext uri="{FF2B5EF4-FFF2-40B4-BE49-F238E27FC236}">
                <a16:creationId xmlns:a16="http://schemas.microsoft.com/office/drawing/2014/main" id="{FEEDADFF-24E2-4657-9F8A-512F74C4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906" y="4510636"/>
            <a:ext cx="585000" cy="5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E470697-0649-436E-90DB-119B2D8706AC}"/>
              </a:ext>
            </a:extLst>
          </p:cNvPr>
          <p:cNvSpPr txBox="1"/>
          <p:nvPr/>
        </p:nvSpPr>
        <p:spPr>
          <a:xfrm>
            <a:off x="8214181" y="5129092"/>
            <a:ext cx="78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+mn-ea"/>
                <a:ea typeface="+mn-ea"/>
              </a:rPr>
              <a:t>비플법인카드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>
                <a:solidFill>
                  <a:schemeClr val="bg1"/>
                </a:solidFill>
                <a:latin typeface="+mn-ea"/>
                <a:ea typeface="+mn-ea"/>
              </a:rPr>
              <a:t>모바일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2A2BF3-473A-409C-8D6C-097BB949381B}"/>
              </a:ext>
            </a:extLst>
          </p:cNvPr>
          <p:cNvSpPr txBox="1"/>
          <p:nvPr/>
        </p:nvSpPr>
        <p:spPr>
          <a:xfrm>
            <a:off x="6917685" y="5476461"/>
            <a:ext cx="27150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다양한 리포트로 법인카드</a:t>
            </a:r>
            <a:endParaRPr lang="en-US" altLang="ko-KR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사용현황을 한 눈에 확인하고</a:t>
            </a:r>
            <a:endParaRPr lang="en-US" altLang="ko-KR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실시간으로 지출승인까지</a:t>
            </a:r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!</a:t>
            </a:r>
            <a:endParaRPr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CB0611-47E2-4F38-9591-800BD8719D02}"/>
              </a:ext>
            </a:extLst>
          </p:cNvPr>
          <p:cNvSpPr txBox="1"/>
          <p:nvPr/>
        </p:nvSpPr>
        <p:spPr>
          <a:xfrm>
            <a:off x="7193408" y="5129092"/>
            <a:ext cx="7864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카드 보고서</a:t>
            </a:r>
          </a:p>
        </p:txBody>
      </p:sp>
      <p:sp>
        <p:nvSpPr>
          <p:cNvPr id="35" name="Text Box 4900">
            <a:extLst>
              <a:ext uri="{FF2B5EF4-FFF2-40B4-BE49-F238E27FC236}">
                <a16:creationId xmlns:a16="http://schemas.microsoft.com/office/drawing/2014/main" id="{18C1CFBD-25DA-4CC0-98A2-C109178C8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88" y="620688"/>
            <a:ext cx="6441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400" b="1" dirty="0" err="1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비즈플레이</a:t>
            </a:r>
            <a:r>
              <a:rPr lang="ko-KR" altLang="en-US" sz="2400" b="1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경비지출관리로 종이가 사라집니다</a:t>
            </a:r>
            <a:r>
              <a:rPr lang="en-US" altLang="ko-KR" sz="2400" b="1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4" name="직사각형 3">
            <a:hlinkClick r:id="rId11"/>
            <a:extLst>
              <a:ext uri="{FF2B5EF4-FFF2-40B4-BE49-F238E27FC236}">
                <a16:creationId xmlns:a16="http://schemas.microsoft.com/office/drawing/2014/main" id="{708E32FD-BD05-426E-B602-68C634C296A3}"/>
              </a:ext>
            </a:extLst>
          </p:cNvPr>
          <p:cNvSpPr/>
          <p:nvPr/>
        </p:nvSpPr>
        <p:spPr>
          <a:xfrm>
            <a:off x="7090436" y="1421037"/>
            <a:ext cx="19805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 </a:t>
            </a:r>
            <a:r>
              <a:rPr lang="ko-KR" altLang="en-US" sz="1400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광고 바로 가기 </a:t>
            </a:r>
            <a:r>
              <a:rPr lang="ko-KR" altLang="en-US" sz="1400" dirty="0">
                <a:solidFill>
                  <a:srgbClr val="FF9900"/>
                </a:solidFill>
              </a:rPr>
              <a:t>▶</a:t>
            </a:r>
            <a:r>
              <a:rPr lang="ko-KR" altLang="en-US" sz="1400" dirty="0">
                <a:solidFill>
                  <a:srgbClr val="FF99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256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0">
            <a:extLst>
              <a:ext uri="{FF2B5EF4-FFF2-40B4-BE49-F238E27FC236}">
                <a16:creationId xmlns:a16="http://schemas.microsoft.com/office/drawing/2014/main" id="{02B0272E-EDC3-450C-BDF4-0C1D4FE00625}"/>
              </a:ext>
            </a:extLst>
          </p:cNvPr>
          <p:cNvSpPr txBox="1"/>
          <p:nvPr/>
        </p:nvSpPr>
        <p:spPr>
          <a:xfrm>
            <a:off x="4467664" y="116632"/>
            <a:ext cx="424968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ko-KR"/>
            </a:defPPr>
            <a:lvl1pPr marL="12700" algn="r">
              <a:lnSpc>
                <a:spcPct val="100000"/>
              </a:lnSpc>
              <a:defRPr sz="2000">
                <a:solidFill>
                  <a:srgbClr val="FFFF65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4</a:t>
            </a:r>
            <a:r>
              <a:rPr dirty="0"/>
              <a:t>.</a:t>
            </a:r>
            <a:r>
              <a:rPr lang="en-US" dirty="0"/>
              <a:t>6</a:t>
            </a:r>
            <a:r>
              <a:rPr dirty="0"/>
              <a:t>.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경비지출관리서비스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C02D5-D32B-4E49-8F65-95FE1FCF1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7E7EFBB-AC3B-4937-8A87-E771EDECADEC}"/>
              </a:ext>
            </a:extLst>
          </p:cNvPr>
          <p:cNvSpPr/>
          <p:nvPr/>
        </p:nvSpPr>
        <p:spPr>
          <a:xfrm>
            <a:off x="330147" y="1124714"/>
            <a:ext cx="9505503" cy="307744"/>
          </a:xfrm>
          <a:prstGeom prst="rect">
            <a:avLst/>
          </a:prstGeom>
        </p:spPr>
        <p:txBody>
          <a:bodyPr lIns="91409" tIns="45704" rIns="91409" bIns="45704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defTabSz="957686" eaLnBrk="0" latinLnBrk="0" hangingPunct="0"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전자보관은 경비처리 비용 절감 및 투명성이 확보됩니다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31A14E-17F2-4A6B-A416-BC26517C8C8A}"/>
              </a:ext>
            </a:extLst>
          </p:cNvPr>
          <p:cNvSpPr/>
          <p:nvPr/>
        </p:nvSpPr>
        <p:spPr>
          <a:xfrm>
            <a:off x="293377" y="1485547"/>
            <a:ext cx="9359902" cy="648072"/>
          </a:xfrm>
          <a:prstGeom prst="rect">
            <a:avLst/>
          </a:prstGeom>
          <a:solidFill>
            <a:srgbClr val="BFBFBF">
              <a:alpha val="20000"/>
            </a:srgbClr>
          </a:solidFill>
          <a:ln w="9525">
            <a:solidFill>
              <a:srgbClr val="C0C0C0"/>
            </a:solidFill>
            <a:round/>
            <a:headEnd/>
            <a:tailEnd/>
          </a:ln>
          <a:effectLst>
            <a:outerShdw dist="12700" dir="5400000" algn="ctr" rotWithShape="0">
              <a:sysClr val="window" lastClr="FFFFFF"/>
            </a:outerShdw>
          </a:effectLst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200" kern="0" dirty="0">
                <a:solidFill>
                  <a:srgbClr val="1F497D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Bold" panose="020D0804000000000000" pitchFamily="50" charset="-127"/>
                <a:ea typeface="나눔고딕 Bold" panose="020D0804000000000000" pitchFamily="50" charset="-127"/>
              </a:rPr>
              <a:t>종이영수증 없이 경비지출 업무를 효율적으로 처리하고 관리합니다</a:t>
            </a:r>
            <a:r>
              <a:rPr kumimoji="0" lang="en-US" altLang="ko-KR" sz="2200" kern="0" dirty="0">
                <a:solidFill>
                  <a:srgbClr val="1F497D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  <a:endParaRPr kumimoji="0" lang="ko-KR" altLang="en-US" sz="2200" kern="0" dirty="0">
              <a:solidFill>
                <a:srgbClr val="1F497D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BC621C0-BB20-41DC-8E43-22EFC871C7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42" t="57661" r="2560" b="1347"/>
          <a:stretch/>
        </p:blipFill>
        <p:spPr>
          <a:xfrm>
            <a:off x="365638" y="2164794"/>
            <a:ext cx="2787162" cy="40946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F01839-3367-4A53-B006-E986C56821B4}"/>
              </a:ext>
            </a:extLst>
          </p:cNvPr>
          <p:cNvSpPr txBox="1"/>
          <p:nvPr/>
        </p:nvSpPr>
        <p:spPr>
          <a:xfrm>
            <a:off x="414909" y="6268489"/>
            <a:ext cx="2082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kumimoji="0" lang="en-US" altLang="ko-KR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매일경제</a:t>
            </a:r>
            <a:r>
              <a:rPr kumimoji="0" lang="en-US" altLang="ko-KR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2017</a:t>
            </a:r>
            <a:r>
              <a:rPr kumimoji="0" lang="ko-KR" altLang="en-US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kumimoji="0" lang="en-US" altLang="ko-KR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kumimoji="0" lang="ko-KR" altLang="en-US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kumimoji="0" lang="en-US" altLang="ko-KR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kumimoji="0" lang="ko-KR" altLang="en-US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kumimoji="0" lang="en-US" altLang="ko-KR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0" lang="ko-KR" altLang="en-US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</a:t>
            </a:r>
            <a:r>
              <a:rPr kumimoji="0" lang="en-US" altLang="ko-KR" sz="900" b="0" kern="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0" lang="ko-KR" altLang="en-US" sz="900" b="0" kern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C39E89-A68B-4740-A8A6-F6FC2A9C25F2}"/>
              </a:ext>
            </a:extLst>
          </p:cNvPr>
          <p:cNvSpPr/>
          <p:nvPr/>
        </p:nvSpPr>
        <p:spPr>
          <a:xfrm>
            <a:off x="6352964" y="962490"/>
            <a:ext cx="33123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57686" eaLnBrk="0" latinLnBrk="0" hangingPunct="0">
              <a:defRPr/>
            </a:pPr>
            <a:r>
              <a:rPr lang="ko-KR" altLang="en-US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☞ 국세기본법 제</a:t>
            </a:r>
            <a:r>
              <a:rPr lang="en-US" altLang="ko-KR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85</a:t>
            </a:r>
            <a:r>
              <a:rPr lang="ko-KR" altLang="en-US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조의</a:t>
            </a:r>
            <a:r>
              <a:rPr lang="en-US" altLang="ko-KR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(</a:t>
            </a:r>
            <a:r>
              <a:rPr lang="ko-KR" altLang="en-US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장부 등의 비치와 보존</a:t>
            </a:r>
            <a:r>
              <a:rPr lang="en-US" altLang="ko-KR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957686" eaLnBrk="0" latinLnBrk="0" hangingPunct="0">
              <a:defRPr/>
            </a:pPr>
            <a:r>
              <a:rPr lang="ko-KR" altLang="en-US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☞ 국세기본법 시행령 제</a:t>
            </a:r>
            <a:r>
              <a:rPr lang="en-US" altLang="ko-KR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65</a:t>
            </a:r>
            <a:r>
              <a:rPr lang="ko-KR" altLang="en-US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조의</a:t>
            </a:r>
            <a:r>
              <a:rPr lang="en-US" altLang="ko-KR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 (</a:t>
            </a:r>
            <a:r>
              <a:rPr lang="ko-KR" altLang="en-US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장부 등의 비치와 보존</a:t>
            </a:r>
            <a:r>
              <a:rPr lang="en-US" altLang="ko-KR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defTabSz="957686" eaLnBrk="0" latinLnBrk="0" hangingPunct="0">
              <a:defRPr/>
            </a:pPr>
            <a:r>
              <a:rPr lang="ko-KR" altLang="en-US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☞ 법인세법 시행령 제</a:t>
            </a:r>
            <a:r>
              <a:rPr lang="en-US" altLang="ko-KR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158</a:t>
            </a:r>
            <a:r>
              <a:rPr lang="ko-KR" altLang="en-US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조의</a:t>
            </a:r>
            <a:r>
              <a:rPr lang="en-US" altLang="ko-KR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 (</a:t>
            </a:r>
            <a:r>
              <a:rPr lang="ko-KR" altLang="en-US" sz="900" b="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지출증빙서류의</a:t>
            </a:r>
            <a:r>
              <a:rPr lang="ko-KR" altLang="en-US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수취 및 보관</a:t>
            </a:r>
            <a:r>
              <a:rPr lang="en-US" altLang="ko-KR" sz="900" b="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900" b="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D4A89FF-C1E4-4E9C-9BB4-2DB711A3B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93"/>
          <a:stretch/>
        </p:blipFill>
        <p:spPr>
          <a:xfrm>
            <a:off x="3512840" y="4266376"/>
            <a:ext cx="5961229" cy="865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0D36D8E-955F-4E15-86ED-8A43756991B4}"/>
              </a:ext>
            </a:extLst>
          </p:cNvPr>
          <p:cNvGrpSpPr/>
          <p:nvPr/>
        </p:nvGrpSpPr>
        <p:grpSpPr>
          <a:xfrm>
            <a:off x="3512840" y="5407376"/>
            <a:ext cx="5976664" cy="973952"/>
            <a:chOff x="3512840" y="5349219"/>
            <a:chExt cx="5891664" cy="960101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B5B06C7-0D4D-4AAC-9B46-F644BCBDE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928"/>
            <a:stretch/>
          </p:blipFill>
          <p:spPr>
            <a:xfrm>
              <a:off x="3512840" y="5349219"/>
              <a:ext cx="5891664" cy="96010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7" name="Picture 2" descr="chosunBiz">
              <a:extLst>
                <a:ext uri="{FF2B5EF4-FFF2-40B4-BE49-F238E27FC236}">
                  <a16:creationId xmlns:a16="http://schemas.microsoft.com/office/drawing/2014/main" id="{4B0762C0-2E21-4FC6-86AB-FD7D75B76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6586" y="5938802"/>
              <a:ext cx="795343" cy="250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A565CB4-B1FA-4C3E-8795-B509B2E84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840" y="2838689"/>
            <a:ext cx="5985823" cy="1158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BAF619-C6F4-4C0B-9661-C9E495B0641A}"/>
              </a:ext>
            </a:extLst>
          </p:cNvPr>
          <p:cNvSpPr/>
          <p:nvPr/>
        </p:nvSpPr>
        <p:spPr>
          <a:xfrm>
            <a:off x="3423689" y="2300998"/>
            <a:ext cx="6229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2000" b="0" u="sng" dirty="0">
                <a:solidFill>
                  <a:srgbClr val="0000C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rPr>
              <a:t>▶ 정부</a:t>
            </a:r>
            <a:r>
              <a:rPr kumimoji="0" lang="en-US" altLang="ko-KR" sz="2000" b="0" u="sng" dirty="0">
                <a:solidFill>
                  <a:srgbClr val="0000C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rPr>
              <a:t>/</a:t>
            </a:r>
            <a:r>
              <a:rPr kumimoji="0" lang="ko-KR" altLang="en-US" sz="2000" b="0" u="sng" dirty="0">
                <a:solidFill>
                  <a:srgbClr val="0000C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rPr>
              <a:t>공공기관도 </a:t>
            </a:r>
            <a:r>
              <a:rPr kumimoji="0" lang="en-US" altLang="ko-KR" sz="2000" b="0" u="sng" dirty="0">
                <a:solidFill>
                  <a:srgbClr val="0000C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rPr>
              <a:t>"</a:t>
            </a:r>
            <a:r>
              <a:rPr kumimoji="0" lang="ko-KR" altLang="en-US" sz="2000" b="0" u="sng" dirty="0">
                <a:solidFill>
                  <a:srgbClr val="0000C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rPr>
              <a:t>종이영수증</a:t>
            </a:r>
            <a:r>
              <a:rPr kumimoji="0" lang="en-US" altLang="ko-KR" sz="2000" b="0" u="sng" dirty="0">
                <a:solidFill>
                  <a:srgbClr val="0000C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rPr>
              <a:t>"</a:t>
            </a:r>
            <a:r>
              <a:rPr kumimoji="0" lang="ko-KR" altLang="en-US" sz="2000" b="0" u="sng" dirty="0">
                <a:solidFill>
                  <a:srgbClr val="0000C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rPr>
              <a:t> 보관 의무 폐지됩니다</a:t>
            </a:r>
            <a:r>
              <a:rPr kumimoji="0" lang="en-US" altLang="ko-KR" sz="2000" b="0" u="sng" dirty="0">
                <a:solidFill>
                  <a:srgbClr val="0000CC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rPr>
              <a:t>.</a:t>
            </a:r>
            <a:endParaRPr kumimoji="0" lang="ko-KR" altLang="en-US" sz="2000" b="0" u="sng" dirty="0">
              <a:solidFill>
                <a:srgbClr val="0000CC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30" name="Text Box 4900">
            <a:extLst>
              <a:ext uri="{FF2B5EF4-FFF2-40B4-BE49-F238E27FC236}">
                <a16:creationId xmlns:a16="http://schemas.microsoft.com/office/drawing/2014/main" id="{73EBFAE6-7F02-4897-B13F-E866C167B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17" y="628870"/>
            <a:ext cx="6441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400" b="1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세상에 없던 경비지출관리 </a:t>
            </a:r>
            <a:r>
              <a:rPr lang="en-US" altLang="ko-KR" sz="2400" b="1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1. </a:t>
            </a:r>
            <a:r>
              <a:rPr lang="ko-KR" altLang="en-US" sz="2400" b="1" dirty="0" err="1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무증빙</a:t>
            </a:r>
            <a:r>
              <a:rPr lang="en-US" altLang="ko-KR" sz="2400" b="1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400" b="1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전자보관</a:t>
            </a:r>
            <a:r>
              <a:rPr lang="en-US" altLang="ko-KR" sz="2400" b="1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b="1" dirty="0">
              <a:solidFill>
                <a:srgbClr val="0000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81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 txBox="1"/>
          <p:nvPr/>
        </p:nvSpPr>
        <p:spPr>
          <a:xfrm>
            <a:off x="1056265" y="941323"/>
            <a:ext cx="2315210" cy="60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785"/>
              </a:lnSpc>
            </a:pPr>
            <a:r>
              <a:rPr sz="4000" b="1" spc="-5" dirty="0">
                <a:solidFill>
                  <a:srgbClr val="650065"/>
                </a:solidFill>
                <a:latin typeface="Tahoma"/>
                <a:cs typeface="Tahoma"/>
              </a:rPr>
              <a:t>Contents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6147141" y="1476755"/>
            <a:ext cx="2311400" cy="3583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b="1" spc="-5" dirty="0">
                <a:latin typeface="Arial Black"/>
                <a:cs typeface="Arial Black"/>
              </a:rPr>
              <a:t>1</a:t>
            </a:r>
            <a:r>
              <a:rPr sz="1800" b="1" spc="0" dirty="0">
                <a:latin typeface="Arial Black"/>
                <a:cs typeface="Arial Black"/>
              </a:rPr>
              <a:t>.	</a:t>
            </a:r>
            <a:r>
              <a:rPr sz="1800" spc="0" dirty="0">
                <a:latin typeface="바탕"/>
                <a:cs typeface="바탕"/>
              </a:rPr>
              <a:t>일반 현황</a:t>
            </a:r>
            <a:endParaRPr sz="1800" dirty="0">
              <a:latin typeface="바탕"/>
              <a:cs typeface="바탕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 dirty="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b="1" spc="-5" dirty="0">
                <a:latin typeface="Arial Black"/>
                <a:cs typeface="Arial Black"/>
              </a:rPr>
              <a:t>2</a:t>
            </a:r>
            <a:r>
              <a:rPr sz="1800" b="1" spc="0" dirty="0">
                <a:latin typeface="Arial Black"/>
                <a:cs typeface="Arial Black"/>
              </a:rPr>
              <a:t>.	</a:t>
            </a:r>
            <a:r>
              <a:rPr sz="1800" spc="0" dirty="0">
                <a:latin typeface="바탕"/>
                <a:cs typeface="바탕"/>
              </a:rPr>
              <a:t>주요 연혁</a:t>
            </a:r>
            <a:endParaRPr sz="1800" dirty="0">
              <a:latin typeface="바탕"/>
              <a:cs typeface="바탕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 dirty="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b="1" spc="-5" dirty="0">
                <a:latin typeface="Arial Black"/>
                <a:cs typeface="Arial Black"/>
              </a:rPr>
              <a:t>3</a:t>
            </a:r>
            <a:r>
              <a:rPr sz="1800" b="1" spc="0" dirty="0">
                <a:latin typeface="Arial Black"/>
                <a:cs typeface="Arial Black"/>
              </a:rPr>
              <a:t>.	</a:t>
            </a:r>
            <a:r>
              <a:rPr sz="1800" spc="0" dirty="0">
                <a:latin typeface="바탕"/>
                <a:cs typeface="바탕"/>
              </a:rPr>
              <a:t>주요 사업</a:t>
            </a:r>
            <a:endParaRPr sz="1800" dirty="0">
              <a:latin typeface="바탕"/>
              <a:cs typeface="바탕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 dirty="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800" b="1" spc="-5" dirty="0">
                <a:latin typeface="Arial Black"/>
                <a:cs typeface="Arial Black"/>
              </a:rPr>
              <a:t>4</a:t>
            </a:r>
            <a:r>
              <a:rPr sz="1800" b="1" spc="0" dirty="0">
                <a:latin typeface="Arial Black"/>
                <a:cs typeface="Arial Black"/>
              </a:rPr>
              <a:t>.	</a:t>
            </a:r>
            <a:r>
              <a:rPr lang="ko-KR" altLang="en-US" dirty="0">
                <a:latin typeface="Arial Black"/>
                <a:cs typeface="Arial Black"/>
              </a:rPr>
              <a:t>주요</a:t>
            </a:r>
            <a:r>
              <a:rPr sz="1800" spc="0" dirty="0">
                <a:latin typeface="바탕"/>
                <a:cs typeface="바탕"/>
              </a:rPr>
              <a:t> 솔루션 소개</a:t>
            </a:r>
            <a:endParaRPr sz="1800" dirty="0">
              <a:latin typeface="바탕"/>
              <a:cs typeface="바탕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 dirty="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en-US" spc="-5" dirty="0">
                <a:latin typeface="Arial Black"/>
                <a:cs typeface="Arial Black"/>
              </a:rPr>
              <a:t>5</a:t>
            </a:r>
            <a:r>
              <a:rPr sz="1800" b="1" spc="0" dirty="0">
                <a:latin typeface="Arial Black"/>
                <a:cs typeface="Arial Black"/>
              </a:rPr>
              <a:t>.	</a:t>
            </a:r>
            <a:r>
              <a:rPr sz="1800" spc="0" dirty="0">
                <a:latin typeface="바탕"/>
                <a:cs typeface="바탕"/>
              </a:rPr>
              <a:t>주요 실적 및 경력</a:t>
            </a:r>
            <a:endParaRPr sz="1800" dirty="0">
              <a:latin typeface="바탕"/>
              <a:cs typeface="바탕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 dirty="0"/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lang="en-US" sz="1800" b="1" spc="-5" dirty="0">
                <a:latin typeface="Arial Black"/>
                <a:cs typeface="Arial Black"/>
              </a:rPr>
              <a:t>6</a:t>
            </a:r>
            <a:r>
              <a:rPr sz="1800" b="1" spc="0" dirty="0">
                <a:latin typeface="Arial Black"/>
                <a:cs typeface="Arial Black"/>
              </a:rPr>
              <a:t>.	</a:t>
            </a:r>
            <a:r>
              <a:rPr sz="1800" spc="0" dirty="0">
                <a:latin typeface="바탕"/>
                <a:cs typeface="바탕"/>
              </a:rPr>
              <a:t>제안 사 특장점</a:t>
            </a:r>
            <a:endParaRPr sz="1800" dirty="0">
              <a:latin typeface="바탕"/>
              <a:cs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1111766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0">
            <a:extLst>
              <a:ext uri="{FF2B5EF4-FFF2-40B4-BE49-F238E27FC236}">
                <a16:creationId xmlns:a16="http://schemas.microsoft.com/office/drawing/2014/main" id="{5A015F47-3C16-4C98-8311-F3B9AB766CFA}"/>
              </a:ext>
            </a:extLst>
          </p:cNvPr>
          <p:cNvSpPr txBox="1"/>
          <p:nvPr/>
        </p:nvSpPr>
        <p:spPr>
          <a:xfrm>
            <a:off x="4467664" y="116632"/>
            <a:ext cx="424968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ko-KR"/>
            </a:defPPr>
            <a:lvl1pPr marL="12700" algn="r">
              <a:lnSpc>
                <a:spcPct val="100000"/>
              </a:lnSpc>
              <a:defRPr sz="2000">
                <a:solidFill>
                  <a:srgbClr val="FFFF65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4</a:t>
            </a:r>
            <a:r>
              <a:rPr dirty="0"/>
              <a:t>.</a:t>
            </a:r>
            <a:r>
              <a:rPr lang="en-US" dirty="0"/>
              <a:t>6</a:t>
            </a:r>
            <a:r>
              <a:rPr dirty="0"/>
              <a:t>.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경비지출관리서비스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0E36B-9443-44B6-8EEC-13E764311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D20FA29-4390-433D-92C7-D5E86E3443D6}"/>
              </a:ext>
            </a:extLst>
          </p:cNvPr>
          <p:cNvGrpSpPr/>
          <p:nvPr/>
        </p:nvGrpSpPr>
        <p:grpSpPr>
          <a:xfrm>
            <a:off x="323923" y="1484784"/>
            <a:ext cx="9201585" cy="4968552"/>
            <a:chOff x="323923" y="1196752"/>
            <a:chExt cx="9201585" cy="525643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1762FEC-DDD6-4B4B-8074-3CE49AA90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65"/>
            <a:stretch/>
          </p:blipFill>
          <p:spPr>
            <a:xfrm>
              <a:off x="3524635" y="2924944"/>
              <a:ext cx="5856857" cy="185816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145686-D208-4477-9D8E-732A2C9EEF40}"/>
                </a:ext>
              </a:extLst>
            </p:cNvPr>
            <p:cNvSpPr txBox="1"/>
            <p:nvPr/>
          </p:nvSpPr>
          <p:spPr>
            <a:xfrm>
              <a:off x="449329" y="1721390"/>
              <a:ext cx="2949900" cy="64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500"/>
                </a:spcBef>
                <a:spcAft>
                  <a:spcPct val="0"/>
                </a:spcAft>
              </a:pPr>
              <a:r>
                <a:rPr kumimoji="1" lang="ko-KR" altLang="en-US" sz="2000" dirty="0">
                  <a:solidFill>
                    <a:prstClr val="black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모든 카드사 통합관리</a:t>
              </a:r>
              <a:endParaRPr kumimoji="1" lang="en-US" altLang="ko-KR" sz="2000" dirty="0">
                <a:solidFill>
                  <a:prstClr val="black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  <a:p>
              <a:pPr algn="ctr" fontAlgn="base">
                <a:spcBef>
                  <a:spcPts val="500"/>
                </a:spcBef>
                <a:spcAft>
                  <a:spcPct val="0"/>
                </a:spcAft>
              </a:pP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(</a:t>
              </a:r>
              <a:r>
                <a:rPr kumimoji="1" lang="ko-KR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국내 전 카드사</a:t>
              </a: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, </a:t>
              </a:r>
              <a:r>
                <a:rPr kumimoji="1" lang="ko-KR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해외 </a:t>
              </a: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VISA·AMEX </a:t>
              </a:r>
              <a:r>
                <a:rPr kumimoji="1" lang="ko-KR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등</a:t>
              </a: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)</a:t>
              </a:r>
              <a:endParaRPr kumimoji="1"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481500-7763-4D8F-A6F0-601C8954D730}"/>
                </a:ext>
              </a:extLst>
            </p:cNvPr>
            <p:cNvSpPr txBox="1"/>
            <p:nvPr/>
          </p:nvSpPr>
          <p:spPr>
            <a:xfrm>
              <a:off x="407726" y="3577029"/>
              <a:ext cx="3033106" cy="64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500"/>
                </a:spcBef>
                <a:spcAft>
                  <a:spcPct val="0"/>
                </a:spcAft>
              </a:pPr>
              <a:r>
                <a:rPr kumimoji="1" lang="ko-KR" altLang="en-US" sz="2000" dirty="0">
                  <a:solidFill>
                    <a:prstClr val="black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모든 계열사 통합관리</a:t>
              </a:r>
              <a:endParaRPr kumimoji="1" lang="en-US" altLang="ko-KR" sz="2000" dirty="0">
                <a:solidFill>
                  <a:prstClr val="black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  <a:p>
              <a:pPr algn="ctr" fontAlgn="base">
                <a:spcBef>
                  <a:spcPts val="500"/>
                </a:spcBef>
                <a:spcAft>
                  <a:spcPct val="0"/>
                </a:spcAft>
              </a:pP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(</a:t>
              </a:r>
              <a:r>
                <a:rPr kumimoji="1" lang="ko-KR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국내 사업장</a:t>
              </a: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</a:t>
              </a:r>
              <a:r>
                <a:rPr kumimoji="1" lang="ko-KR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및 계열사</a:t>
              </a: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, </a:t>
              </a:r>
              <a:r>
                <a:rPr kumimoji="1" lang="ko-KR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해외 현지법인</a:t>
              </a: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)</a:t>
              </a:r>
              <a:endParaRPr kumimoji="1"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8648CF-B5CA-4AD8-BFB8-9121DB3F377C}"/>
                </a:ext>
              </a:extLst>
            </p:cNvPr>
            <p:cNvSpPr txBox="1"/>
            <p:nvPr/>
          </p:nvSpPr>
          <p:spPr>
            <a:xfrm>
              <a:off x="323923" y="5373216"/>
              <a:ext cx="3200712" cy="648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ts val="500"/>
                </a:spcBef>
                <a:spcAft>
                  <a:spcPct val="0"/>
                </a:spcAft>
              </a:pPr>
              <a:r>
                <a:rPr kumimoji="1" lang="ko-KR" altLang="en-US" sz="2000" dirty="0">
                  <a:solidFill>
                    <a:prstClr val="black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모든 경비지출 통합관리</a:t>
              </a:r>
              <a:endParaRPr kumimoji="1" lang="en-US" altLang="ko-KR" sz="2000" dirty="0">
                <a:solidFill>
                  <a:prstClr val="black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  <a:p>
              <a:pPr algn="ctr" fontAlgn="base">
                <a:spcBef>
                  <a:spcPts val="500"/>
                </a:spcBef>
                <a:spcAft>
                  <a:spcPct val="0"/>
                </a:spcAft>
              </a:pP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(</a:t>
              </a:r>
              <a:r>
                <a:rPr kumimoji="1" lang="ko-KR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법인카드</a:t>
              </a: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,</a:t>
              </a:r>
              <a:r>
                <a:rPr kumimoji="1" lang="ko-KR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개인카드</a:t>
              </a: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, </a:t>
              </a:r>
              <a:r>
                <a:rPr kumimoji="1" lang="ko-KR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현금경비</a:t>
              </a: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, </a:t>
              </a:r>
              <a:r>
                <a:rPr kumimoji="1" lang="ko-KR" altLang="en-US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세금계산서</a:t>
              </a:r>
              <a:r>
                <a:rPr kumimoji="1" lang="en-US" altLang="ko-KR" sz="12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)</a:t>
              </a:r>
              <a:endParaRPr kumimoji="1" lang="ko-KR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B001738-DF3F-4D44-9174-2BB6D5D1E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719"/>
            <a:stretch/>
          </p:blipFill>
          <p:spPr>
            <a:xfrm>
              <a:off x="3635032" y="1254021"/>
              <a:ext cx="5818468" cy="1488737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AB59B86-551E-4843-B40B-76F4704BDB25}"/>
                </a:ext>
              </a:extLst>
            </p:cNvPr>
            <p:cNvGrpSpPr/>
            <p:nvPr/>
          </p:nvGrpSpPr>
          <p:grpSpPr>
            <a:xfrm>
              <a:off x="3653854" y="4869160"/>
              <a:ext cx="5871654" cy="1584028"/>
              <a:chOff x="3656856" y="4869160"/>
              <a:chExt cx="5871654" cy="1584028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B632909-BFC9-4C05-99D4-A28510A348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58333"/>
              <a:stretch/>
            </p:blipFill>
            <p:spPr>
              <a:xfrm>
                <a:off x="3656856" y="4869160"/>
                <a:ext cx="5871654" cy="1152128"/>
              </a:xfrm>
              <a:prstGeom prst="rect">
                <a:avLst/>
              </a:prstGeom>
            </p:spPr>
          </p:pic>
          <p:pic>
            <p:nvPicPr>
              <p:cNvPr id="16" name="Picture 2" descr="전자세금계산서에 대한 이미지 검색결과">
                <a:extLst>
                  <a:ext uri="{FF2B5EF4-FFF2-40B4-BE49-F238E27FC236}">
                    <a16:creationId xmlns:a16="http://schemas.microsoft.com/office/drawing/2014/main" id="{3DE369D8-F306-4F7C-9D2E-B6E80DF603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7" b="6460"/>
              <a:stretch/>
            </p:blipFill>
            <p:spPr bwMode="auto">
              <a:xfrm>
                <a:off x="3656856" y="5114465"/>
                <a:ext cx="1965536" cy="1338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0AD8E69-73DF-46E2-BD83-A424E0EA1EFE}"/>
                </a:ext>
              </a:extLst>
            </p:cNvPr>
            <p:cNvSpPr/>
            <p:nvPr/>
          </p:nvSpPr>
          <p:spPr>
            <a:xfrm>
              <a:off x="3605110" y="1196752"/>
              <a:ext cx="672281" cy="1656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A2CDACA-4BB3-406F-8951-6649974BFD00}"/>
                </a:ext>
              </a:extLst>
            </p:cNvPr>
            <p:cNvSpPr/>
            <p:nvPr/>
          </p:nvSpPr>
          <p:spPr>
            <a:xfrm>
              <a:off x="4244715" y="3139570"/>
              <a:ext cx="672281" cy="15002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03F11E-8A1E-404A-9483-54160D67A0B6}"/>
              </a:ext>
            </a:extLst>
          </p:cNvPr>
          <p:cNvSpPr/>
          <p:nvPr/>
        </p:nvSpPr>
        <p:spPr>
          <a:xfrm>
            <a:off x="323923" y="1156058"/>
            <a:ext cx="9505503" cy="307744"/>
          </a:xfrm>
          <a:prstGeom prst="rect">
            <a:avLst/>
          </a:prstGeom>
        </p:spPr>
        <p:txBody>
          <a:bodyPr lIns="91409" tIns="45704" rIns="91409" bIns="45704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defTabSz="957686" eaLnBrk="0" latinLnBrk="0" hangingPunct="0"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통합은 업무 프로세스 혁신의 시작입니다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고딕 Bold" panose="020D0804000000000000" pitchFamily="50" charset="-127"/>
              <a:ea typeface="나눔고딕 Bold" panose="020D0804000000000000" pitchFamily="50" charset="-127"/>
            </a:endParaRPr>
          </a:p>
        </p:txBody>
      </p:sp>
      <p:sp>
        <p:nvSpPr>
          <p:cNvPr id="21" name="Text Box 4900">
            <a:extLst>
              <a:ext uri="{FF2B5EF4-FFF2-40B4-BE49-F238E27FC236}">
                <a16:creationId xmlns:a16="http://schemas.microsoft.com/office/drawing/2014/main" id="{20687BAB-5868-41AC-80A4-35B124EDB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17" y="628870"/>
            <a:ext cx="47740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2400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세상에 없던 경비지출관리 </a:t>
            </a:r>
            <a:r>
              <a:rPr lang="en-US" altLang="ko-KR" sz="2400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2. </a:t>
            </a:r>
            <a:r>
              <a:rPr lang="ko-KR" altLang="en-US" sz="2400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통합</a:t>
            </a:r>
          </a:p>
        </p:txBody>
      </p:sp>
    </p:spTree>
    <p:extLst>
      <p:ext uri="{BB962C8B-B14F-4D97-AF65-F5344CB8AC3E}">
        <p14:creationId xmlns:p14="http://schemas.microsoft.com/office/powerpoint/2010/main" val="10877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0">
            <a:extLst>
              <a:ext uri="{FF2B5EF4-FFF2-40B4-BE49-F238E27FC236}">
                <a16:creationId xmlns:a16="http://schemas.microsoft.com/office/drawing/2014/main" id="{E6CD908C-0DEA-4D1C-88EA-C12CAC29CC9F}"/>
              </a:ext>
            </a:extLst>
          </p:cNvPr>
          <p:cNvSpPr txBox="1"/>
          <p:nvPr/>
        </p:nvSpPr>
        <p:spPr>
          <a:xfrm>
            <a:off x="4467664" y="116632"/>
            <a:ext cx="424968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ko-KR"/>
            </a:defPPr>
            <a:lvl1pPr marL="12700" algn="r">
              <a:lnSpc>
                <a:spcPct val="100000"/>
              </a:lnSpc>
              <a:defRPr sz="2000">
                <a:solidFill>
                  <a:srgbClr val="FFFF65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4</a:t>
            </a:r>
            <a:r>
              <a:rPr dirty="0"/>
              <a:t>.</a:t>
            </a:r>
            <a:r>
              <a:rPr lang="en-US" dirty="0"/>
              <a:t>6</a:t>
            </a:r>
            <a:r>
              <a:rPr dirty="0"/>
              <a:t>. </a:t>
            </a:r>
            <a:r>
              <a:rPr lang="ko-KR" altLang="en-US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경비지출관리서비스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B675BC-7335-4623-8BDE-A2E85E3F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45C293-C8D3-45AA-B167-8B86B4A005CD}"/>
              </a:ext>
            </a:extLst>
          </p:cNvPr>
          <p:cNvGrpSpPr/>
          <p:nvPr/>
        </p:nvGrpSpPr>
        <p:grpSpPr>
          <a:xfrm>
            <a:off x="502048" y="1704877"/>
            <a:ext cx="9000777" cy="4820467"/>
            <a:chOff x="415925" y="1487518"/>
            <a:chExt cx="9074150" cy="518943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8236ED-5713-4503-89B8-1363A0F2F647}"/>
                </a:ext>
              </a:extLst>
            </p:cNvPr>
            <p:cNvSpPr/>
            <p:nvPr/>
          </p:nvSpPr>
          <p:spPr>
            <a:xfrm>
              <a:off x="415925" y="1564077"/>
              <a:ext cx="9001571" cy="4639699"/>
            </a:xfrm>
            <a:prstGeom prst="rect">
              <a:avLst/>
            </a:prstGeom>
          </p:spPr>
          <p:txBody>
            <a:bodyPr wrap="square" lIns="91409" tIns="45704" rIns="91409" bIns="45704">
              <a:spAutoFit/>
              <a:scene3d>
                <a:camera prst="orthographicFront"/>
                <a:lightRig rig="threePt" dir="t"/>
              </a:scene3d>
              <a:sp3d>
                <a:bevelT w="1270"/>
              </a:sp3d>
            </a:bodyPr>
            <a:lstStyle/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▶ </a:t>
              </a:r>
              <a:r>
                <a:rPr kumimoji="1" lang="ko-KR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사용자를 배려합니다</a:t>
              </a:r>
              <a:r>
                <a:rPr kumimoji="1" lang="en-US" altLang="ko-KR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.</a:t>
              </a:r>
            </a:p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  <a:p>
              <a:pPr defTabSz="957686" eaLnBrk="0" fontAlgn="base" latinLnBrk="0" hangingPunct="0">
                <a:spcBef>
                  <a:spcPts val="300"/>
                </a:spcBef>
                <a:spcAft>
                  <a:spcPct val="0"/>
                </a:spcAft>
                <a:defRPr/>
              </a:pP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☞ 편의성 증대와 업무처리 시간 단축 </a:t>
              </a:r>
              <a:r>
                <a:rPr kumimoji="1" lang="en-US" altLang="ko-KR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 </a:t>
              </a: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전표 출력</a:t>
              </a:r>
              <a:r>
                <a:rPr kumimoji="1" lang="en-US" altLang="ko-KR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/</a:t>
              </a:r>
              <a:r>
                <a:rPr kumimoji="1" lang="ko-KR" altLang="en-US" sz="1400" b="1" dirty="0" err="1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편철업무</a:t>
              </a: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 제거</a:t>
              </a:r>
              <a:r>
                <a:rPr kumimoji="1" lang="en-US" altLang="ko-KR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, </a:t>
              </a: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식대 자동계산</a:t>
              </a:r>
              <a:r>
                <a:rPr kumimoji="1" lang="en-US" altLang="ko-KR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 </a:t>
              </a: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등</a:t>
              </a:r>
              <a:endParaRPr kumimoji="1" lang="en-US" altLang="ko-KR" sz="1400" b="1" dirty="0">
                <a:solidFill>
                  <a:srgbClr val="C700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  <a:p>
              <a:pPr defTabSz="957686" eaLnBrk="0" fontAlgn="base" latinLnBrk="0" hangingPunct="0">
                <a:spcBef>
                  <a:spcPts val="300"/>
                </a:spcBef>
                <a:spcAft>
                  <a:spcPct val="0"/>
                </a:spcAft>
                <a:defRPr/>
              </a:pP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☞ 출장이나 외근 시에도 전표처리 및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</a:t>
              </a: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지출결의 프로세스 구현 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 </a:t>
              </a:r>
              <a:r>
                <a:rPr kumimoji="1" lang="ko-KR" altLang="en-US" sz="1400" b="1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모바일</a:t>
              </a: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 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&amp; PC</a:t>
              </a:r>
            </a:p>
            <a:p>
              <a:pPr defTabSz="957686" eaLnBrk="0" fontAlgn="base" latinLnBrk="0" hangingPunct="0">
                <a:spcBef>
                  <a:spcPts val="300"/>
                </a:spcBef>
                <a:spcAft>
                  <a:spcPct val="0"/>
                </a:spcAft>
                <a:defRPr/>
              </a:pP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☞ 법인카드 한도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, </a:t>
              </a: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용도별 지출현황 등을 체크해서 합리적인 지출관리</a:t>
              </a:r>
              <a:endParaRPr kumimoji="1"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endParaRPr>
            </a:p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▶ </a:t>
              </a:r>
              <a:r>
                <a:rPr kumimoji="1" lang="ko-KR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재무부서를 배려합니다</a:t>
              </a:r>
              <a:r>
                <a:rPr kumimoji="1" lang="en-US" altLang="ko-KR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.</a:t>
              </a:r>
            </a:p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☞ 종이영수증 보관 및 관리업무 </a:t>
              </a:r>
              <a:r>
                <a:rPr kumimoji="1" lang="en-US" altLang="ko-KR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Zero</a:t>
              </a: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화 </a:t>
              </a:r>
              <a:r>
                <a:rPr kumimoji="1" lang="en-US" altLang="ko-KR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 </a:t>
              </a:r>
              <a:r>
                <a:rPr kumimoji="1" lang="en-US" altLang="ko-KR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Paperless </a:t>
              </a: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업무환경 구현</a:t>
              </a:r>
              <a:endParaRPr kumimoji="1" lang="en-US" altLang="ko-KR" sz="1400" b="1" dirty="0">
                <a:solidFill>
                  <a:srgbClr val="C700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  <a:p>
              <a:pPr defTabSz="957686" eaLnBrk="0" fontAlgn="base" latinLnBrk="0" hangingPunct="0">
                <a:spcBef>
                  <a:spcPts val="300"/>
                </a:spcBef>
                <a:spcAft>
                  <a:spcPct val="0"/>
                </a:spcAft>
                <a:defRPr/>
              </a:pP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☞ 지출결의 기안품의 다양한 요구사항 수용 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 ex. </a:t>
              </a: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약사법 개정 준수</a:t>
              </a:r>
              <a:endParaRPr kumimoji="1"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endParaRPr>
            </a:p>
            <a:p>
              <a:pPr defTabSz="957686" eaLnBrk="0" fontAlgn="base" latinLnBrk="0" hangingPunct="0">
                <a:spcBef>
                  <a:spcPts val="300"/>
                </a:spcBef>
                <a:spcAft>
                  <a:spcPct val="0"/>
                </a:spcAft>
                <a:defRPr/>
              </a:pP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☞ 다양한 시스템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(ERP, </a:t>
              </a: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예산회계시스템 등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)</a:t>
              </a: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과 연동을 통해 입력작업 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Zero</a:t>
              </a: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화</a:t>
              </a:r>
              <a:endParaRPr kumimoji="1"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endParaRPr>
            </a:p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endParaRPr>
            </a:p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endParaRPr>
            </a:p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▶ 경영진을 배려합니다</a:t>
              </a:r>
              <a:r>
                <a:rPr kumimoji="1" lang="en-US" altLang="ko-KR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  <a:sym typeface="Wingdings" panose="05000000000000000000" pitchFamily="2" charset="2"/>
                </a:rPr>
                <a:t>.</a:t>
              </a:r>
            </a:p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  <a:sym typeface="Wingdings" panose="05000000000000000000" pitchFamily="2" charset="2"/>
              </a:endParaRPr>
            </a:p>
            <a:p>
              <a:pPr defTabSz="957686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☞ 임직원 및 부서장을 위한 비서 및 서무직원의 전표처리 지원</a:t>
              </a:r>
              <a:endParaRPr kumimoji="1"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  <a:p>
              <a:pPr defTabSz="957686" eaLnBrk="0" fontAlgn="base" latinLnBrk="0" hangingPunct="0">
                <a:spcBef>
                  <a:spcPts val="300"/>
                </a:spcBef>
                <a:spcAft>
                  <a:spcPct val="0"/>
                </a:spcAft>
                <a:defRPr/>
              </a:pP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☞ 결재권자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(</a:t>
              </a: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상급자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)</a:t>
              </a: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를 배려한 용도별 </a:t>
              </a:r>
              <a:r>
                <a:rPr kumimoji="1" lang="ko-KR" altLang="en-US" sz="1400" b="1" dirty="0" err="1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그룹핑</a:t>
              </a: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결재문서 제공 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(e-Mail, Mobile</a:t>
              </a:r>
              <a:r>
                <a:rPr kumimoji="1" lang="ko-KR" altLang="en-US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</a:t>
              </a:r>
              <a:r>
                <a:rPr kumimoji="1" lang="en-US" altLang="ko-KR" sz="14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APP, PC)</a:t>
              </a:r>
            </a:p>
            <a:p>
              <a:pPr defTabSz="957686" eaLnBrk="0" fontAlgn="base" latinLnBrk="0" hangingPunct="0">
                <a:spcBef>
                  <a:spcPts val="300"/>
                </a:spcBef>
                <a:spcAft>
                  <a:spcPct val="0"/>
                </a:spcAft>
                <a:defRPr/>
              </a:pP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    ☞ 감사실 및 </a:t>
              </a:r>
              <a:r>
                <a:rPr kumimoji="1" lang="en-US" altLang="ko-KR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CFO </a:t>
              </a: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등이 한 눈에 경비지출현황을 모니터링</a:t>
              </a:r>
              <a:r>
                <a:rPr kumimoji="1" lang="en-US" altLang="ko-KR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(</a:t>
              </a: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증빙 체크</a:t>
              </a:r>
              <a:r>
                <a:rPr kumimoji="1" lang="en-US" altLang="ko-KR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)</a:t>
              </a:r>
              <a:r>
                <a:rPr kumimoji="1" lang="ko-KR" altLang="en-US" sz="1400" b="1" dirty="0">
                  <a:solidFill>
                    <a:srgbClr val="C70000"/>
                  </a:solidFill>
                  <a:latin typeface="나눔고딕 Bold" panose="020D0804000000000000" pitchFamily="50" charset="-127"/>
                  <a:ea typeface="나눔고딕 Bold" panose="020D0804000000000000" pitchFamily="50" charset="-127"/>
                </a:rPr>
                <a:t> 및 리포트 제공</a:t>
              </a:r>
              <a:endParaRPr kumimoji="1" lang="en-US" altLang="ko-KR" sz="1400" b="1" dirty="0">
                <a:solidFill>
                  <a:srgbClr val="C70000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endParaRPr>
            </a:p>
          </p:txBody>
        </p:sp>
        <p:sp>
          <p:nvSpPr>
            <p:cNvPr id="9" name="AutoShape 53">
              <a:extLst>
                <a:ext uri="{FF2B5EF4-FFF2-40B4-BE49-F238E27FC236}">
                  <a16:creationId xmlns:a16="http://schemas.microsoft.com/office/drawing/2014/main" id="{D0906E37-8370-48AF-8787-FEA38EBB9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280" y="1487518"/>
              <a:ext cx="2016795" cy="1779338"/>
            </a:xfrm>
            <a:prstGeom prst="irregularSeal1">
              <a:avLst/>
            </a:prstGeom>
            <a:gradFill flip="none" rotWithShape="1">
              <a:gsLst>
                <a:gs pos="0">
                  <a:srgbClr val="0C419A">
                    <a:shade val="30000"/>
                    <a:satMod val="115000"/>
                  </a:srgbClr>
                </a:gs>
                <a:gs pos="50000">
                  <a:srgbClr val="0C419A">
                    <a:shade val="67500"/>
                    <a:satMod val="115000"/>
                  </a:srgbClr>
                </a:gs>
                <a:gs pos="100000">
                  <a:srgbClr val="0C419A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175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700" spc="-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업무처리비용</a:t>
              </a:r>
              <a:endParaRPr lang="en-US" altLang="ko-KR" sz="1700" spc="-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defRPr/>
              </a:pPr>
              <a:r>
                <a:rPr lang="en-US" altLang="ko-KR" sz="1700" spc="-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86% </a:t>
              </a:r>
              <a:r>
                <a:rPr lang="ko-KR" altLang="en-US" sz="1700" spc="-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절감</a:t>
              </a:r>
            </a:p>
          </p:txBody>
        </p:sp>
        <p:sp>
          <p:nvSpPr>
            <p:cNvPr id="10" name="AutoShape 53">
              <a:extLst>
                <a:ext uri="{FF2B5EF4-FFF2-40B4-BE49-F238E27FC236}">
                  <a16:creationId xmlns:a16="http://schemas.microsoft.com/office/drawing/2014/main" id="{0E42F6C0-D329-46C6-8B2E-77B0393C3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280" y="4897619"/>
              <a:ext cx="2016795" cy="1779338"/>
            </a:xfrm>
            <a:prstGeom prst="irregularSeal1">
              <a:avLst/>
            </a:prstGeom>
            <a:gradFill flip="none" rotWithShape="1">
              <a:gsLst>
                <a:gs pos="0">
                  <a:srgbClr val="0C419A">
                    <a:shade val="30000"/>
                    <a:satMod val="115000"/>
                  </a:srgbClr>
                </a:gs>
                <a:gs pos="50000">
                  <a:srgbClr val="0C419A">
                    <a:shade val="67500"/>
                    <a:satMod val="115000"/>
                  </a:srgbClr>
                </a:gs>
                <a:gs pos="100000">
                  <a:srgbClr val="0C419A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175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700" spc="-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경비지출금액</a:t>
              </a:r>
              <a:endParaRPr lang="en-US" altLang="ko-KR" sz="1700" spc="-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defRPr/>
              </a:pPr>
              <a:r>
                <a:rPr lang="ko-KR" altLang="en-US" sz="1700" spc="-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감소</a:t>
              </a:r>
              <a:endParaRPr lang="en-US" altLang="ko-KR" sz="1700" spc="-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" name="AutoShape 53">
              <a:extLst>
                <a:ext uri="{FF2B5EF4-FFF2-40B4-BE49-F238E27FC236}">
                  <a16:creationId xmlns:a16="http://schemas.microsoft.com/office/drawing/2014/main" id="{6591A038-1192-44E6-B3A5-BBF518EEF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280" y="3192569"/>
              <a:ext cx="2016795" cy="1779338"/>
            </a:xfrm>
            <a:prstGeom prst="irregularSeal1">
              <a:avLst/>
            </a:prstGeom>
            <a:gradFill flip="none" rotWithShape="1">
              <a:gsLst>
                <a:gs pos="0">
                  <a:srgbClr val="0C419A">
                    <a:shade val="30000"/>
                    <a:satMod val="115000"/>
                  </a:srgbClr>
                </a:gs>
                <a:gs pos="50000">
                  <a:srgbClr val="0C419A">
                    <a:shade val="67500"/>
                    <a:satMod val="115000"/>
                  </a:srgbClr>
                </a:gs>
                <a:gs pos="100000">
                  <a:srgbClr val="0C419A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3175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700" spc="-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증빙보관</a:t>
              </a:r>
              <a:endParaRPr lang="en-US" altLang="ko-KR" sz="1700" spc="-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defRPr/>
              </a:pPr>
              <a:r>
                <a:rPr lang="ko-KR" altLang="en-US" sz="1700" spc="-1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관리비용 절감</a:t>
              </a:r>
              <a:endParaRPr lang="en-US" altLang="ko-KR" sz="1700" spc="-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2189F6-164E-4462-846A-D93ADFAAFE51}"/>
              </a:ext>
            </a:extLst>
          </p:cNvPr>
          <p:cNvSpPr/>
          <p:nvPr/>
        </p:nvSpPr>
        <p:spPr>
          <a:xfrm>
            <a:off x="330147" y="1112905"/>
            <a:ext cx="9505503" cy="523188"/>
          </a:xfrm>
          <a:prstGeom prst="rect">
            <a:avLst/>
          </a:prstGeom>
        </p:spPr>
        <p:txBody>
          <a:bodyPr lIns="91409" tIns="45704" rIns="91409" bIns="45704">
            <a:spAutoFit/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lvl="0" defTabSz="957686" eaLnBrk="0" latinLnBrk="0" hangingPunct="0">
              <a:defRPr/>
            </a:pP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반복되거나 불필요한 업무를 없애면 업무 생산성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효율성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)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이 증대됩니다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.</a:t>
            </a:r>
          </a:p>
          <a:p>
            <a:pPr lvl="0" defTabSz="957686" eaLnBrk="0" latinLnBrk="0" hangingPunct="0">
              <a:defRPr/>
            </a:pPr>
            <a:r>
              <a:rPr lang="en-US" altLang="ko-KR" sz="1400" dirty="0">
                <a:solidFill>
                  <a:srgbClr val="0000CC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※ </a:t>
            </a:r>
            <a:r>
              <a:rPr lang="ko-KR" altLang="en-US" sz="1400" dirty="0">
                <a:solidFill>
                  <a:srgbClr val="0000CC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근로기준법</a:t>
            </a:r>
            <a:r>
              <a:rPr lang="en-US" altLang="ko-KR" sz="1400" dirty="0">
                <a:solidFill>
                  <a:srgbClr val="0000CC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(</a:t>
            </a:r>
            <a:r>
              <a:rPr lang="ko-KR" altLang="en-US" sz="1400" dirty="0">
                <a:solidFill>
                  <a:srgbClr val="0000CC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근로시간 단축</a:t>
            </a:r>
            <a:r>
              <a:rPr lang="en-US" altLang="ko-KR" sz="1400" dirty="0">
                <a:solidFill>
                  <a:srgbClr val="0000CC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)</a:t>
            </a:r>
            <a:r>
              <a:rPr lang="ko-KR" altLang="en-US" sz="1400" dirty="0">
                <a:solidFill>
                  <a:srgbClr val="0000CC"/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 개정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에 적극 대응하세요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고딕 Bold" panose="020D0804000000000000" pitchFamily="50" charset="-127"/>
                <a:ea typeface="나눔고딕 Bold" panose="020D0804000000000000" pitchFamily="50" charset="-127"/>
              </a:rPr>
              <a:t>~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FEA317-FA2F-48C4-B558-D00F7AB4C3C2}"/>
              </a:ext>
            </a:extLst>
          </p:cNvPr>
          <p:cNvSpPr/>
          <p:nvPr/>
        </p:nvSpPr>
        <p:spPr>
          <a:xfrm>
            <a:off x="7224256" y="692696"/>
            <a:ext cx="25566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kumimoji="1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한국은행(2014년 기업경영분석)</a:t>
            </a:r>
            <a:br>
              <a:rPr kumimoji="1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국세청(2015년 국세통계연보)</a:t>
            </a:r>
            <a:br>
              <a:rPr kumimoji="1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kumimoji="1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국가통계포탈(신용카드 통계)</a:t>
            </a:r>
            <a:endParaRPr kumimoji="1" lang="en-US" altLang="ko-KR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kumimoji="1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법인 전체 급여 : 157조원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kumimoji="1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카드 이용건수 : 연 766백만건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kumimoji="1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 연봉 : 3,170만원 </a:t>
            </a:r>
            <a:r>
              <a:rPr kumimoji="1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</a:t>
            </a: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1분 250.16원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</a:t>
            </a:r>
            <a:r>
              <a:rPr kumimoji="1"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1"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 처리비용 : 4,215,230백만원</a:t>
            </a:r>
          </a:p>
        </p:txBody>
      </p:sp>
      <p:sp>
        <p:nvSpPr>
          <p:cNvPr id="15" name="Text Box 4900">
            <a:extLst>
              <a:ext uri="{FF2B5EF4-FFF2-40B4-BE49-F238E27FC236}">
                <a16:creationId xmlns:a16="http://schemas.microsoft.com/office/drawing/2014/main" id="{4BF7645E-B929-4749-BA3D-14FD7174C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17" y="628870"/>
            <a:ext cx="47740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ko-KR" altLang="en-US" sz="2400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세상에 없던 경비지출관리 </a:t>
            </a:r>
            <a:r>
              <a:rPr lang="en-US" altLang="ko-KR" sz="2400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3. </a:t>
            </a:r>
            <a:r>
              <a:rPr lang="ko-KR" altLang="en-US" sz="2400" dirty="0">
                <a:solidFill>
                  <a:srgbClr val="0000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배려</a:t>
            </a:r>
          </a:p>
        </p:txBody>
      </p:sp>
    </p:spTree>
    <p:extLst>
      <p:ext uri="{BB962C8B-B14F-4D97-AF65-F5344CB8AC3E}">
        <p14:creationId xmlns:p14="http://schemas.microsoft.com/office/powerpoint/2010/main" val="338171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0147" y="3"/>
            <a:ext cx="38667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실적 및 경력</a:t>
            </a: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(1/7)</a:t>
            </a:r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5916"/>
              </p:ext>
            </p:extLst>
          </p:nvPr>
        </p:nvGraphicFramePr>
        <p:xfrm>
          <a:off x="273050" y="683473"/>
          <a:ext cx="9359900" cy="5730652"/>
        </p:xfrm>
        <a:graphic>
          <a:graphicData uri="http://schemas.openxmlformats.org/drawingml/2006/table">
            <a:tbl>
              <a:tblPr/>
              <a:tblGrid>
                <a:gridCol w="20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고객</a:t>
                      </a:r>
                    </a:p>
                  </a:txBody>
                  <a:tcPr marL="99027" marR="9902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프로젝트</a:t>
                      </a:r>
                    </a:p>
                  </a:txBody>
                  <a:tcPr marL="99027" marR="9902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비고</a:t>
                      </a:r>
                    </a:p>
                  </a:txBody>
                  <a:tcPr marL="99027" marR="9902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한신공영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</a:rPr>
                        <a:t>07.08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보안서버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정보보호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시스템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구축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(PKI Toolkit)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JAVA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김천시청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07.09~07.12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툴킷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컨설팅 및 납품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사용자 인증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군인공제회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C&amp;C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07.09~07.12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툴킷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컨설팅 및 납품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국방부 나라사랑카드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KT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07.09~07.12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툴킷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컨설팅 및 납품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군인공제회 통합결제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CJ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제일제당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07.09~07.12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굴림" pitchFamily="50" charset="-127"/>
                        <a:sym typeface="Wingdings" pitchFamily="2" charset="2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전자계약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시스템 구축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S-Oil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07.09~07.12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전자계약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시스템 구축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국민대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07.12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DB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보안솔루션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샤크라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</a:t>
                      </a: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훼미리마트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07. 12~08.04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전자계약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시스템 구축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한국소방검정공사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08.01~08.05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전자계약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세금계산서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삼성전자서비스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08.06~08.09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전자계약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구축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.net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C#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LIG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건설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08.06~08.09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전자계약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협업포털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1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단계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주식회사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맥컨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08.08~08.09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전자인증시스템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(PKI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기반 사용자 인증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삼성물산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08.09~08.11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정보 및 업무공유 포탈 개발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도급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LIG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건설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08.10~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협업포털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System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유지보수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(SM)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계약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㈜굿센테크놀러지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08.10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Toolkit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 및 컨설팅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.net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C#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훼미리마트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08.10~08.12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문서관리시스템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도급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㈜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이지써티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08.10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KMS(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인증서 키 관리 시스템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한국무역정보통신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08.10 ~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고객지원서비스 용역 계약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벽산그룹 ㈜인희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08.10 ~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통합 전산 유지보수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(SM)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계약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.net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C#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TEC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건설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하이정보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08.10~08.12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TEC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건설 통합정보시스템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도급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LG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엔시스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57" marR="93157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08.12~09.03</a:t>
                      </a:r>
                    </a:p>
                  </a:txBody>
                  <a:tcPr marL="93157" marR="93157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전자계약 및 전자세금계산서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구축</a:t>
                      </a:r>
                    </a:p>
                  </a:txBody>
                  <a:tcPr marL="93157" marR="93157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JAVA</a:t>
                      </a:r>
                    </a:p>
                  </a:txBody>
                  <a:tcPr marL="93157" marR="93157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대림산업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08.12~09.02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분양계약시스템 구축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복사방지솔루션 적용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: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2D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바코드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워터마킹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delphi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57" marR="93157"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진성토건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09.04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전자구매 컨설팅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.net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C#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김포고려병원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09.04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KMS(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인증서 키 관리 시스템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9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0147" y="3"/>
            <a:ext cx="38667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실적 및 경력</a:t>
            </a: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(2/7)</a:t>
            </a:r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70765"/>
              </p:ext>
            </p:extLst>
          </p:nvPr>
        </p:nvGraphicFramePr>
        <p:xfrm>
          <a:off x="273050" y="683473"/>
          <a:ext cx="9359900" cy="5730646"/>
        </p:xfrm>
        <a:graphic>
          <a:graphicData uri="http://schemas.openxmlformats.org/drawingml/2006/table">
            <a:tbl>
              <a:tblPr/>
              <a:tblGrid>
                <a:gridCol w="20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고객</a:t>
                      </a:r>
                    </a:p>
                  </a:txBody>
                  <a:tcPr marL="99027" marR="9902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프로젝트</a:t>
                      </a:r>
                    </a:p>
                  </a:txBody>
                  <a:tcPr marL="99027" marR="9902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비고</a:t>
                      </a:r>
                    </a:p>
                  </a:txBody>
                  <a:tcPr marL="99027" marR="9902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부천베스티안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09.04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KMS(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인증서 키 관리 시스템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105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세한비지네스폼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09.02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문서 편집 관리 시스템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JAVA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674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LIG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건설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09.04~09.10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전자입찰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평가관리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기성실적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협업포털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단계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JAVA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일진그룹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09.05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일진그룹 전자입찰 및 전산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SM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ASP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IBM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09.05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협력업체 등록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삼정데이타서비스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09.05</a:t>
                      </a: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ASP)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.net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대림산업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09.07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분양 계약서 관리시스템 유지보수 계약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한국무역협회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09.08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기반 인터넷 증명 발급 시스템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LIG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건설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09.09 ~09.12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국세청연계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매출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외주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자재 매입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LIG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건설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09.09 ~09.12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전자견적관리시스템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예산관리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훈솔루션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09.09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전자세금계산서표준인증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09.10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표준전자세금계산서 표준인증획득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국세청 대용량 사업자지정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금광기업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09.10~10.01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국세청연계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매출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매입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한국인터넷빌링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삼정데이타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09.11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국세청연계모듈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(Xml Toolkit)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포스코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09.11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모듈 납품 및 컨설팅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굳센테크놀러지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09.11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국세청연계모듈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(Xml Toolkit)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SNSoft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삼정데이타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09.11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국세청연계모듈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(Xml Toolkit)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플레이매스코리아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삼정데이타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09.11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국세청연계모듈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(Xml Toolkit)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벨버드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삼정데이타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09.11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국세청연계모듈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(Xml Toolkit)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마이크로모스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삼정데이타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09.11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국세청연계모듈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(Xml Toolkit)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거래돌이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삼정데이타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  <a:sym typeface="Wingdings" pitchFamily="2" charset="2"/>
                        </a:rPr>
                        <a:t>09.11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국세청연계모듈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(Xml Toolkit)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한국산업안전보건공단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09.12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Toolkit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 및 컨설팅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큐브코아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호반건설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굴림" pitchFamily="50" charset="-127"/>
                          <a:sym typeface="Wingdings" pitchFamily="2" charset="2"/>
                        </a:rPr>
                        <a:t>2010.01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Toolkit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 및 컨설팅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아모레퍼시픽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2010.02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파트너시스템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전자구매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공인인증서 등록대행 서비스 개시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61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0147" y="3"/>
            <a:ext cx="38667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실적 및 경력</a:t>
            </a: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(3/7)</a:t>
            </a:r>
          </a:p>
        </p:txBody>
      </p:sp>
      <p:graphicFrame>
        <p:nvGraphicFramePr>
          <p:cNvPr id="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56491"/>
              </p:ext>
            </p:extLst>
          </p:nvPr>
        </p:nvGraphicFramePr>
        <p:xfrm>
          <a:off x="273050" y="683473"/>
          <a:ext cx="9359900" cy="5730544"/>
        </p:xfrm>
        <a:graphic>
          <a:graphicData uri="http://schemas.openxmlformats.org/drawingml/2006/table">
            <a:tbl>
              <a:tblPr/>
              <a:tblGrid>
                <a:gridCol w="20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고객</a:t>
                      </a:r>
                    </a:p>
                  </a:txBody>
                  <a:tcPr marL="99027" marR="9902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프로젝트</a:t>
                      </a:r>
                    </a:p>
                  </a:txBody>
                  <a:tcPr marL="99027" marR="9902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비고</a:t>
                      </a:r>
                    </a:p>
                  </a:txBody>
                  <a:tcPr marL="99027" marR="99027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한국무역정보통신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2010.02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조달청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보안토근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판매 관리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시이트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개발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0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한국전기연구원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2010.04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연구 기자재 납품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(Digital Yarn)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29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신흥대학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2010.04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학사 업무 시스템 공인인증서 기반 로그인 적용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(PKI Toolkit)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014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큐브코아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호반건설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2010.05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전자세금계산서용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툴킷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제공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.Net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764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중소기업 벤처 인증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2010.05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기술보증기금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기술평가 인증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LIG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건설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2010.7~2010.12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무증빙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시스템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일반경비 전자세금계산서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JSP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대명건설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2010.11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Toolkit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 및 컨설팅</a:t>
                      </a: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정보통신산업진흥원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(NIPA)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2010.11~2011.02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전자계약시스템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공인전자문서보관소 연계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JSP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포스코엔지니어링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2010.11~2010.12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개선 프로젝트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비즈키파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2011.01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국세청연계모듈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(Xml Toolkit)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신흥대학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2011.02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SOC(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온라인강의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시스템 공인인증 사용자 인증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인터파크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B2B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오픈마켓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2011.03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공인인증 등록대행 서비스 개시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STX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건설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2011.03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구매조달 시스템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Toolkit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 및 컨설팅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정보통신산업진흥원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(NIPA)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2011.05~ 2011.08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전자계약시스템 기능 개선 및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샵메일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적용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G4B(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기업지원플러스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2011.05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공인인증 등록대행 서비스 개시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대우엔지니어링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2011.05~2011.06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B2B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포털 시스템 기능 개선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GS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리테일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2011.10 ~2012.02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매입 자동화 및 국세청 전자세금계산서 자동 수집 엔진 납품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OCI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머트리얼즈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2011.10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전자입찰 전자계약 시스템 구축 컨설팅 및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Toolkit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납품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포스코엔지니어링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2011.11 ~ 2011.12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B2B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포털 시스템 모의해킹 대응 및 기능 개선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롯데홈쇼핑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2011.12 ~ 2012.02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전자계약 및 전자세금계산서 시스템 개선 및 유지보수 계약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범한판토스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2012.02 ~2012.07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Global ERP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시스템 구축 연계 전자세금계산서 시스템 구축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롯데쇼핑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2012.02 ~ 2012.04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매입 자동화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텍사스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시스템 구축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93141" marR="93141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정보통신산업진흥원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(NIPA)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2012.05 ~ 2012.09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차세대 프로젝트 연계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 입찰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계약시스템 구축 개선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JSP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포스코엔지니어링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2012.06 ~ 2012.07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시스템 개선 및 보안메일 발송 시스템 구축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3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0147" y="3"/>
            <a:ext cx="38667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실적 및 경력</a:t>
            </a: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(4/7)</a:t>
            </a:r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54499"/>
              </p:ext>
            </p:extLst>
          </p:nvPr>
        </p:nvGraphicFramePr>
        <p:xfrm>
          <a:off x="273050" y="692150"/>
          <a:ext cx="9359900" cy="5767148"/>
        </p:xfrm>
        <a:graphic>
          <a:graphicData uri="http://schemas.openxmlformats.org/drawingml/2006/table">
            <a:tbl>
              <a:tblPr/>
              <a:tblGrid>
                <a:gridCol w="20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고객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프로젝트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비고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리한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2012.07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전자입찰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및 전자계약 시스템 구축 컨설팅 및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Toolkit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22839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보나뱅크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2012.07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전자입찰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및 전자계약 시스템 구축 컨설팅 및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Toolkit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309589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SFA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2012.07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전자입찰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및 전자계약 시스템 구축 컨설팅 및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Toolkit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794968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현대해상화재보험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2012.08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매입 자동화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텍사스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엔진 납품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817049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롯데면세점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2012.08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매입 자동화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텍사스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엔진 납품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15665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아워홈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2012.08~2012.09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무 증빙 업무 시스템 컨설팅 및 전자세금계산서 매입 자동화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텍사스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엔진 납품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KT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올레마켓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2012.10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PKI Toolkit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납품 및 컨설팅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사용자 인증 및 거래 업무 전자서명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범한판토스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2012.12~2013.01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시스템 기능 고도화 구축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에프알엘코리아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유니클로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2012.12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매입 자동화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텍사스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컨설팅 및 엔진 납품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한국무역정보통신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2013.03 ~ 2013.09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전자계약 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클라우딩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서비스 구축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한국델파이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2013.06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한화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S&amp;C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2013.09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현대오토에버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2013.08~2013.10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전자계약  시스템 구축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메리츠화재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2013.11~01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차세대 정보시스템 고도화 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현대오토에버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2013.11~02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VAATZIT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평가시스템개편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스카이라이프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2014.02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전자계약 시스템 구축 컨설팅 및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창성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2014.02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전자입찰 및 전자계약 시스템 구축 컨설팅 및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현대오토에버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2014.03 ~ 2014.12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VAATZIT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고도화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3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차 프로젝트</a:t>
                      </a: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주식회사 경신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2014 .06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GS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파워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2014.06 ~ 2014.10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입찰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계약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구축 컨설팅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인증기반 소프트웨어 납품</a:t>
                      </a: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.net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숙명여자대학교</a:t>
                      </a:r>
                    </a:p>
                  </a:txBody>
                  <a:tcPr marL="133200" marR="133200" marT="32439" marB="32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2014.09~ 2015.03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39" marB="32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입찰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계약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시스템 구축 및 안정화 </a:t>
                      </a:r>
                    </a:p>
                  </a:txBody>
                  <a:tcPr marL="133200" marR="133200" marT="32439" marB="32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국토교통과학기술진흥원</a:t>
                      </a:r>
                    </a:p>
                  </a:txBody>
                  <a:tcPr marL="133200" marR="133200" marT="32439" marB="32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2014.12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39" marB="32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연구관리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협약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33200" marR="133200" marT="32439" marB="32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CJ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푸드빌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39" marB="32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2015.02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39" marB="32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33200" marR="133200" marT="32439" marB="32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현대해상화재보험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45583" marR="145583" marT="32391" marB="32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2015.08 ~ 2016.02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45583" marR="145583" marT="32391" marB="32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KTNET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공인전자문서 보관소 연계 신뢰 스캔 시스템 구축</a:t>
                      </a:r>
                    </a:p>
                  </a:txBody>
                  <a:tcPr marL="145583" marR="145583" marT="32391" marB="32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150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36388"/>
              </p:ext>
            </p:extLst>
          </p:nvPr>
        </p:nvGraphicFramePr>
        <p:xfrm>
          <a:off x="273050" y="692150"/>
          <a:ext cx="9359900" cy="5711730"/>
        </p:xfrm>
        <a:graphic>
          <a:graphicData uri="http://schemas.openxmlformats.org/drawingml/2006/table">
            <a:tbl>
              <a:tblPr/>
              <a:tblGrid>
                <a:gridCol w="20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고객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프로젝트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비고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아모레퍼시픽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45583" marR="145583" marT="32391" marB="32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2015.12 ~ 2016.01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45583" marR="145583" marT="32391" marB="32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방판 사업부분 전자약정 업무 확장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공인인증서비스 개시</a:t>
                      </a:r>
                    </a:p>
                  </a:txBody>
                  <a:tcPr marL="145583" marR="145583" marT="32391" marB="323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82416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스타벅스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2015.06 ~ 2016.01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전자계약시스템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40852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녹십자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2016.04~2016.05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3045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JW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홀딩스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2016.05~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JW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그룹 전자계약시스템 구축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그룹 사 통합 계약 관리 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–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온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오프라인 통합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JSP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910478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빙그레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2017.02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63257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숙명여자대학교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2017.02~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개선 구축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143606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삼화페인트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2017.04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전자계약시스템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㈜애경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2017.07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23457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르노삼성자동차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2017.09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93709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동성모터스</a:t>
                      </a:r>
                      <a:endParaRPr kumimoji="1" 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2017.10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매입 자동화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텍사스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서비스 제공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47135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GS E&amp;R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2017.10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962095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신한은행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2017.11~2018.02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ASP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시스템 구축 설계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841755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한화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S&amp;C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2018.05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방산통합구매시스템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만도헬라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2018.12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롯데건설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2018.12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자동수집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올텍스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서비스 제공</a:t>
                      </a: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정보통신기획평가원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2018.12~2019.03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전자입찰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계약시스템 구축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기존 정보통신산업진흥원 시스템 분리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녹십자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EM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2019.02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060860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대방건설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2019.04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324089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파인건설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2019.04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45682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GS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네트웍스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2019.06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자동수집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올텍스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서비스 제공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30222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스타벅스커피코라아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2019.06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전자구매시스템 고도화 재개발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18977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레드캡투어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2019.10~2020.01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ASP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서비스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텍스빌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365)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연계 및 </a:t>
                      </a:r>
                      <a:endParaRPr kumimoji="1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전자세금계산서 자동수집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올텍스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)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서비스 제공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759837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㈜부영주택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2019.11~2019.12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322761"/>
                  </a:ext>
                </a:extLst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147" y="3"/>
            <a:ext cx="38667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실적 및 경력</a:t>
            </a: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(5/7)</a:t>
            </a:r>
          </a:p>
        </p:txBody>
      </p:sp>
    </p:spTree>
    <p:extLst>
      <p:ext uri="{BB962C8B-B14F-4D97-AF65-F5344CB8AC3E}">
        <p14:creationId xmlns:p14="http://schemas.microsoft.com/office/powerpoint/2010/main" val="3086136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55642D22-5A7B-4FCF-0DD2-43302D6B5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38667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실적 및 경력</a:t>
            </a: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(6/7)</a:t>
            </a:r>
          </a:p>
        </p:txBody>
      </p:sp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842FEBB9-9E48-4B91-56FF-6266933A3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32167"/>
              </p:ext>
            </p:extLst>
          </p:nvPr>
        </p:nvGraphicFramePr>
        <p:xfrm>
          <a:off x="273050" y="692150"/>
          <a:ext cx="9359900" cy="5777898"/>
        </p:xfrm>
        <a:graphic>
          <a:graphicData uri="http://schemas.openxmlformats.org/drawingml/2006/table">
            <a:tbl>
              <a:tblPr/>
              <a:tblGrid>
                <a:gridCol w="20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고객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프로젝트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비고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신한대학교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2019.12~2020.01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전자도서관 사용자 공인인증서 기반 로그인 적용</a:t>
                      </a: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41456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GS ITM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2020.02~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GS Bill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서비스 시스템 개선 재구축</a:t>
                      </a: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11145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동부건설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2020.05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25176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대방산업개발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2020.06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55841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GS ITM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2020.07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</a:t>
                      </a:r>
                      <a:r>
                        <a:rPr kumimoji="1" lang="en-US" altLang="ko-K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UstraBill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80486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신동아건설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금성백조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2020.12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28837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GS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파워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2020.12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일일보고업무시스템 </a:t>
                      </a:r>
                      <a:r>
                        <a:rPr kumimoji="1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Repoting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S/W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</a:t>
                      </a: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545798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㈜다큐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2021.01~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전자세금계산서 시스템 구축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숙명여자대학교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2021.04~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전자구매시스템 개선</a:t>
                      </a: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93141" marR="93141"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23457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부산항만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_GS ITM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2021.05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Reporting S/W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93709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한진중공업</a:t>
                      </a:r>
                      <a:endParaRPr kumimoji="1" 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2021.06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847135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CJ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푸드빌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2021.09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전자계약시스템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고도화 납품 및 컨설팅 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962095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CJ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대한통운건설사업부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2021.10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협업시스템 전자수입인지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&amp;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 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495977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대우조선해양건설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2021.10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462773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DL</a:t>
                      </a: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케미칼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2022.03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 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970792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포스코에너지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2022.04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포스코에너지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LNG </a:t>
                      </a:r>
                      <a:r>
                        <a:rPr kumimoji="1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직도입관리스시템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리포팅툴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441929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디렉스폴리머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2022.07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IT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통합시스템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263845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GS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파워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2022.07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 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000369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GS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ITM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2022.08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HR Sass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서비스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리포팅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조직도시각화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그리드 솔루션 납품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455382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이랜드건설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2022.08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 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314594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DB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손해보험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2022.11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Digital HR System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구축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리포팅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조직도시각화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그리드 솔루션 납품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442762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라이온코리아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2022.12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Digital HR System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구축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리포팅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조직도시각화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그리드 솔루션 납품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726494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코리아디펜던스인더스트리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2022.12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Digital HR System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구축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리포팅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조직도시각화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그리드 솔루션 납품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259246"/>
                  </a:ext>
                </a:extLst>
              </a:tr>
              <a:tr h="1207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메가스터디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2022.12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Digital HR System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구축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리포팅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조직도시각화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그리드 솔루션 납품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09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675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E6D917E7-134A-4BD1-A728-0356D59C1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94177"/>
              </p:ext>
            </p:extLst>
          </p:nvPr>
        </p:nvGraphicFramePr>
        <p:xfrm>
          <a:off x="273050" y="692150"/>
          <a:ext cx="9359900" cy="1397758"/>
        </p:xfrm>
        <a:graphic>
          <a:graphicData uri="http://schemas.openxmlformats.org/drawingml/2006/table">
            <a:tbl>
              <a:tblPr/>
              <a:tblGrid>
                <a:gridCol w="20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고객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프로젝트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</a:rPr>
                        <a:t>비고</a:t>
                      </a:r>
                    </a:p>
                  </a:txBody>
                  <a:tcPr marL="99027" marR="99027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00CC">
                            <a:alpha val="54999"/>
                          </a:srgbClr>
                        </a:gs>
                        <a:gs pos="100000">
                          <a:srgbClr val="6699FF">
                            <a:alpha val="38824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GS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글로벌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2023.01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Digital HR System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구축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_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리포팅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조직도시각화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,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그리드 솔루션 납품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41456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한화에어로스페이스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2023.03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방산통합구매시스템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11145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범양건영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2023.03</a:t>
                      </a: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전자구매시스템 </a:t>
                      </a: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PKI Toolkit </a:t>
                      </a:r>
                      <a:r>
                        <a:rPr kumimoji="1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Black" pitchFamily="34" charset="0"/>
                          <a:ea typeface="HY헤드라인M" pitchFamily="18" charset="-127"/>
                          <a:cs typeface="+mn-cs"/>
                        </a:rPr>
                        <a:t>납품 및 컨설팅</a:t>
                      </a: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25176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33200" marR="133200" marT="32404" marB="324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558414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HY헤드라인M" pitchFamily="18" charset="-127"/>
                        <a:cs typeface="+mn-cs"/>
                      </a:endParaRPr>
                    </a:p>
                  </a:txBody>
                  <a:tcPr marL="100800" marR="1008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804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F21945-68F0-4AE6-93E8-458B0FFBB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38667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실적 및 경력</a:t>
            </a: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(7/7)</a:t>
            </a:r>
          </a:p>
        </p:txBody>
      </p:sp>
    </p:spTree>
    <p:extLst>
      <p:ext uri="{BB962C8B-B14F-4D97-AF65-F5344CB8AC3E}">
        <p14:creationId xmlns:p14="http://schemas.microsoft.com/office/powerpoint/2010/main" val="3500233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1009260753"/>
              </p:ext>
            </p:extLst>
          </p:nvPr>
        </p:nvGraphicFramePr>
        <p:xfrm>
          <a:off x="1392541" y="1643050"/>
          <a:ext cx="621107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2814360" y="2928939"/>
            <a:ext cx="33675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buFont typeface="Wingdings" pitchFamily="2" charset="2"/>
              <a:buNone/>
            </a:pPr>
            <a:r>
              <a:rPr kumimoji="0" lang="en-US" altLang="ko-KR" sz="3200">
                <a:solidFill>
                  <a:srgbClr val="CC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Stop Service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550150" y="735013"/>
            <a:ext cx="9044804" cy="1008062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 type="none" w="sm" len="sm"/>
            <a:tailEnd type="none" w="sm" len="sm"/>
          </a:ln>
        </p:spPr>
        <p:txBody>
          <a:bodyPr wrap="none" anchor="ctr">
            <a:no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레드코사인은</a:t>
            </a: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축적된 </a:t>
            </a:r>
            <a:r>
              <a:rPr kumimoji="0"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PKI Infra </a:t>
            </a: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응용기술 및 다양한 업종에 대한 적용 노하우를 기반으로 각 업종별 </a:t>
            </a:r>
            <a:endParaRPr kumimoji="0"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최적화된 솔루션</a:t>
            </a:r>
            <a:r>
              <a:rPr kumimoji="0"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kumimoji="0"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부문에서 전문 </a:t>
            </a:r>
            <a:r>
              <a:rPr kumimoji="0"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파트너사와</a:t>
            </a: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제휴하여 고객에 대한 </a:t>
            </a:r>
            <a:r>
              <a:rPr kumimoji="0"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One Stop </a:t>
            </a: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</a:t>
            </a:r>
            <a:endParaRPr kumimoji="0"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지향하고 있습니다</a:t>
            </a:r>
            <a:r>
              <a:rPr kumimoji="0"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699878" y="1643050"/>
            <a:ext cx="3086294" cy="153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kumimoji="0" lang="en-US" altLang="en-US" sz="1600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endParaRPr kumimoji="0" lang="en-US" altLang="ko-KR" sz="1600" dirty="0">
              <a:solidFill>
                <a:srgbClr val="0066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RA Service :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공인인증서 등록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발급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SM Service :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유지 관리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전자세금계산서 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Service(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발행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자동수집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경비지출관리 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endParaRPr kumimoji="0"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39697" y="4229101"/>
            <a:ext cx="3817071" cy="125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kumimoji="0" lang="en-US" altLang="ko-KR" sz="1600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Partner</a:t>
            </a:r>
          </a:p>
          <a:p>
            <a:pPr eaLnBrk="0" latinLnBrk="0" hangingPunct="0">
              <a:lnSpc>
                <a:spcPct val="150000"/>
              </a:lnSpc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한국무역정보통신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한국전자인증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유비스톰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GS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ITM,</a:t>
            </a:r>
          </a:p>
          <a:p>
            <a:pPr eaLnBrk="0" latinLnBrk="0" hangingPunct="0">
              <a:lnSpc>
                <a:spcPct val="150000"/>
              </a:lnSpc>
            </a:pPr>
            <a:r>
              <a:rPr kumimoji="0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패스택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정보기술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웹케시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비즈플레이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LIG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LG CNS,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동부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CNI, </a:t>
            </a:r>
            <a:r>
              <a:rPr kumimoji="0"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포스코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ICT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30147" y="3"/>
            <a:ext cx="272061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6. </a:t>
            </a:r>
            <a:r>
              <a:rPr lang="ko-KR" altLang="en-US" sz="26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제안사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특장점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874135" y="3732829"/>
            <a:ext cx="3094592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kumimoji="0" lang="en-US" altLang="en-US" sz="1600" dirty="0">
                <a:solidFill>
                  <a:srgbClr val="0066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Knowhow</a:t>
            </a:r>
            <a:endParaRPr kumimoji="0" lang="en-US" altLang="ko-KR" sz="1600" dirty="0">
              <a:solidFill>
                <a:srgbClr val="0066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업종의 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PKI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응용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Application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PKI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응용 전문 솔루션 업체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전자구매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입찰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계약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 등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업무 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(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출력물보안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문서관리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인증기반 등</a:t>
            </a: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50000"/>
              </a:lnSpc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330147" y="3"/>
            <a:ext cx="197041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일반 현황</a:t>
            </a: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3126081" y="1189740"/>
            <a:ext cx="5707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주식회사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레드코사인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(Red Cosign CORPORATION)</a:t>
            </a:r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>
            <a:off x="3112325" y="1535815"/>
            <a:ext cx="4935011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1005918" y="1221490"/>
            <a:ext cx="1760785" cy="431800"/>
            <a:chOff x="1679" y="1968"/>
            <a:chExt cx="1007" cy="198"/>
          </a:xfrm>
        </p:grpSpPr>
        <p:sp>
          <p:nvSpPr>
            <p:cNvPr id="52" name="AutoShape 42"/>
            <p:cNvSpPr>
              <a:spLocks noChangeArrowheads="1"/>
            </p:cNvSpPr>
            <p:nvPr/>
          </p:nvSpPr>
          <p:spPr bwMode="auto">
            <a:xfrm>
              <a:off x="1679" y="2108"/>
              <a:ext cx="999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7 w 21600"/>
                <a:gd name="T13" fmla="*/ 4469 h 21600"/>
                <a:gd name="T14" fmla="*/ 17103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95D6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AutoShape 43"/>
            <p:cNvSpPr>
              <a:spLocks noChangeArrowheads="1"/>
            </p:cNvSpPr>
            <p:nvPr/>
          </p:nvSpPr>
          <p:spPr bwMode="auto">
            <a:xfrm>
              <a:off x="1680" y="1968"/>
              <a:ext cx="1006" cy="142"/>
            </a:xfrm>
            <a:prstGeom prst="roundRect">
              <a:avLst>
                <a:gd name="adj" fmla="val 16667"/>
              </a:avLst>
            </a:prstGeom>
            <a:solidFill>
              <a:srgbClr val="8695D6"/>
            </a:solidFill>
            <a:ln w="6350" algn="ctr">
              <a:solidFill>
                <a:srgbClr val="0F78B2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사 명</a:t>
              </a:r>
            </a:p>
          </p:txBody>
        </p:sp>
      </p:grpSp>
      <p:sp>
        <p:nvSpPr>
          <p:cNvPr id="54" name="Text Box 23"/>
          <p:cNvSpPr txBox="1">
            <a:spLocks noChangeArrowheads="1"/>
          </p:cNvSpPr>
          <p:nvPr/>
        </p:nvSpPr>
        <p:spPr bwMode="auto">
          <a:xfrm>
            <a:off x="3126081" y="1708852"/>
            <a:ext cx="5707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2007.06.15</a:t>
            </a:r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>
            <a:off x="3112325" y="2054927"/>
            <a:ext cx="4935011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6" name="Group 41"/>
          <p:cNvGrpSpPr>
            <a:grpSpLocks/>
          </p:cNvGrpSpPr>
          <p:nvPr/>
        </p:nvGrpSpPr>
        <p:grpSpPr bwMode="auto">
          <a:xfrm>
            <a:off x="1005918" y="1724727"/>
            <a:ext cx="1760785" cy="431800"/>
            <a:chOff x="1679" y="1968"/>
            <a:chExt cx="1007" cy="198"/>
          </a:xfrm>
        </p:grpSpPr>
        <p:sp>
          <p:nvSpPr>
            <p:cNvPr id="57" name="AutoShape 42"/>
            <p:cNvSpPr>
              <a:spLocks noChangeArrowheads="1"/>
            </p:cNvSpPr>
            <p:nvPr/>
          </p:nvSpPr>
          <p:spPr bwMode="auto">
            <a:xfrm>
              <a:off x="1679" y="2108"/>
              <a:ext cx="999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7 w 21600"/>
                <a:gd name="T13" fmla="*/ 4469 h 21600"/>
                <a:gd name="T14" fmla="*/ 17103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95D6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AutoShape 43"/>
            <p:cNvSpPr>
              <a:spLocks noChangeArrowheads="1"/>
            </p:cNvSpPr>
            <p:nvPr/>
          </p:nvSpPr>
          <p:spPr bwMode="auto">
            <a:xfrm>
              <a:off x="1680" y="1968"/>
              <a:ext cx="1006" cy="142"/>
            </a:xfrm>
            <a:prstGeom prst="roundRect">
              <a:avLst>
                <a:gd name="adj" fmla="val 16667"/>
              </a:avLst>
            </a:prstGeom>
            <a:solidFill>
              <a:srgbClr val="8695D6"/>
            </a:solidFill>
            <a:ln w="6350" algn="ctr">
              <a:solidFill>
                <a:srgbClr val="0F78B2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 립 일</a:t>
              </a:r>
            </a:p>
          </p:txBody>
        </p:sp>
      </p:grpSp>
      <p:sp>
        <p:nvSpPr>
          <p:cNvPr id="59" name="Text Box 28"/>
          <p:cNvSpPr txBox="1">
            <a:spLocks noChangeArrowheads="1"/>
          </p:cNvSpPr>
          <p:nvPr/>
        </p:nvSpPr>
        <p:spPr bwMode="auto">
          <a:xfrm>
            <a:off x="3126081" y="2215265"/>
            <a:ext cx="5707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최 종 호</a:t>
            </a:r>
          </a:p>
        </p:txBody>
      </p:sp>
      <p:sp>
        <p:nvSpPr>
          <p:cNvPr id="60" name="Line 29"/>
          <p:cNvSpPr>
            <a:spLocks noChangeShapeType="1"/>
          </p:cNvSpPr>
          <p:nvPr/>
        </p:nvSpPr>
        <p:spPr bwMode="auto">
          <a:xfrm>
            <a:off x="3112325" y="2561340"/>
            <a:ext cx="4935011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Group 41"/>
          <p:cNvGrpSpPr>
            <a:grpSpLocks/>
          </p:cNvGrpSpPr>
          <p:nvPr/>
        </p:nvGrpSpPr>
        <p:grpSpPr bwMode="auto">
          <a:xfrm>
            <a:off x="1005918" y="2229552"/>
            <a:ext cx="1760785" cy="431800"/>
            <a:chOff x="1679" y="1968"/>
            <a:chExt cx="1007" cy="198"/>
          </a:xfrm>
        </p:grpSpPr>
        <p:sp>
          <p:nvSpPr>
            <p:cNvPr id="62" name="AutoShape 42"/>
            <p:cNvSpPr>
              <a:spLocks noChangeArrowheads="1"/>
            </p:cNvSpPr>
            <p:nvPr/>
          </p:nvSpPr>
          <p:spPr bwMode="auto">
            <a:xfrm>
              <a:off x="1679" y="2108"/>
              <a:ext cx="999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7 w 21600"/>
                <a:gd name="T13" fmla="*/ 4469 h 21600"/>
                <a:gd name="T14" fmla="*/ 17103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95D6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AutoShape 43"/>
            <p:cNvSpPr>
              <a:spLocks noChangeArrowheads="1"/>
            </p:cNvSpPr>
            <p:nvPr/>
          </p:nvSpPr>
          <p:spPr bwMode="auto">
            <a:xfrm>
              <a:off x="1680" y="1968"/>
              <a:ext cx="1006" cy="142"/>
            </a:xfrm>
            <a:prstGeom prst="roundRect">
              <a:avLst>
                <a:gd name="adj" fmla="val 16667"/>
              </a:avLst>
            </a:prstGeom>
            <a:solidFill>
              <a:srgbClr val="8695D6"/>
            </a:solidFill>
            <a:ln w="6350" algn="ctr">
              <a:solidFill>
                <a:srgbClr val="0F78B2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표 자</a:t>
              </a:r>
            </a:p>
          </p:txBody>
        </p:sp>
      </p:grp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3126081" y="2750252"/>
            <a:ext cx="5707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PKI응용/보안솔루션 판매 및 공인인증서비스</a:t>
            </a:r>
          </a:p>
        </p:txBody>
      </p:sp>
      <p:sp>
        <p:nvSpPr>
          <p:cNvPr id="65" name="Line 34"/>
          <p:cNvSpPr>
            <a:spLocks noChangeShapeType="1"/>
          </p:cNvSpPr>
          <p:nvPr/>
        </p:nvSpPr>
        <p:spPr bwMode="auto">
          <a:xfrm>
            <a:off x="3112325" y="3096327"/>
            <a:ext cx="4935011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6" name="Group 41"/>
          <p:cNvGrpSpPr>
            <a:grpSpLocks/>
          </p:cNvGrpSpPr>
          <p:nvPr/>
        </p:nvGrpSpPr>
        <p:grpSpPr bwMode="auto">
          <a:xfrm>
            <a:off x="1005918" y="2734377"/>
            <a:ext cx="1760785" cy="431800"/>
            <a:chOff x="1679" y="1968"/>
            <a:chExt cx="1007" cy="198"/>
          </a:xfrm>
        </p:grpSpPr>
        <p:sp>
          <p:nvSpPr>
            <p:cNvPr id="67" name="AutoShape 42"/>
            <p:cNvSpPr>
              <a:spLocks noChangeArrowheads="1"/>
            </p:cNvSpPr>
            <p:nvPr/>
          </p:nvSpPr>
          <p:spPr bwMode="auto">
            <a:xfrm>
              <a:off x="1679" y="2108"/>
              <a:ext cx="999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7 w 21600"/>
                <a:gd name="T13" fmla="*/ 4469 h 21600"/>
                <a:gd name="T14" fmla="*/ 17103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95D6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AutoShape 43"/>
            <p:cNvSpPr>
              <a:spLocks noChangeArrowheads="1"/>
            </p:cNvSpPr>
            <p:nvPr/>
          </p:nvSpPr>
          <p:spPr bwMode="auto">
            <a:xfrm>
              <a:off x="1680" y="1968"/>
              <a:ext cx="1006" cy="142"/>
            </a:xfrm>
            <a:prstGeom prst="roundRect">
              <a:avLst>
                <a:gd name="adj" fmla="val 16667"/>
              </a:avLst>
            </a:prstGeom>
            <a:solidFill>
              <a:srgbClr val="8695D6"/>
            </a:solidFill>
            <a:ln w="6350" algn="ctr">
              <a:solidFill>
                <a:srgbClr val="0F78B2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 업 분 야</a:t>
              </a:r>
            </a:p>
          </p:txBody>
        </p:sp>
      </p:grp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3126081" y="3266192"/>
            <a:ext cx="5707075" cy="249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구로구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디지털로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243,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지하이시티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Line 39"/>
          <p:cNvSpPr>
            <a:spLocks noChangeShapeType="1"/>
          </p:cNvSpPr>
          <p:nvPr/>
        </p:nvSpPr>
        <p:spPr bwMode="auto">
          <a:xfrm>
            <a:off x="3112325" y="3612265"/>
            <a:ext cx="4935011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Group 41"/>
          <p:cNvGrpSpPr>
            <a:grpSpLocks/>
          </p:cNvGrpSpPr>
          <p:nvPr/>
        </p:nvGrpSpPr>
        <p:grpSpPr bwMode="auto">
          <a:xfrm>
            <a:off x="1005918" y="3239202"/>
            <a:ext cx="1760785" cy="431800"/>
            <a:chOff x="1679" y="1968"/>
            <a:chExt cx="1007" cy="198"/>
          </a:xfrm>
        </p:grpSpPr>
        <p:sp>
          <p:nvSpPr>
            <p:cNvPr id="72" name="AutoShape 42"/>
            <p:cNvSpPr>
              <a:spLocks noChangeArrowheads="1"/>
            </p:cNvSpPr>
            <p:nvPr/>
          </p:nvSpPr>
          <p:spPr bwMode="auto">
            <a:xfrm>
              <a:off x="1679" y="2108"/>
              <a:ext cx="999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7 w 21600"/>
                <a:gd name="T13" fmla="*/ 4469 h 21600"/>
                <a:gd name="T14" fmla="*/ 17103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95D6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AutoShape 43"/>
            <p:cNvSpPr>
              <a:spLocks noChangeArrowheads="1"/>
            </p:cNvSpPr>
            <p:nvPr/>
          </p:nvSpPr>
          <p:spPr bwMode="auto">
            <a:xfrm>
              <a:off x="1680" y="1968"/>
              <a:ext cx="1006" cy="142"/>
            </a:xfrm>
            <a:prstGeom prst="roundRect">
              <a:avLst>
                <a:gd name="adj" fmla="val 16667"/>
              </a:avLst>
            </a:prstGeom>
            <a:solidFill>
              <a:srgbClr val="8695D6"/>
            </a:solidFill>
            <a:ln w="6350" algn="ctr">
              <a:solidFill>
                <a:srgbClr val="0F78B2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소 재 지</a:t>
              </a:r>
            </a:p>
          </p:txBody>
        </p:sp>
      </p:grpSp>
      <p:sp>
        <p:nvSpPr>
          <p:cNvPr id="74" name="Text Box 43"/>
          <p:cNvSpPr txBox="1">
            <a:spLocks noChangeArrowheads="1"/>
          </p:cNvSpPr>
          <p:nvPr/>
        </p:nvSpPr>
        <p:spPr bwMode="auto">
          <a:xfrm>
            <a:off x="3126081" y="3771015"/>
            <a:ext cx="5707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215-87-03589</a:t>
            </a:r>
            <a:endParaRPr lang="ko-KR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Line 44"/>
          <p:cNvSpPr>
            <a:spLocks noChangeShapeType="1"/>
          </p:cNvSpPr>
          <p:nvPr/>
        </p:nvSpPr>
        <p:spPr bwMode="auto">
          <a:xfrm>
            <a:off x="3112325" y="4117090"/>
            <a:ext cx="4935011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Group 41"/>
          <p:cNvGrpSpPr>
            <a:grpSpLocks/>
          </p:cNvGrpSpPr>
          <p:nvPr/>
        </p:nvGrpSpPr>
        <p:grpSpPr bwMode="auto">
          <a:xfrm>
            <a:off x="1005918" y="3744027"/>
            <a:ext cx="1760785" cy="431800"/>
            <a:chOff x="1679" y="1968"/>
            <a:chExt cx="1007" cy="198"/>
          </a:xfrm>
        </p:grpSpPr>
        <p:sp>
          <p:nvSpPr>
            <p:cNvPr id="77" name="AutoShape 42"/>
            <p:cNvSpPr>
              <a:spLocks noChangeArrowheads="1"/>
            </p:cNvSpPr>
            <p:nvPr/>
          </p:nvSpPr>
          <p:spPr bwMode="auto">
            <a:xfrm>
              <a:off x="1679" y="2108"/>
              <a:ext cx="999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7 w 21600"/>
                <a:gd name="T13" fmla="*/ 4469 h 21600"/>
                <a:gd name="T14" fmla="*/ 17103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95D6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AutoShape 43"/>
            <p:cNvSpPr>
              <a:spLocks noChangeArrowheads="1"/>
            </p:cNvSpPr>
            <p:nvPr/>
          </p:nvSpPr>
          <p:spPr bwMode="auto">
            <a:xfrm>
              <a:off x="1680" y="1968"/>
              <a:ext cx="1006" cy="142"/>
            </a:xfrm>
            <a:prstGeom prst="roundRect">
              <a:avLst>
                <a:gd name="adj" fmla="val 16667"/>
              </a:avLst>
            </a:prstGeom>
            <a:solidFill>
              <a:srgbClr val="8695D6"/>
            </a:solidFill>
            <a:ln w="6350" algn="ctr">
              <a:solidFill>
                <a:srgbClr val="0F78B2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 번호</a:t>
              </a:r>
            </a:p>
          </p:txBody>
        </p:sp>
      </p:grpSp>
      <p:sp>
        <p:nvSpPr>
          <p:cNvPr id="79" name="Text Box 48"/>
          <p:cNvSpPr txBox="1">
            <a:spLocks noChangeArrowheads="1"/>
          </p:cNvSpPr>
          <p:nvPr/>
        </p:nvSpPr>
        <p:spPr bwMode="auto">
          <a:xfrm>
            <a:off x="3126081" y="4288540"/>
            <a:ext cx="5707075" cy="28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www.redcosign.com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  www.redbill.co.kr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Line 49"/>
          <p:cNvSpPr>
            <a:spLocks noChangeShapeType="1"/>
          </p:cNvSpPr>
          <p:nvPr/>
        </p:nvSpPr>
        <p:spPr bwMode="auto">
          <a:xfrm>
            <a:off x="3112325" y="4634615"/>
            <a:ext cx="4935011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1" name="Group 41"/>
          <p:cNvGrpSpPr>
            <a:grpSpLocks/>
          </p:cNvGrpSpPr>
          <p:nvPr/>
        </p:nvGrpSpPr>
        <p:grpSpPr bwMode="auto">
          <a:xfrm>
            <a:off x="1005918" y="4248852"/>
            <a:ext cx="1760785" cy="431800"/>
            <a:chOff x="1679" y="1968"/>
            <a:chExt cx="1007" cy="198"/>
          </a:xfrm>
        </p:grpSpPr>
        <p:sp>
          <p:nvSpPr>
            <p:cNvPr id="82" name="AutoShape 42"/>
            <p:cNvSpPr>
              <a:spLocks noChangeArrowheads="1"/>
            </p:cNvSpPr>
            <p:nvPr/>
          </p:nvSpPr>
          <p:spPr bwMode="auto">
            <a:xfrm>
              <a:off x="1679" y="2108"/>
              <a:ext cx="999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7 w 21600"/>
                <a:gd name="T13" fmla="*/ 4469 h 21600"/>
                <a:gd name="T14" fmla="*/ 17103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95D6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AutoShape 43"/>
            <p:cNvSpPr>
              <a:spLocks noChangeArrowheads="1"/>
            </p:cNvSpPr>
            <p:nvPr/>
          </p:nvSpPr>
          <p:spPr bwMode="auto">
            <a:xfrm>
              <a:off x="1680" y="1968"/>
              <a:ext cx="1006" cy="142"/>
            </a:xfrm>
            <a:prstGeom prst="roundRect">
              <a:avLst>
                <a:gd name="adj" fmla="val 16667"/>
              </a:avLst>
            </a:prstGeom>
            <a:solidFill>
              <a:srgbClr val="8695D6"/>
            </a:solidFill>
            <a:ln w="6350" algn="ctr">
              <a:solidFill>
                <a:srgbClr val="0F78B2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홈페이지</a:t>
              </a:r>
              <a:r>
                <a:rPr lang="en-US" altLang="ko-KR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14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</a:t>
              </a:r>
            </a:p>
          </p:txBody>
        </p:sp>
      </p:grpSp>
      <p:sp>
        <p:nvSpPr>
          <p:cNvPr id="84" name="Text Box 53"/>
          <p:cNvSpPr txBox="1">
            <a:spLocks noChangeArrowheads="1"/>
          </p:cNvSpPr>
          <p:nvPr/>
        </p:nvSpPr>
        <p:spPr bwMode="auto">
          <a:xfrm>
            <a:off x="3126081" y="4766377"/>
            <a:ext cx="5729428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(02)838-3536 (대표전화)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(02)838-3538(서비스센터)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ko-KR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(02)838-3537 (FAX)</a:t>
            </a:r>
          </a:p>
        </p:txBody>
      </p:sp>
      <p:sp>
        <p:nvSpPr>
          <p:cNvPr id="85" name="Line 54"/>
          <p:cNvSpPr>
            <a:spLocks noChangeShapeType="1"/>
          </p:cNvSpPr>
          <p:nvPr/>
        </p:nvSpPr>
        <p:spPr bwMode="auto">
          <a:xfrm>
            <a:off x="3112325" y="5385502"/>
            <a:ext cx="4935011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6" name="Group 41"/>
          <p:cNvGrpSpPr>
            <a:grpSpLocks/>
          </p:cNvGrpSpPr>
          <p:nvPr/>
        </p:nvGrpSpPr>
        <p:grpSpPr bwMode="auto">
          <a:xfrm>
            <a:off x="1005918" y="4753677"/>
            <a:ext cx="1760785" cy="431800"/>
            <a:chOff x="1679" y="1968"/>
            <a:chExt cx="1007" cy="198"/>
          </a:xfrm>
        </p:grpSpPr>
        <p:sp>
          <p:nvSpPr>
            <p:cNvPr id="87" name="AutoShape 42"/>
            <p:cNvSpPr>
              <a:spLocks noChangeArrowheads="1"/>
            </p:cNvSpPr>
            <p:nvPr/>
          </p:nvSpPr>
          <p:spPr bwMode="auto">
            <a:xfrm>
              <a:off x="1679" y="2108"/>
              <a:ext cx="999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7 w 21600"/>
                <a:gd name="T13" fmla="*/ 4469 h 21600"/>
                <a:gd name="T14" fmla="*/ 17103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95D6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AutoShape 43"/>
            <p:cNvSpPr>
              <a:spLocks noChangeArrowheads="1"/>
            </p:cNvSpPr>
            <p:nvPr/>
          </p:nvSpPr>
          <p:spPr bwMode="auto">
            <a:xfrm>
              <a:off x="1680" y="1968"/>
              <a:ext cx="1006" cy="142"/>
            </a:xfrm>
            <a:prstGeom prst="roundRect">
              <a:avLst>
                <a:gd name="adj" fmla="val 16667"/>
              </a:avLst>
            </a:prstGeom>
            <a:solidFill>
              <a:srgbClr val="8695D6"/>
            </a:solidFill>
            <a:ln w="6350" algn="ctr">
              <a:solidFill>
                <a:srgbClr val="0F78B2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 락 처</a:t>
              </a:r>
            </a:p>
          </p:txBody>
        </p:sp>
      </p:grpSp>
      <p:sp>
        <p:nvSpPr>
          <p:cNvPr id="89" name="Text Box 58"/>
          <p:cNvSpPr txBox="1">
            <a:spLocks noChangeArrowheads="1"/>
          </p:cNvSpPr>
          <p:nvPr/>
        </p:nvSpPr>
        <p:spPr bwMode="auto">
          <a:xfrm>
            <a:off x="3134679" y="5533143"/>
            <a:ext cx="6210015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전자입찰,전자계약,전자세금계산서,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PKI Toolkit,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세로자동수집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DB보안,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통합매출관리 서비스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(SCM)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0" name="Group 41"/>
          <p:cNvGrpSpPr>
            <a:grpSpLocks/>
          </p:cNvGrpSpPr>
          <p:nvPr/>
        </p:nvGrpSpPr>
        <p:grpSpPr bwMode="auto">
          <a:xfrm>
            <a:off x="1005918" y="5466465"/>
            <a:ext cx="1760785" cy="431800"/>
            <a:chOff x="1679" y="1968"/>
            <a:chExt cx="1007" cy="198"/>
          </a:xfrm>
        </p:grpSpPr>
        <p:sp>
          <p:nvSpPr>
            <p:cNvPr id="91" name="AutoShape 42"/>
            <p:cNvSpPr>
              <a:spLocks noChangeArrowheads="1"/>
            </p:cNvSpPr>
            <p:nvPr/>
          </p:nvSpPr>
          <p:spPr bwMode="auto">
            <a:xfrm>
              <a:off x="1679" y="2108"/>
              <a:ext cx="999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7 w 21600"/>
                <a:gd name="T13" fmla="*/ 4469 h 21600"/>
                <a:gd name="T14" fmla="*/ 17103 w 21600"/>
                <a:gd name="T15" fmla="*/ 171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695D6"/>
            </a:solidFill>
            <a:ln w="6350" algn="ctr">
              <a:noFill/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AutoShape 43"/>
            <p:cNvSpPr>
              <a:spLocks noChangeArrowheads="1"/>
            </p:cNvSpPr>
            <p:nvPr/>
          </p:nvSpPr>
          <p:spPr bwMode="auto">
            <a:xfrm>
              <a:off x="1680" y="1968"/>
              <a:ext cx="1006" cy="142"/>
            </a:xfrm>
            <a:prstGeom prst="roundRect">
              <a:avLst>
                <a:gd name="adj" fmla="val 16667"/>
              </a:avLst>
            </a:prstGeom>
            <a:solidFill>
              <a:srgbClr val="8695D6"/>
            </a:solidFill>
            <a:ln w="6350" algn="ctr">
              <a:solidFill>
                <a:srgbClr val="0F78B2"/>
              </a:solidFill>
              <a:round/>
              <a:headEnd/>
              <a:tailEnd/>
            </a:ln>
          </p:spPr>
          <p:txBody>
            <a:bodyPr wrap="none" lIns="36000" rIns="36000" anchor="ctr"/>
            <a:lstStyle/>
            <a:p>
              <a:pPr algn="ctr">
                <a:lnSpc>
                  <a:spcPct val="90000"/>
                </a:lnSpc>
              </a:pP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 요 제 품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ChangeArrowheads="1"/>
          </p:cNvSpPr>
          <p:nvPr/>
        </p:nvSpPr>
        <p:spPr bwMode="auto">
          <a:xfrm>
            <a:off x="4950486" y="1792472"/>
            <a:ext cx="482324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ko-KR" altLang="en-US" sz="4000" b="0">
                <a:ea typeface="HY헤드라인M" pitchFamily="18" charset="-127"/>
              </a:rPr>
              <a:t>감사합니다</a:t>
            </a:r>
          </a:p>
        </p:txBody>
      </p:sp>
      <p:sp>
        <p:nvSpPr>
          <p:cNvPr id="31748" name="Text Box 8"/>
          <p:cNvSpPr txBox="1">
            <a:spLocks noChangeArrowheads="1"/>
          </p:cNvSpPr>
          <p:nvPr/>
        </p:nvSpPr>
        <p:spPr bwMode="auto">
          <a:xfrm>
            <a:off x="0" y="5929316"/>
            <a:ext cx="99044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0" rIns="18000" bIns="0">
            <a:spAutoFit/>
          </a:bodyPr>
          <a:lstStyle/>
          <a:p>
            <a:pPr algn="ctr"/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㈜ </a:t>
            </a:r>
            <a:r>
              <a:rPr lang="ko-KR" altLang="en-US" sz="2000" b="0">
                <a:latin typeface="HY헤드라인M" pitchFamily="18" charset="-127"/>
                <a:ea typeface="HY헤드라인M" pitchFamily="18" charset="-127"/>
              </a:rPr>
              <a:t>레드코사인은 고객만족을 위해 최선을 다하겠습니다</a:t>
            </a:r>
            <a:r>
              <a:rPr lang="en-US" altLang="ko-KR" sz="2000" b="0">
                <a:latin typeface="HY헤드라인M" pitchFamily="18" charset="-127"/>
                <a:ea typeface="HY헤드라인M" pitchFamily="18" charset="-127"/>
              </a:rPr>
              <a:t>.</a:t>
            </a:r>
          </a:p>
        </p:txBody>
      </p:sp>
      <p:pic>
        <p:nvPicPr>
          <p:cNvPr id="31750" name="Picture 3" descr="C:\Documents and Settings\최종호\Local Settings\Temporary Internet Files\Content.IE5\PHXTHVWZ\MPj04317410000[1]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773782" y="1357316"/>
            <a:ext cx="4101047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Z:\회사 사용 서식\CI\Redcosign\redcosign_CI(wh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4581" y="2542675"/>
            <a:ext cx="3074373" cy="89285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2FE08-B496-497E-98C3-E5B1B9485391}"/>
              </a:ext>
            </a:extLst>
          </p:cNvPr>
          <p:cNvSpPr txBox="1"/>
          <p:nvPr/>
        </p:nvSpPr>
        <p:spPr>
          <a:xfrm>
            <a:off x="5814580" y="3757111"/>
            <a:ext cx="3746137" cy="1548752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sz="1200" b="1" dirty="0">
                <a:ln w="3175"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구로구 디지털로 </a:t>
            </a:r>
            <a:r>
              <a:rPr lang="en-US" altLang="ko-KR" sz="1200" b="1" dirty="0">
                <a:ln w="3175"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243, </a:t>
            </a:r>
            <a:r>
              <a:rPr lang="ko-KR" altLang="en-US" sz="1200" b="1" dirty="0" err="1">
                <a:ln w="3175"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지하이시티</a:t>
            </a:r>
            <a:r>
              <a:rPr lang="ko-KR" altLang="en-US" sz="1200" b="1" dirty="0">
                <a:ln w="3175"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n w="3175"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1102</a:t>
            </a:r>
            <a:r>
              <a:rPr lang="ko-KR" altLang="en-US" sz="1200" b="1" dirty="0">
                <a:ln w="3175"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1200" b="1" dirty="0">
              <a:ln w="3175">
                <a:solidFill>
                  <a:schemeClr val="bg1"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1200" b="1" dirty="0">
                <a:ln w="3175"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최종호 대표</a:t>
            </a:r>
            <a:endParaRPr lang="en-US" altLang="ko-KR" sz="1200" b="1" dirty="0">
              <a:ln w="3175">
                <a:solidFill>
                  <a:schemeClr val="bg1">
                    <a:alpha val="15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200" b="1" dirty="0">
                <a:ln w="3175"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T. (02) 838-3536 /  H. 010-6364-6275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200" b="1" dirty="0">
                <a:ln w="3175"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http://www.redcosign.com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30147" y="3"/>
            <a:ext cx="197041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연혁</a:t>
            </a: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330149" y="764704"/>
            <a:ext cx="9097960" cy="95391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레드코사인은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PKI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Solution/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서비스와 보안 솔루션을 판매 제공하는 전문 기업입니다</a:t>
            </a:r>
          </a:p>
          <a:p>
            <a:pPr>
              <a:lnSpc>
                <a:spcPct val="150000"/>
              </a:lnSpc>
            </a:pP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기업간 가치사슬 통합 솔루션 및 서비스 시장에서 국내 선두 기업으로 발전한다는 비전아래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고객과 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Win-Win</a:t>
            </a:r>
            <a:r>
              <a:rPr kumimoji="0"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 기업으로 성장하겠습니다</a:t>
            </a:r>
            <a:r>
              <a:rPr kumimoji="0"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00570"/>
              </p:ext>
            </p:extLst>
          </p:nvPr>
        </p:nvGraphicFramePr>
        <p:xfrm>
          <a:off x="488504" y="1844827"/>
          <a:ext cx="8928992" cy="464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01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2007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주식회사 레드코사인 설립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㈜한국무역정보통신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㈜한국전자인증 공인인증 등록대행 기관 협약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한화 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S&amp;C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파트너 협약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보안 솔루션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2008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벽산그룹 ㈜인희 전산 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SM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계약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대림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I&amp;S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파트너 협약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LIG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파트너 등록</a:t>
                      </a:r>
                      <a:endParaRPr kumimoji="1" lang="en-US" altLang="ko-KR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아모레퍼시픽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파트너시스템 공인인증 서비스 대행기관 협약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6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2009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삼정데이타서비스 공인인증 서비스 제휴 협약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,IBM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파트너 협약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일진그룹 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B2B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SM),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대림산업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분양 계약서 출력 관리 업무 시스템 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SM </a:t>
                      </a:r>
                      <a:endParaRPr kumimoji="1"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전자세금계산서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전자계약 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ASP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서비스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(REDBILL)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오픈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표준 전자세금계산서 인증 및 대용량 사업자 지정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동부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CNI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파트너 등록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1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2010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중소기업 벤처 인증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기술보증기금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기술평가인증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1"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6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2011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㈜코스콤 공인인증등록 대행 기관 협약 체결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웹케시 주식회사 파트너 제휴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텍사스 솔루션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포스코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ICT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파트너 등록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포스코엔지니어링 전자세금계산서 시스템 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SM)</a:t>
                      </a:r>
                      <a:endParaRPr kumimoji="1"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01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2012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롯데정보통신 파트너 등록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,KTNET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공인전자주소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(#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메일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사업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파트너협약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KT 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파트너 등록</a:t>
                      </a:r>
                      <a:endParaRPr kumimoji="1"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65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2013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LG CNS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파트너 등록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정보통신산업진흥원 전자입찰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계약시스템 유지보수 협약</a:t>
                      </a:r>
                      <a:endParaRPr kumimoji="1" lang="en-US" altLang="ko-KR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하우빌드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건설사업관리 서비스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공인인증 및 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#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메일 파트너 협약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01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2014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웹케시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통합매출관리서비스 부문 사업 제휴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대학부문 전자입찰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계약 솔루션 개발 및 납품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01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2015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공인전자문서 보관소 연계 부문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신뢰스캔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사업 제휴</a:t>
                      </a: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(KTNET), 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컴퓨터 제조업 추가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01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2016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JW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그룹사 통합 전자계약시스템 구축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제약사 전자계약관리시스템 구축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01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2017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신한은행 전자세금계산서 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ASP 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시스템 구축 컨설팅</a:t>
                      </a:r>
                      <a:endParaRPr kumimoji="1" lang="en-US" altLang="ko-KR" sz="10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776848"/>
                  </a:ext>
                </a:extLst>
              </a:tr>
              <a:tr h="27401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2018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비즈플레이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서비스 사업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(RPA_</a:t>
                      </a:r>
                      <a:r>
                        <a:rPr kumimoji="1" lang="ko-KR" altLang="en-US" sz="1000" b="1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통합유통정보조회서비스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제휴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중소기업벤처 </a:t>
                      </a:r>
                      <a:r>
                        <a:rPr kumimoji="1" lang="ko-KR" altLang="en-US" sz="1000" b="1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재인증</a:t>
                      </a:r>
                      <a:endParaRPr kumimoji="1" lang="en-US" altLang="ko-KR" sz="10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832835"/>
                  </a:ext>
                </a:extLst>
              </a:tr>
              <a:tr h="27401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2019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구로구 </a:t>
                      </a:r>
                      <a:r>
                        <a:rPr kumimoji="1" lang="ko-KR" altLang="en-US" sz="1000" b="1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지하이시티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지식산업센터 사무실 분양 이전</a:t>
                      </a:r>
                      <a:endParaRPr kumimoji="1" lang="en-US" altLang="ko-KR" sz="10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471397"/>
                  </a:ext>
                </a:extLst>
              </a:tr>
              <a:tr h="27401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kumimoji="1" lang="en-US" altLang="ko-KR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2020</a:t>
                      </a:r>
                      <a:r>
                        <a:rPr kumimoji="1" lang="ko-KR" altLang="en-US" sz="10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</a:t>
                      </a: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1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유비스톰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솔루션 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Sales &amp; Marketing Partner 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계약</a:t>
                      </a:r>
                      <a:r>
                        <a:rPr kumimoji="1" lang="en-US" altLang="ko-KR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_UBIFORM Report, e-Form </a:t>
                      </a:r>
                      <a:r>
                        <a:rPr kumimoji="1"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및 </a:t>
                      </a:r>
                      <a:r>
                        <a:rPr kumimoji="1" lang="en-US" altLang="ko-KR" sz="1000" b="1" kern="12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MySuit</a:t>
                      </a:r>
                      <a:endParaRPr kumimoji="1" lang="en-US" altLang="ko-KR" sz="10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374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AutoShape 23"/>
          <p:cNvSpPr>
            <a:spLocks noChangeArrowheads="1"/>
          </p:cNvSpPr>
          <p:nvPr/>
        </p:nvSpPr>
        <p:spPr bwMode="auto">
          <a:xfrm>
            <a:off x="550246" y="765178"/>
            <a:ext cx="9044655" cy="792163"/>
          </a:xfrm>
          <a:prstGeom prst="roundRect">
            <a:avLst>
              <a:gd name="adj" fmla="val 16667"/>
            </a:avLst>
          </a:prstGeom>
          <a:noFill/>
          <a:ln w="25400" algn="ctr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레드코사인의</a:t>
            </a:r>
            <a:r>
              <a:rPr kumimoji="0" lang="ko-KR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주요 사업분야는 PKI Infra</a:t>
            </a:r>
            <a:r>
              <a:rPr kumimoji="0"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응용 Web Application</a:t>
            </a:r>
            <a:r>
              <a:rPr kumimoji="0"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Solution</a:t>
            </a:r>
            <a:r>
              <a:rPr kumimoji="0"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kumimoji="0"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Service </a:t>
            </a:r>
            <a:r>
              <a:rPr kumimoji="0" lang="ko-KR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</a:t>
            </a: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부문과</a:t>
            </a:r>
            <a:endParaRPr kumimoji="0"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Security Consulting &amp; SI </a:t>
            </a:r>
            <a:r>
              <a:rPr kumimoji="0"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 등으로 구분됩니다</a:t>
            </a:r>
            <a:r>
              <a:rPr kumimoji="0" lang="ko-KR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kumimoji="0" lang="en-US" altLang="ko-KR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30147" y="3"/>
            <a:ext cx="197041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사업</a:t>
            </a:r>
          </a:p>
        </p:txBody>
      </p:sp>
      <p:grpSp>
        <p:nvGrpSpPr>
          <p:cNvPr id="23" name="그룹 22"/>
          <p:cNvGrpSpPr>
            <a:grpSpLocks/>
          </p:cNvGrpSpPr>
          <p:nvPr/>
        </p:nvGrpSpPr>
        <p:grpSpPr bwMode="auto">
          <a:xfrm>
            <a:off x="1043156" y="1772816"/>
            <a:ext cx="7819690" cy="4380706"/>
            <a:chOff x="1258692" y="2143140"/>
            <a:chExt cx="6626616" cy="4286256"/>
          </a:xfrm>
        </p:grpSpPr>
        <p:grpSp>
          <p:nvGrpSpPr>
            <p:cNvPr id="24" name="그룹 10"/>
            <p:cNvGrpSpPr/>
            <p:nvPr/>
          </p:nvGrpSpPr>
          <p:grpSpPr>
            <a:xfrm>
              <a:off x="1258692" y="2143140"/>
              <a:ext cx="2165560" cy="4286256"/>
              <a:chOff x="1391" y="0"/>
              <a:chExt cx="2165560" cy="3740729"/>
            </a:xfrm>
            <a:scene3d>
              <a:camera prst="orthographicFront"/>
              <a:lightRig rig="flat" dir="t"/>
            </a:scene3d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1391" y="0"/>
                <a:ext cx="2165560" cy="3740729"/>
              </a:xfrm>
              <a:prstGeom prst="roundRect">
                <a:avLst>
                  <a:gd name="adj" fmla="val 10000"/>
                </a:avLst>
              </a:prstGeom>
              <a:gradFill rotWithShape="0">
                <a:gsLst>
                  <a:gs pos="0">
                    <a:srgbClr val="9B2D2A"/>
                  </a:gs>
                  <a:gs pos="80000">
                    <a:srgbClr val="C0504D">
                      <a:hueOff val="0"/>
                      <a:satOff val="0"/>
                      <a:lumOff val="0"/>
                      <a:alphaOff val="0"/>
                      <a:shade val="93000"/>
                      <a:satMod val="130000"/>
                    </a:srgbClr>
                  </a:gs>
                  <a:gs pos="100000">
                    <a:srgbClr val="C0504D">
                      <a:hueOff val="0"/>
                      <a:satOff val="0"/>
                      <a:lumOff val="0"/>
                      <a:alphaOff val="0"/>
                      <a:shade val="94000"/>
                      <a:satMod val="135000"/>
                    </a:srgbClr>
                  </a:gs>
                </a:gsLst>
                <a:lin ang="16200000" scaled="0"/>
              </a:gradFill>
              <a:ln>
                <a:noFill/>
              </a:ln>
              <a:effectLst/>
              <a:sp3d prstMaterial="plastic">
                <a:bevelT w="120900" h="88900"/>
                <a:bevelB w="88900" h="31750"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6" name="모서리가 둥근 직사각형 4"/>
              <p:cNvSpPr/>
              <p:nvPr/>
            </p:nvSpPr>
            <p:spPr>
              <a:xfrm>
                <a:off x="28551" y="1049963"/>
                <a:ext cx="2085214" cy="2369142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0" rIns="180000" bIns="0" spcCol="1270"/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ko-KR" sz="1600" kern="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PKI Infra</a:t>
                </a:r>
                <a:r>
                  <a:rPr kumimoji="0" lang="en-US" altLang="ko-KR" sz="1600" kern="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0" lang="ko-KR" altLang="ko-KR" sz="1600" kern="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응</a:t>
                </a:r>
                <a:r>
                  <a:rPr kumimoji="0" lang="ko-KR" altLang="en-US" sz="1600" kern="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용</a:t>
                </a:r>
                <a:r>
                  <a:rPr kumimoji="0" lang="en-US" altLang="ko-KR" sz="1600" kern="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</a:t>
                </a:r>
                <a:r>
                  <a:rPr kumimoji="0" lang="ko-KR" altLang="ko-KR" sz="1600" kern="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olution</a:t>
                </a:r>
                <a:endParaRPr kumimoji="0" lang="en-US" altLang="ko-KR" sz="16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전자구매</a:t>
                </a: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전자입찰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전자계약서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전자기성</a:t>
                </a: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세금계산서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defRPr/>
                </a:pP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전자 잔고증명</a:t>
                </a:r>
                <a:endParaRPr kumimoji="0" lang="en-US" altLang="ko-KR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ERP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연계 솔루션</a:t>
                </a:r>
                <a:endParaRPr kumimoji="0" lang="en-US" altLang="ko-KR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171450" indent="-17145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defRPr/>
                </a:pPr>
                <a:endParaRPr kumimoji="0" lang="ko-KR" altLang="en-US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5" name="타원 24"/>
            <p:cNvSpPr/>
            <p:nvPr/>
          </p:nvSpPr>
          <p:spPr>
            <a:xfrm>
              <a:off x="1770544" y="2266605"/>
              <a:ext cx="1141857" cy="1141857"/>
            </a:xfrm>
            <a:prstGeom prst="ellipse">
              <a:avLst/>
            </a:prstGeom>
            <a:blipFill rotWithShape="0">
              <a:blip r:embed="rId3" cstate="print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6" name="그룹 12"/>
            <p:cNvGrpSpPr/>
            <p:nvPr/>
          </p:nvGrpSpPr>
          <p:grpSpPr>
            <a:xfrm>
              <a:off x="3489220" y="2143140"/>
              <a:ext cx="2165560" cy="4286256"/>
              <a:chOff x="2231919" y="0"/>
              <a:chExt cx="2165560" cy="3740729"/>
            </a:xfrm>
            <a:scene3d>
              <a:camera prst="orthographicFront"/>
              <a:lightRig rig="flat" dir="t"/>
            </a:scene3d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2231919" y="0"/>
                <a:ext cx="2165560" cy="3740729"/>
              </a:xfrm>
              <a:prstGeom prst="roundRect">
                <a:avLst>
                  <a:gd name="adj" fmla="val 10000"/>
                </a:avLst>
              </a:prstGeom>
              <a:gradFill rotWithShape="0">
                <a:gsLst>
                  <a:gs pos="0">
                    <a:srgbClr val="98762F"/>
                  </a:gs>
                  <a:gs pos="80000">
                    <a:srgbClr val="C79B41"/>
                  </a:gs>
                  <a:gs pos="100000">
                    <a:srgbClr val="CA9D3E"/>
                  </a:gs>
                </a:gsLst>
                <a:lin ang="16200000" scaled="0"/>
              </a:gradFill>
              <a:ln>
                <a:noFill/>
              </a:ln>
              <a:effectLst/>
              <a:sp3d prstMaterial="plastic">
                <a:bevelT w="120900" h="88900"/>
                <a:bevelB w="88900" h="31750"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4" name="모서리가 둥근 직사각형 7"/>
              <p:cNvSpPr/>
              <p:nvPr/>
            </p:nvSpPr>
            <p:spPr>
              <a:xfrm>
                <a:off x="2272092" y="1049963"/>
                <a:ext cx="2085214" cy="2182083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0" rIns="180000" bIns="0" spcCol="1270"/>
              <a:lstStyle/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600" kern="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Service</a:t>
                </a:r>
              </a:p>
              <a:p>
                <a:pPr algn="ctr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ko-KR" sz="1400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업종별 시스템 개발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공인인증 </a:t>
                </a: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RA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서비스</a:t>
                </a:r>
                <a:endParaRPr kumimoji="0" lang="en-US" altLang="ko-KR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통한 전산 유지보수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PKI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관련 컨설팅</a:t>
                </a:r>
                <a:endParaRPr kumimoji="0" lang="en-US" altLang="ko-KR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0" lang="ko-KR" altLang="en-US" sz="1100" kern="0" dirty="0" err="1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홈택스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전자세금계산서</a:t>
                </a:r>
                <a:endParaRPr kumimoji="0" lang="en-US" altLang="ko-KR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자동수집</a:t>
                </a: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kumimoji="0" lang="ko-KR" altLang="en-US" sz="1100" kern="0" dirty="0" err="1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올텍스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서비스</a:t>
                </a: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전자세금계산서 서비스</a:t>
                </a:r>
                <a:endParaRPr kumimoji="0" lang="en-US" altLang="ko-KR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경비지출 관리서비스</a:t>
                </a: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4001072" y="2266605"/>
              <a:ext cx="1141857" cy="1141857"/>
            </a:xfrm>
            <a:prstGeom prst="ellipse">
              <a:avLst/>
            </a:prstGeom>
            <a:blipFill rotWithShape="0">
              <a:blip r:embed="rId4" cstate="print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tint val="50000"/>
                <a:hueOff val="-6392608"/>
                <a:satOff val="-50000"/>
                <a:lumOff val="420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9" name="그룹 14"/>
            <p:cNvGrpSpPr/>
            <p:nvPr/>
          </p:nvGrpSpPr>
          <p:grpSpPr>
            <a:xfrm>
              <a:off x="5719748" y="2143140"/>
              <a:ext cx="2165560" cy="4286256"/>
              <a:chOff x="4462447" y="0"/>
              <a:chExt cx="2165560" cy="3740729"/>
            </a:xfrm>
            <a:scene3d>
              <a:camera prst="orthographicFront"/>
              <a:lightRig rig="flat" dir="t"/>
            </a:scene3d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4462447" y="0"/>
                <a:ext cx="2165560" cy="3740729"/>
              </a:xfrm>
              <a:prstGeom prst="roundRect">
                <a:avLst>
                  <a:gd name="adj" fmla="val 10000"/>
                </a:avLst>
              </a:prstGeom>
              <a:gradFill rotWithShape="0"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CC746"/>
                  </a:gs>
                </a:gsLst>
                <a:lin ang="16200000" scaled="0"/>
              </a:gradFill>
              <a:ln>
                <a:noFill/>
              </a:ln>
              <a:effectLst/>
              <a:sp3d prstMaterial="plastic">
                <a:bevelT w="120900" h="88900"/>
                <a:bevelB w="88900" h="31750"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32" name="모서리가 둥근 직사각형 10"/>
              <p:cNvSpPr/>
              <p:nvPr/>
            </p:nvSpPr>
            <p:spPr>
              <a:xfrm>
                <a:off x="4477533" y="1049963"/>
                <a:ext cx="2085214" cy="2182104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0" rIns="180000" bIns="0" spcCol="1270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kumimoji="0" lang="en-US" altLang="ko-KR" sz="1600" kern="0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Security Consulting &amp; SI</a:t>
                </a:r>
              </a:p>
              <a:p>
                <a:pPr marL="171450" indent="-17145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PKI Toolkit </a:t>
                </a:r>
              </a:p>
              <a:p>
                <a:pPr marL="171450" indent="-17145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Reporting, e-form, </a:t>
                </a:r>
                <a:r>
                  <a:rPr kumimoji="0" lang="en-US" altLang="ko-KR" sz="1100" kern="0" dirty="0" err="1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MySuit</a:t>
                </a:r>
                <a:endParaRPr kumimoji="0" lang="en-US" altLang="ko-KR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보안</a:t>
                </a: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SI/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유지보수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DB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보안</a:t>
                </a:r>
                <a:endParaRPr kumimoji="0" lang="en-US" altLang="ko-KR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자산관리</a:t>
                </a: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솔루션</a:t>
                </a:r>
                <a:endParaRPr kumimoji="0" lang="en-US" altLang="ko-KR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Z! Stream(S/W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스트리밍</a:t>
                </a: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통합매출 관리</a:t>
                </a:r>
                <a:endParaRPr kumimoji="0" lang="en-US" altLang="ko-KR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(RPA_</a:t>
                </a:r>
                <a:r>
                  <a:rPr kumimoji="0" lang="ko-KR" altLang="en-US" sz="1100" kern="0" dirty="0" err="1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유통사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SCM </a:t>
                </a:r>
                <a:r>
                  <a:rPr kumimoji="0" lang="ko-KR" altLang="en-US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자동수집</a:t>
                </a:r>
                <a:r>
                  <a:rPr kumimoji="0" lang="en-US" altLang="ko-KR" sz="1100" kern="0" dirty="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endParaRPr kumimoji="0" lang="ko-KR" altLang="en-US" sz="1100" kern="0" dirty="0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6231600" y="2266605"/>
              <a:ext cx="1141857" cy="1141857"/>
            </a:xfrm>
            <a:prstGeom prst="ellipse">
              <a:avLst/>
            </a:prstGeom>
            <a:blipFill rotWithShape="0">
              <a:blip r:embed="rId5" cstate="print"/>
              <a:stretch>
                <a:fillRect/>
              </a:stretch>
            </a:blipFill>
            <a:scene3d>
              <a:camera prst="orthographicFront"/>
              <a:lightRig rig="flat" dir="t"/>
            </a:scene3d>
            <a:sp3d z="127000" prstMaterial="plastic">
              <a:bevelT w="88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tint val="50000"/>
                <a:hueOff val="-12785216"/>
                <a:satOff val="-100000"/>
                <a:lumOff val="840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object 30"/>
          <p:cNvSpPr txBox="1"/>
          <p:nvPr/>
        </p:nvSpPr>
        <p:spPr>
          <a:xfrm>
            <a:off x="6392366" y="116632"/>
            <a:ext cx="246899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sz="2000" b="1" dirty="0">
                <a:solidFill>
                  <a:srgbClr val="FFFF65"/>
                </a:solidFill>
                <a:latin typeface="Arial Black"/>
                <a:cs typeface="Arial Black"/>
              </a:rPr>
              <a:t>4</a:t>
            </a:r>
            <a:r>
              <a:rPr sz="2000" b="1" dirty="0">
                <a:solidFill>
                  <a:srgbClr val="FFFF65"/>
                </a:solidFill>
                <a:latin typeface="Arial Black"/>
                <a:cs typeface="Arial Black"/>
              </a:rPr>
              <a:t>.1. </a:t>
            </a:r>
            <a:r>
              <a:rPr sz="2000" spc="-25" dirty="0">
                <a:solidFill>
                  <a:srgbClr val="FFFF65"/>
                </a:solidFill>
                <a:latin typeface="바탕"/>
                <a:cs typeface="바탕"/>
              </a:rPr>
              <a:t>전</a:t>
            </a:r>
            <a:r>
              <a:rPr sz="2000" spc="0" dirty="0">
                <a:solidFill>
                  <a:srgbClr val="FFFF65"/>
                </a:solidFill>
                <a:latin typeface="바탕"/>
                <a:cs typeface="바탕"/>
              </a:rPr>
              <a:t>자</a:t>
            </a:r>
            <a:r>
              <a:rPr sz="2000" spc="-50" dirty="0">
                <a:solidFill>
                  <a:srgbClr val="FFFF65"/>
                </a:solidFill>
                <a:latin typeface="바탕"/>
                <a:cs typeface="바탕"/>
              </a:rPr>
              <a:t> </a:t>
            </a:r>
            <a:r>
              <a:rPr sz="2000" spc="-30" dirty="0">
                <a:solidFill>
                  <a:srgbClr val="FFFF65"/>
                </a:solidFill>
                <a:latin typeface="바탕"/>
                <a:cs typeface="바탕"/>
              </a:rPr>
              <a:t>입찰</a:t>
            </a:r>
            <a:endParaRPr sz="2000" dirty="0">
              <a:latin typeface="바탕"/>
              <a:cs typeface="바탕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7311085" y="1460782"/>
            <a:ext cx="2149601" cy="214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2415489" y="2205981"/>
            <a:ext cx="4895595" cy="55626"/>
          </a:xfrm>
          <a:custGeom>
            <a:avLst/>
            <a:gdLst/>
            <a:ahLst/>
            <a:cxnLst/>
            <a:rect l="l" t="t" r="r" b="b"/>
            <a:pathLst>
              <a:path w="3832860" h="111251">
                <a:moveTo>
                  <a:pt x="0" y="0"/>
                </a:moveTo>
                <a:lnTo>
                  <a:pt x="0" y="111251"/>
                </a:lnTo>
                <a:lnTo>
                  <a:pt x="3832860" y="111251"/>
                </a:lnTo>
                <a:lnTo>
                  <a:pt x="3832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5"/>
          <p:cNvSpPr/>
          <p:nvPr/>
        </p:nvSpPr>
        <p:spPr>
          <a:xfrm>
            <a:off x="685700" y="1988840"/>
            <a:ext cx="1890242" cy="272767"/>
          </a:xfrm>
          <a:custGeom>
            <a:avLst/>
            <a:gdLst/>
            <a:ahLst/>
            <a:cxnLst/>
            <a:rect l="l" t="t" r="r" b="b"/>
            <a:pathLst>
              <a:path w="2351526" h="342876">
                <a:moveTo>
                  <a:pt x="2351526" y="170081"/>
                </a:moveTo>
                <a:lnTo>
                  <a:pt x="2345729" y="127169"/>
                </a:lnTo>
                <a:lnTo>
                  <a:pt x="2329955" y="88280"/>
                </a:lnTo>
                <a:lnTo>
                  <a:pt x="2305589" y="54796"/>
                </a:lnTo>
                <a:lnTo>
                  <a:pt x="2274015" y="28103"/>
                </a:lnTo>
                <a:lnTo>
                  <a:pt x="2236616" y="9582"/>
                </a:lnTo>
                <a:lnTo>
                  <a:pt x="2194776" y="619"/>
                </a:lnTo>
                <a:lnTo>
                  <a:pt x="170087" y="0"/>
                </a:lnTo>
                <a:lnTo>
                  <a:pt x="155421" y="738"/>
                </a:lnTo>
                <a:lnTo>
                  <a:pt x="113696" y="10015"/>
                </a:lnTo>
                <a:lnTo>
                  <a:pt x="76455" y="28806"/>
                </a:lnTo>
                <a:lnTo>
                  <a:pt x="45081" y="55728"/>
                </a:lnTo>
                <a:lnTo>
                  <a:pt x="20958" y="89398"/>
                </a:lnTo>
                <a:lnTo>
                  <a:pt x="5470" y="128431"/>
                </a:lnTo>
                <a:lnTo>
                  <a:pt x="0" y="171444"/>
                </a:lnTo>
                <a:lnTo>
                  <a:pt x="5" y="172807"/>
                </a:lnTo>
                <a:lnTo>
                  <a:pt x="5802" y="215719"/>
                </a:lnTo>
                <a:lnTo>
                  <a:pt x="21576" y="254608"/>
                </a:lnTo>
                <a:lnTo>
                  <a:pt x="45942" y="288092"/>
                </a:lnTo>
                <a:lnTo>
                  <a:pt x="77516" y="314786"/>
                </a:lnTo>
                <a:lnTo>
                  <a:pt x="114915" y="333306"/>
                </a:lnTo>
                <a:lnTo>
                  <a:pt x="156755" y="342269"/>
                </a:lnTo>
                <a:lnTo>
                  <a:pt x="2182565" y="342876"/>
                </a:lnTo>
                <a:lnTo>
                  <a:pt x="2197149" y="342050"/>
                </a:lnTo>
                <a:lnTo>
                  <a:pt x="2238625" y="332574"/>
                </a:lnTo>
                <a:lnTo>
                  <a:pt x="2275625" y="313642"/>
                </a:lnTo>
                <a:lnTo>
                  <a:pt x="2306783" y="286591"/>
                </a:lnTo>
                <a:lnTo>
                  <a:pt x="2330730" y="252757"/>
                </a:lnTo>
                <a:lnTo>
                  <a:pt x="2346101" y="213475"/>
                </a:lnTo>
                <a:lnTo>
                  <a:pt x="2351526" y="170081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주요특징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284164" y="692696"/>
            <a:ext cx="110508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88900" indent="-88900"/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가</a:t>
            </a:r>
            <a:r>
              <a:rPr kumimoji="0" lang="en-US" altLang="ko-KR" b="0" dirty="0">
                <a:latin typeface="Arial Black" pitchFamily="34" charset="0"/>
                <a:ea typeface="HY헤드라인M" pitchFamily="18" charset="-127"/>
              </a:rPr>
              <a:t>. </a:t>
            </a:r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개 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700" y="2326469"/>
            <a:ext cx="85869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b="0" dirty="0">
                <a:latin typeface="HY헤드라인M" pitchFamily="18" charset="-127"/>
                <a:ea typeface="HY헤드라인M" pitchFamily="18" charset="-127"/>
              </a:rPr>
              <a:t>기존 </a:t>
            </a:r>
            <a:r>
              <a:rPr lang="en-US" altLang="ko-KR" sz="1400" b="0" dirty="0">
                <a:latin typeface="HY헤드라인M" pitchFamily="18" charset="-127"/>
                <a:ea typeface="HY헤드라인M" pitchFamily="18" charset="-127"/>
              </a:rPr>
              <a:t>Off-Line</a:t>
            </a:r>
            <a:r>
              <a:rPr lang="ko-KR" altLang="en-US" sz="1400" b="0" dirty="0">
                <a:latin typeface="HY헤드라인M" pitchFamily="18" charset="-127"/>
                <a:ea typeface="HY헤드라인M" pitchFamily="18" charset="-127"/>
              </a:rPr>
              <a:t>에서 처리되던 입찰 업무를 인터넷상에서 조회하고 </a:t>
            </a:r>
            <a:endParaRPr lang="en-US" altLang="ko-KR" sz="1400" b="0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400" b="0" dirty="0" err="1">
                <a:latin typeface="HY헤드라인M" pitchFamily="18" charset="-127"/>
                <a:ea typeface="HY헤드라인M" pitchFamily="18" charset="-127"/>
              </a:rPr>
              <a:t>투찰</a:t>
            </a:r>
            <a:r>
              <a:rPr lang="ko-KR" altLang="en-US" sz="1400" b="0" dirty="0">
                <a:latin typeface="HY헤드라인M" pitchFamily="18" charset="-127"/>
                <a:ea typeface="HY헤드라인M" pitchFamily="18" charset="-127"/>
              </a:rPr>
              <a:t> 및 업체 선정하여 처리하는 방식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ko-KR" altLang="en-US" sz="1400" b="0" dirty="0"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b="0" dirty="0">
                <a:latin typeface="HY헤드라인M" pitchFamily="18" charset="-127"/>
                <a:ea typeface="HY헤드라인M" pitchFamily="18" charset="-127"/>
              </a:rPr>
              <a:t>입찰간 견적제출 시 전자서명 된 암호문서로 저장 관리함으로써 안정적인 업무 시스템  유지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ko-KR" altLang="en-US" sz="1400" b="0" dirty="0"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b="0" dirty="0">
                <a:latin typeface="HY헤드라인M" pitchFamily="18" charset="-127"/>
                <a:ea typeface="HY헤드라인M" pitchFamily="18" charset="-127"/>
              </a:rPr>
              <a:t>사용권한에 따라 견적서의 전자서명을 검증 및 </a:t>
            </a:r>
            <a:r>
              <a:rPr lang="ko-KR" altLang="en-US" sz="1400" b="0" dirty="0" err="1">
                <a:latin typeface="HY헤드라인M" pitchFamily="18" charset="-127"/>
                <a:ea typeface="HY헤드라인M" pitchFamily="18" charset="-127"/>
              </a:rPr>
              <a:t>복호화</a:t>
            </a:r>
            <a:r>
              <a:rPr lang="ko-KR" altLang="en-US" sz="1400" b="0" dirty="0">
                <a:latin typeface="HY헤드라인M" pitchFamily="18" charset="-127"/>
                <a:ea typeface="HY헤드라인M" pitchFamily="18" charset="-127"/>
              </a:rPr>
              <a:t> 하여 개찰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endParaRPr lang="ko-KR" altLang="en-US" sz="1400" b="0" dirty="0"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b="0" dirty="0">
                <a:latin typeface="HY헤드라인M" pitchFamily="18" charset="-127"/>
                <a:ea typeface="HY헤드라인M" pitchFamily="18" charset="-127"/>
              </a:rPr>
              <a:t>공인인증기반의 안정적 업무 시스템으로써 업무를 자동화</a:t>
            </a:r>
            <a:r>
              <a:rPr lang="en-US" altLang="ko-KR" sz="1400" b="0" dirty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400" b="0" dirty="0">
                <a:latin typeface="HY헤드라인M" pitchFamily="18" charset="-127"/>
                <a:ea typeface="HY헤드라인M" pitchFamily="18" charset="-127"/>
              </a:rPr>
              <a:t>간편화 하여 업무효율성을 증대</a:t>
            </a:r>
            <a:r>
              <a:rPr lang="en-US" altLang="ko-KR" sz="1400" b="0" dirty="0"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400" b="0" dirty="0"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1400" b="0" dirty="0">
                <a:latin typeface="HY헤드라인M" pitchFamily="18" charset="-127"/>
                <a:ea typeface="HY헤드라인M" pitchFamily="18" charset="-127"/>
              </a:rPr>
              <a:t>기업 내 투명거래 및 부대비용절감을 실현</a:t>
            </a:r>
            <a:r>
              <a:rPr lang="en-US" altLang="ko-KR" sz="1400" b="0" dirty="0">
                <a:latin typeface="HY헤드라인M" pitchFamily="18" charset="-127"/>
                <a:ea typeface="HY헤드라인M" pitchFamily="18" charset="-127"/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700" y="1031343"/>
            <a:ext cx="858698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0" lang="ko-KR" altLang="en-US" sz="1400" b="0" dirty="0">
                <a:latin typeface="Arial Black" pitchFamily="34" charset="0"/>
                <a:ea typeface="HY헤드라인M" pitchFamily="18" charset="-127"/>
              </a:rPr>
              <a:t>기존 오프라인에서 처리되던 입찰업무를 인터넷을 통하여 관리하고 공인인증서 기반으로 하여 견적서에 전자 서명 및 검증방식으로 처리되어 안정적인 입찰 업무 시스템을 구현합니다</a:t>
            </a:r>
            <a:r>
              <a:rPr kumimoji="0" lang="en-US" altLang="ko-KR" sz="1400" b="0" dirty="0">
                <a:latin typeface="Arial Black" pitchFamily="34" charset="0"/>
                <a:ea typeface="HY헤드라인M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220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284164" y="692696"/>
            <a:ext cx="1258976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88900" indent="-88900"/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나</a:t>
            </a:r>
            <a:r>
              <a:rPr kumimoji="0" lang="en-US" altLang="ko-KR" b="0" dirty="0">
                <a:latin typeface="Arial Black" pitchFamily="34" charset="0"/>
                <a:ea typeface="HY헤드라인M" pitchFamily="18" charset="-127"/>
              </a:rPr>
              <a:t>. </a:t>
            </a:r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개념도</a:t>
            </a:r>
          </a:p>
        </p:txBody>
      </p:sp>
      <p:pic>
        <p:nvPicPr>
          <p:cNvPr id="107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626" y="1877714"/>
            <a:ext cx="3382963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ectangle 237"/>
          <p:cNvSpPr>
            <a:spLocks noChangeArrowheads="1"/>
          </p:cNvSpPr>
          <p:nvPr/>
        </p:nvSpPr>
        <p:spPr bwMode="auto">
          <a:xfrm>
            <a:off x="3681239" y="6086177"/>
            <a:ext cx="1809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 marL="88900" indent="-88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0" kern="0" dirty="0">
              <a:solidFill>
                <a:srgbClr val="000000"/>
              </a:solidFill>
              <a:latin typeface="Arial Black" pitchFamily="34" charset="0"/>
              <a:ea typeface="HY헤드라인M" pitchFamily="18" charset="-127"/>
              <a:cs typeface="가는각진제목체"/>
            </a:endParaRPr>
          </a:p>
        </p:txBody>
      </p:sp>
      <p:sp>
        <p:nvSpPr>
          <p:cNvPr id="109" name="Text Box 238"/>
          <p:cNvSpPr txBox="1">
            <a:spLocks noChangeArrowheads="1"/>
          </p:cNvSpPr>
          <p:nvPr/>
        </p:nvSpPr>
        <p:spPr bwMode="auto">
          <a:xfrm>
            <a:off x="508377" y="1324838"/>
            <a:ext cx="13559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ctr" defTabSz="860425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>
                <a:solidFill>
                  <a:srgbClr val="FFFFFF"/>
                </a:solidFill>
                <a:effectLst>
                  <a:glow rad="228600">
                    <a:srgbClr val="336699"/>
                  </a:glow>
                </a:effectLst>
                <a:latin typeface="Arial Black" pitchFamily="34" charset="0"/>
                <a:ea typeface="HY헤드라인M" pitchFamily="18" charset="-127"/>
              </a:rPr>
              <a:t>그룹웨어</a:t>
            </a:r>
            <a:endParaRPr kumimoji="0" lang="en-US" altLang="ko-KR" sz="1200" b="0" kern="0" dirty="0">
              <a:solidFill>
                <a:srgbClr val="FFFFFF"/>
              </a:solidFill>
              <a:effectLst>
                <a:glow rad="228600">
                  <a:srgbClr val="336699"/>
                </a:glow>
              </a:effectLst>
              <a:latin typeface="Arial Black" pitchFamily="34" charset="0"/>
              <a:ea typeface="HY헤드라인M" pitchFamily="18" charset="-127"/>
            </a:endParaRPr>
          </a:p>
          <a:p>
            <a:pPr algn="ctr" defTabSz="860425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200" b="0" kern="0" dirty="0">
                <a:solidFill>
                  <a:srgbClr val="FFFFFF"/>
                </a:solidFill>
                <a:effectLst>
                  <a:glow rad="228600">
                    <a:srgbClr val="336699"/>
                  </a:glow>
                </a:effectLst>
                <a:latin typeface="Arial Black" pitchFamily="34" charset="0"/>
                <a:ea typeface="HY헤드라인M" pitchFamily="18" charset="-127"/>
              </a:rPr>
              <a:t>및 </a:t>
            </a:r>
            <a:r>
              <a:rPr kumimoji="0" lang="ko-KR" altLang="en-US" sz="1200" b="0" kern="0" dirty="0" err="1">
                <a:solidFill>
                  <a:srgbClr val="FFFFFF"/>
                </a:solidFill>
                <a:effectLst>
                  <a:glow rad="228600">
                    <a:srgbClr val="336699"/>
                  </a:glow>
                </a:effectLst>
                <a:latin typeface="Arial Black" pitchFamily="34" charset="0"/>
                <a:ea typeface="HY헤드라인M" pitchFamily="18" charset="-127"/>
              </a:rPr>
              <a:t>기간계</a:t>
            </a:r>
            <a:endParaRPr kumimoji="0" lang="ko-KR" altLang="en-US" sz="1200" b="0" kern="0" dirty="0">
              <a:solidFill>
                <a:srgbClr val="FFFFFF"/>
              </a:solidFill>
              <a:effectLst>
                <a:glow rad="228600">
                  <a:srgbClr val="336699"/>
                </a:glow>
              </a:effectLst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110" name="Rectangle 233"/>
          <p:cNvSpPr>
            <a:spLocks noChangeArrowheads="1"/>
          </p:cNvSpPr>
          <p:nvPr/>
        </p:nvSpPr>
        <p:spPr bwMode="auto">
          <a:xfrm>
            <a:off x="8234606" y="4432448"/>
            <a:ext cx="86624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88900" indent="-88900" algn="ctr" defTabSz="860425" eaLnBrk="0" latinLnBrk="0" hangingPunct="0">
              <a:spcBef>
                <a:spcPct val="50000"/>
              </a:spcBef>
              <a:defRPr/>
            </a:pPr>
            <a:r>
              <a:rPr lang="ko-KR" altLang="en-US" sz="1600" b="0" dirty="0">
                <a:solidFill>
                  <a:srgbClr val="FFFFFF"/>
                </a:solidFill>
                <a:effectLst>
                  <a:glow rad="228600">
                    <a:srgbClr val="336699"/>
                  </a:glow>
                </a:effectLst>
                <a:latin typeface="Arial Black" pitchFamily="34" charset="0"/>
                <a:ea typeface="HY헤드라인M" pitchFamily="18" charset="-127"/>
              </a:rPr>
              <a:t>협력 사</a:t>
            </a:r>
          </a:p>
        </p:txBody>
      </p:sp>
      <p:pic>
        <p:nvPicPr>
          <p:cNvPr id="111" name="Picture 9" descr="C:\Documents and Settings\최종호\Local Settings\Temporary Internet Files\Content.IE5\1CLBB90Y\MCj0433944000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001" y="3565227"/>
            <a:ext cx="76993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그림 6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2" y="4542643"/>
            <a:ext cx="58261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그림 6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9" y="2566216"/>
            <a:ext cx="9890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그림 6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15" y="5157192"/>
            <a:ext cx="75565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직사각형 70"/>
          <p:cNvSpPr>
            <a:spLocks noChangeArrowheads="1"/>
          </p:cNvSpPr>
          <p:nvPr/>
        </p:nvSpPr>
        <p:spPr bwMode="auto">
          <a:xfrm>
            <a:off x="3009726" y="1150639"/>
            <a:ext cx="4094163" cy="3578225"/>
          </a:xfrm>
          <a:prstGeom prst="rect">
            <a:avLst/>
          </a:prstGeom>
          <a:noFill/>
          <a:ln w="25400" algn="ctr">
            <a:solidFill>
              <a:srgbClr val="B7D1E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0376" tIns="36021" rIns="70376" bIns="35187"/>
          <a:lstStyle>
            <a:lvl1pPr defTabSz="7620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1000" b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6" name="Text Box 195"/>
          <p:cNvSpPr txBox="1">
            <a:spLocks noChangeArrowheads="1"/>
          </p:cNvSpPr>
          <p:nvPr/>
        </p:nvSpPr>
        <p:spPr bwMode="auto">
          <a:xfrm>
            <a:off x="3658483" y="1322056"/>
            <a:ext cx="24949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 algn="ctr" defTabSz="860425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2400" b="0" kern="0" dirty="0">
                <a:solidFill>
                  <a:srgbClr val="FFFFFF"/>
                </a:solidFill>
                <a:effectLst>
                  <a:glow rad="228600">
                    <a:srgbClr val="336699"/>
                  </a:glow>
                </a:effectLst>
                <a:latin typeface="Arial Black" pitchFamily="34" charset="0"/>
                <a:ea typeface="HY헤드라인M" pitchFamily="18" charset="-127"/>
              </a:rPr>
              <a:t>전자구매시스템</a:t>
            </a:r>
          </a:p>
        </p:txBody>
      </p:sp>
      <p:sp>
        <p:nvSpPr>
          <p:cNvPr id="117" name="AutoShape 236"/>
          <p:cNvSpPr>
            <a:spLocks noChangeArrowheads="1"/>
          </p:cNvSpPr>
          <p:nvPr/>
        </p:nvSpPr>
        <p:spPr bwMode="auto">
          <a:xfrm rot="5400000">
            <a:off x="2093838" y="1038781"/>
            <a:ext cx="468313" cy="1011237"/>
          </a:xfrm>
          <a:prstGeom prst="upDown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rgbClr val="FF9900">
                  <a:gamma/>
                  <a:shade val="46275"/>
                  <a:invGamma/>
                  <a:lumMod val="17000"/>
                  <a:lumOff val="83000"/>
                </a:srgbClr>
              </a:gs>
              <a:gs pos="7800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808080">
                <a:alpha val="98000"/>
              </a:srgbClr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90000" tIns="46800" rIns="90000" bIns="46800" anchor="ctr"/>
          <a:lstStyle/>
          <a:p>
            <a:pPr marL="88900" indent="-88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b="0" kern="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HY헤드라인M" pitchFamily="18" charset="-127"/>
              <a:cs typeface="가는각진제목체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185755" y="1443556"/>
            <a:ext cx="252000" cy="22434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gradFill>
                  <a:gsLst>
                    <a:gs pos="5000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  <a:latin typeface="맑은 고딕" pitchFamily="50" charset="-127"/>
                <a:ea typeface="맑은 고딕" pitchFamily="50" charset="-127"/>
              </a:rPr>
              <a:t>I/F</a:t>
            </a:r>
            <a:endParaRPr kumimoji="0" lang="ko-KR" altLang="en-US" sz="1200" kern="0" dirty="0">
              <a:gradFill>
                <a:gsLst>
                  <a:gs pos="50000">
                    <a:prstClr val="black">
                      <a:lumMod val="85000"/>
                      <a:lumOff val="15000"/>
                    </a:prst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0"/>
              </a:gra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Text Box 224"/>
          <p:cNvSpPr txBox="1">
            <a:spLocks noChangeArrowheads="1"/>
          </p:cNvSpPr>
          <p:nvPr/>
        </p:nvSpPr>
        <p:spPr bwMode="auto">
          <a:xfrm>
            <a:off x="1255874" y="3125016"/>
            <a:ext cx="18653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법무검토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계약 진행 </a:t>
            </a: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/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완료 조회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  -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조건검색</a:t>
            </a: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,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이력 조회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업무 통계 관리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0" name="Text Box 224"/>
          <p:cNvSpPr txBox="1">
            <a:spLocks noChangeArrowheads="1"/>
          </p:cNvSpPr>
          <p:nvPr/>
        </p:nvSpPr>
        <p:spPr bwMode="auto">
          <a:xfrm>
            <a:off x="1687438" y="1799193"/>
            <a:ext cx="17526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구매</a:t>
            </a: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/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계약정보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알림</a:t>
            </a: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(e-Mail/SMS)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전자결재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1" name="Text Box 224"/>
          <p:cNvSpPr txBox="1">
            <a:spLocks noChangeArrowheads="1"/>
          </p:cNvSpPr>
          <p:nvPr/>
        </p:nvSpPr>
        <p:spPr bwMode="auto">
          <a:xfrm>
            <a:off x="1333145" y="4725205"/>
            <a:ext cx="18637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완료 자료 열람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  -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미 완료 계약 출금 제한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  -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사용인감신청 결재 승인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2" name="Rectangle 232"/>
          <p:cNvSpPr>
            <a:spLocks noChangeArrowheads="1"/>
          </p:cNvSpPr>
          <p:nvPr/>
        </p:nvSpPr>
        <p:spPr bwMode="auto">
          <a:xfrm>
            <a:off x="698661" y="2429691"/>
            <a:ext cx="115728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88900" indent="-889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가는각진제목체"/>
              </a:rPr>
              <a:t>법무팀 담당자</a:t>
            </a:r>
          </a:p>
        </p:txBody>
      </p:sp>
      <p:sp>
        <p:nvSpPr>
          <p:cNvPr id="123" name="Rectangle 232"/>
          <p:cNvSpPr>
            <a:spLocks noChangeArrowheads="1"/>
          </p:cNvSpPr>
          <p:nvPr/>
        </p:nvSpPr>
        <p:spPr bwMode="auto">
          <a:xfrm>
            <a:off x="2793603" y="6100167"/>
            <a:ext cx="10064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88900" indent="-889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가는각진제목체"/>
              </a:rPr>
              <a:t>구매 담당자</a:t>
            </a:r>
          </a:p>
        </p:txBody>
      </p:sp>
      <p:sp>
        <p:nvSpPr>
          <p:cNvPr id="124" name="오른쪽 화살표 82"/>
          <p:cNvSpPr>
            <a:spLocks noChangeArrowheads="1"/>
          </p:cNvSpPr>
          <p:nvPr/>
        </p:nvSpPr>
        <p:spPr bwMode="auto">
          <a:xfrm flipH="1">
            <a:off x="6861001" y="4093864"/>
            <a:ext cx="868363" cy="258763"/>
          </a:xfrm>
          <a:prstGeom prst="rightArrow">
            <a:avLst>
              <a:gd name="adj1" fmla="val 50000"/>
              <a:gd name="adj2" fmla="val 49763"/>
            </a:avLst>
          </a:prstGeom>
          <a:solidFill>
            <a:srgbClr val="B2C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rot="10800000" vert="eaVert" wrap="none"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1000" b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가는각진제목체"/>
            </a:endParaRPr>
          </a:p>
        </p:txBody>
      </p:sp>
      <p:sp>
        <p:nvSpPr>
          <p:cNvPr id="125" name="오른쪽 화살표 83"/>
          <p:cNvSpPr>
            <a:spLocks noChangeArrowheads="1"/>
          </p:cNvSpPr>
          <p:nvPr/>
        </p:nvSpPr>
        <p:spPr bwMode="auto">
          <a:xfrm>
            <a:off x="1918320" y="2937359"/>
            <a:ext cx="1169987" cy="263525"/>
          </a:xfrm>
          <a:prstGeom prst="rightArrow">
            <a:avLst>
              <a:gd name="adj1" fmla="val 50000"/>
              <a:gd name="adj2" fmla="val 50071"/>
            </a:avLst>
          </a:prstGeom>
          <a:solidFill>
            <a:srgbClr val="B2C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rot="10800000" vert="eaVert" wrap="none"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1000" b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가는각진제목체"/>
            </a:endParaRPr>
          </a:p>
        </p:txBody>
      </p:sp>
      <p:sp>
        <p:nvSpPr>
          <p:cNvPr id="126" name="오른쪽 화살표 84"/>
          <p:cNvSpPr>
            <a:spLocks noChangeArrowheads="1"/>
          </p:cNvSpPr>
          <p:nvPr/>
        </p:nvSpPr>
        <p:spPr bwMode="auto">
          <a:xfrm rot="19858239">
            <a:off x="2058813" y="4276426"/>
            <a:ext cx="1169988" cy="263525"/>
          </a:xfrm>
          <a:prstGeom prst="rightArrow">
            <a:avLst>
              <a:gd name="adj1" fmla="val 50000"/>
              <a:gd name="adj2" fmla="val 50071"/>
            </a:avLst>
          </a:prstGeom>
          <a:solidFill>
            <a:srgbClr val="B2C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rot="10800000" vert="eaVert" wrap="none"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1000" b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가는각진제목체"/>
            </a:endParaRPr>
          </a:p>
        </p:txBody>
      </p:sp>
      <p:sp>
        <p:nvSpPr>
          <p:cNvPr id="127" name="Text Box 224"/>
          <p:cNvSpPr txBox="1">
            <a:spLocks noChangeArrowheads="1"/>
          </p:cNvSpPr>
          <p:nvPr/>
        </p:nvSpPr>
        <p:spPr bwMode="auto">
          <a:xfrm>
            <a:off x="7783339" y="4813002"/>
            <a:ext cx="1863725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입찰공고 조회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입찰 참여 및 투찰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계약서 검토 승인</a:t>
            </a: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/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반려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계약서 전자서명 체결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전자세금계산서 발행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28" name="아래쪽 화살표 109"/>
          <p:cNvSpPr>
            <a:spLocks noChangeArrowheads="1"/>
          </p:cNvSpPr>
          <p:nvPr/>
        </p:nvSpPr>
        <p:spPr bwMode="auto">
          <a:xfrm flipH="1" flipV="1">
            <a:off x="3524076" y="4646314"/>
            <a:ext cx="287338" cy="936625"/>
          </a:xfrm>
          <a:prstGeom prst="downArrow">
            <a:avLst>
              <a:gd name="adj1" fmla="val 50000"/>
              <a:gd name="adj2" fmla="val 49997"/>
            </a:avLst>
          </a:prstGeom>
          <a:solidFill>
            <a:srgbClr val="B2C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rot="10800000" vert="eaVert" wrap="none"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1000" b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가는각진제목체"/>
            </a:endParaRPr>
          </a:p>
        </p:txBody>
      </p:sp>
      <p:sp>
        <p:nvSpPr>
          <p:cNvPr id="129" name="Text Box 224"/>
          <p:cNvSpPr txBox="1">
            <a:spLocks noChangeArrowheads="1"/>
          </p:cNvSpPr>
          <p:nvPr/>
        </p:nvSpPr>
        <p:spPr bwMode="auto">
          <a:xfrm>
            <a:off x="3754264" y="4960639"/>
            <a:ext cx="24606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입찰공고문 작성 및 공고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개찰 및 낙찰자선정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유찰 및 재 입찰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계약서 작성 및 체결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  -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사용인감 신청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  <a:buFontTx/>
              <a:buChar char="•"/>
            </a:pPr>
            <a:r>
              <a:rPr lang="en-US" altLang="ko-KR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</a:t>
            </a: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세금계산서 역 발행 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30" name="직사각형 112"/>
          <p:cNvSpPr>
            <a:spLocks noChangeArrowheads="1"/>
          </p:cNvSpPr>
          <p:nvPr/>
        </p:nvSpPr>
        <p:spPr bwMode="auto">
          <a:xfrm>
            <a:off x="7632526" y="1150639"/>
            <a:ext cx="1887538" cy="5181600"/>
          </a:xfrm>
          <a:prstGeom prst="rect">
            <a:avLst/>
          </a:prstGeom>
          <a:noFill/>
          <a:ln w="25400" algn="ctr">
            <a:solidFill>
              <a:srgbClr val="B7D1E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0376" tIns="36021" rIns="70376" bIns="35187"/>
          <a:lstStyle>
            <a:lvl1pPr defTabSz="7620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1000" b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1" name="Rectangle 232"/>
          <p:cNvSpPr>
            <a:spLocks noChangeArrowheads="1"/>
          </p:cNvSpPr>
          <p:nvPr/>
        </p:nvSpPr>
        <p:spPr bwMode="auto">
          <a:xfrm>
            <a:off x="488595" y="4391830"/>
            <a:ext cx="16891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88900" indent="-889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가는각진제목체"/>
              </a:rPr>
              <a:t>회게팀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가는각진제목체"/>
              </a:rPr>
              <a:t>/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가는각진제목체"/>
              </a:rPr>
              <a:t>총무부 담당자</a:t>
            </a:r>
          </a:p>
        </p:txBody>
      </p:sp>
      <p:grpSp>
        <p:nvGrpSpPr>
          <p:cNvPr id="132" name="그룹 73"/>
          <p:cNvGrpSpPr>
            <a:grpSpLocks/>
          </p:cNvGrpSpPr>
          <p:nvPr/>
        </p:nvGrpSpPr>
        <p:grpSpPr bwMode="auto">
          <a:xfrm>
            <a:off x="7692851" y="3977977"/>
            <a:ext cx="746125" cy="423862"/>
            <a:chOff x="5453066" y="3429000"/>
            <a:chExt cx="746388" cy="424165"/>
          </a:xfrm>
        </p:grpSpPr>
        <p:pic>
          <p:nvPicPr>
            <p:cNvPr id="133" name="Picture 68" descr="C:\Documents and Settings\최종호\Local Settings\Temporary Internet Files\Content.IE5\G684KB27\MCj03462770000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672" y="3429000"/>
              <a:ext cx="476782" cy="424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" name="TextBox 225"/>
            <p:cNvSpPr txBox="1">
              <a:spLocks noChangeArrowheads="1"/>
            </p:cNvSpPr>
            <p:nvPr/>
          </p:nvSpPr>
          <p:spPr bwMode="auto">
            <a:xfrm>
              <a:off x="5453066" y="3571876"/>
              <a:ext cx="70483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0" latinLnBrk="0" hangingPunct="0"/>
              <a:r>
                <a:rPr lang="ko-KR" altLang="en-US" sz="900" b="0">
                  <a:solidFill>
                    <a:srgbClr val="0099FF"/>
                  </a:solidFill>
                  <a:latin typeface="Arial Black" panose="020B0A04020102020204" pitchFamily="34" charset="0"/>
                  <a:ea typeface="HY헤드라인M" panose="02030600000101010101" pitchFamily="18" charset="-127"/>
                </a:rPr>
                <a:t>전자서명</a:t>
              </a:r>
            </a:p>
          </p:txBody>
        </p:sp>
      </p:grpSp>
      <p:pic>
        <p:nvPicPr>
          <p:cNvPr id="135" name="그림 1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39" y="4624089"/>
            <a:ext cx="14478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오른쪽 화살표 82"/>
          <p:cNvSpPr>
            <a:spLocks noChangeArrowheads="1"/>
          </p:cNvSpPr>
          <p:nvPr/>
        </p:nvSpPr>
        <p:spPr bwMode="auto">
          <a:xfrm>
            <a:off x="6902276" y="2101552"/>
            <a:ext cx="868363" cy="257175"/>
          </a:xfrm>
          <a:prstGeom prst="rightArrow">
            <a:avLst>
              <a:gd name="adj1" fmla="val 50000"/>
              <a:gd name="adj2" fmla="val 50070"/>
            </a:avLst>
          </a:prstGeom>
          <a:solidFill>
            <a:srgbClr val="B2CC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rot="10800000" vert="eaVert" wrap="none"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1000" b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가는각진제목체"/>
            </a:endParaRPr>
          </a:p>
        </p:txBody>
      </p:sp>
      <p:sp>
        <p:nvSpPr>
          <p:cNvPr id="137" name="Text Box 104"/>
          <p:cNvSpPr txBox="1">
            <a:spLocks noChangeArrowheads="1"/>
          </p:cNvSpPr>
          <p:nvPr/>
        </p:nvSpPr>
        <p:spPr bwMode="auto">
          <a:xfrm>
            <a:off x="8421514" y="2011064"/>
            <a:ext cx="9540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000" b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공인인증기관</a:t>
            </a:r>
          </a:p>
        </p:txBody>
      </p:sp>
      <p:pic>
        <p:nvPicPr>
          <p:cNvPr id="138" name="Picture 22" descr="C:\Documents and Settings\SK C&amp;C\바탕 화면\종류별 아이콘 8 - 건축물3\structure_26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864" y="1417339"/>
            <a:ext cx="62388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 Box 104"/>
          <p:cNvSpPr txBox="1">
            <a:spLocks noChangeArrowheads="1"/>
          </p:cNvSpPr>
          <p:nvPr/>
        </p:nvSpPr>
        <p:spPr bwMode="auto">
          <a:xfrm>
            <a:off x="8597726" y="2950864"/>
            <a:ext cx="5699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/>
            <a:r>
              <a:rPr lang="ko-KR" altLang="en-US" sz="1000" b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국세청</a:t>
            </a:r>
          </a:p>
        </p:txBody>
      </p:sp>
      <p:pic>
        <p:nvPicPr>
          <p:cNvPr id="140" name="Picture 22" descr="C:\Documents and Settings\SK C&amp;C\바탕 화면\종류별 아이콘 8 - 건축물3\structure_26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989" y="2357139"/>
            <a:ext cx="623887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 Box 224"/>
          <p:cNvSpPr txBox="1">
            <a:spLocks noChangeArrowheads="1"/>
          </p:cNvSpPr>
          <p:nvPr/>
        </p:nvSpPr>
        <p:spPr bwMode="auto">
          <a:xfrm>
            <a:off x="7465839" y="1599902"/>
            <a:ext cx="1863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인증서 유효성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142" name="Text Box 224"/>
          <p:cNvSpPr txBox="1">
            <a:spLocks noChangeArrowheads="1"/>
          </p:cNvSpPr>
          <p:nvPr/>
        </p:nvSpPr>
        <p:spPr bwMode="auto">
          <a:xfrm>
            <a:off x="7237239" y="2514302"/>
            <a:ext cx="18637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50000"/>
              </a:lnSpc>
              <a:buFontTx/>
              <a:buChar char="•"/>
            </a:pPr>
            <a:r>
              <a:rPr lang="ko-KR" altLang="en-US" sz="1000" b="0">
                <a:solidFill>
                  <a:srgbClr val="000000"/>
                </a:solidFill>
                <a:latin typeface="Arial Black" panose="020B0A04020102020204" pitchFamily="34" charset="0"/>
                <a:ea typeface="HY헤드라인M" panose="02030600000101010101" pitchFamily="18" charset="-127"/>
              </a:rPr>
              <a:t> 전자세금계산서 전송</a:t>
            </a:r>
            <a:endParaRPr lang="en-US" altLang="ko-KR" sz="1000" b="0">
              <a:solidFill>
                <a:srgbClr val="000000"/>
              </a:solidFill>
              <a:latin typeface="Arial Black" panose="020B0A04020102020204" pitchFamily="34" charset="0"/>
              <a:ea typeface="HY헤드라인M" panose="02030600000101010101" pitchFamily="18" charset="-127"/>
            </a:endParaRP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98C4301C-2938-4B38-A573-BAE52E307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object 30">
            <a:extLst>
              <a:ext uri="{FF2B5EF4-FFF2-40B4-BE49-F238E27FC236}">
                <a16:creationId xmlns:a16="http://schemas.microsoft.com/office/drawing/2014/main" id="{1893F576-F7D3-4F3B-ACC9-2B0F60315074}"/>
              </a:ext>
            </a:extLst>
          </p:cNvPr>
          <p:cNvSpPr txBox="1"/>
          <p:nvPr/>
        </p:nvSpPr>
        <p:spPr>
          <a:xfrm>
            <a:off x="6392366" y="116632"/>
            <a:ext cx="246899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sz="2000" b="1" dirty="0">
                <a:solidFill>
                  <a:srgbClr val="FFFF65"/>
                </a:solidFill>
                <a:latin typeface="Arial Black"/>
                <a:cs typeface="Arial Black"/>
              </a:rPr>
              <a:t>4</a:t>
            </a:r>
            <a:r>
              <a:rPr sz="2000" b="1" dirty="0">
                <a:solidFill>
                  <a:srgbClr val="FFFF65"/>
                </a:solidFill>
                <a:latin typeface="Arial Black"/>
                <a:cs typeface="Arial Black"/>
              </a:rPr>
              <a:t>.1. </a:t>
            </a:r>
            <a:r>
              <a:rPr sz="2000" spc="-25" dirty="0">
                <a:solidFill>
                  <a:srgbClr val="FFFF65"/>
                </a:solidFill>
                <a:latin typeface="바탕"/>
                <a:cs typeface="바탕"/>
              </a:rPr>
              <a:t>전</a:t>
            </a:r>
            <a:r>
              <a:rPr sz="2000" spc="0" dirty="0">
                <a:solidFill>
                  <a:srgbClr val="FFFF65"/>
                </a:solidFill>
                <a:latin typeface="바탕"/>
                <a:cs typeface="바탕"/>
              </a:rPr>
              <a:t>자</a:t>
            </a:r>
            <a:r>
              <a:rPr sz="2000" spc="-50" dirty="0">
                <a:solidFill>
                  <a:srgbClr val="FFFF65"/>
                </a:solidFill>
                <a:latin typeface="바탕"/>
                <a:cs typeface="바탕"/>
              </a:rPr>
              <a:t> </a:t>
            </a:r>
            <a:r>
              <a:rPr sz="2000" spc="-30" dirty="0">
                <a:solidFill>
                  <a:srgbClr val="FFFF65"/>
                </a:solidFill>
                <a:latin typeface="바탕"/>
                <a:cs typeface="바탕"/>
              </a:rPr>
              <a:t>입찰</a:t>
            </a:r>
            <a:endParaRPr sz="2000" dirty="0">
              <a:latin typeface="바탕"/>
              <a:cs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54189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/>
        </p:nvSpPr>
        <p:spPr>
          <a:xfrm>
            <a:off x="7311085" y="1577164"/>
            <a:ext cx="2149601" cy="2149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4"/>
          <p:cNvSpPr/>
          <p:nvPr/>
        </p:nvSpPr>
        <p:spPr>
          <a:xfrm>
            <a:off x="2415489" y="2205981"/>
            <a:ext cx="4895595" cy="55626"/>
          </a:xfrm>
          <a:custGeom>
            <a:avLst/>
            <a:gdLst/>
            <a:ahLst/>
            <a:cxnLst/>
            <a:rect l="l" t="t" r="r" b="b"/>
            <a:pathLst>
              <a:path w="3832860" h="111251">
                <a:moveTo>
                  <a:pt x="0" y="0"/>
                </a:moveTo>
                <a:lnTo>
                  <a:pt x="0" y="111251"/>
                </a:lnTo>
                <a:lnTo>
                  <a:pt x="3832860" y="111251"/>
                </a:lnTo>
                <a:lnTo>
                  <a:pt x="383286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685700" y="1988840"/>
            <a:ext cx="1890242" cy="272767"/>
          </a:xfrm>
          <a:custGeom>
            <a:avLst/>
            <a:gdLst/>
            <a:ahLst/>
            <a:cxnLst/>
            <a:rect l="l" t="t" r="r" b="b"/>
            <a:pathLst>
              <a:path w="2351526" h="342876">
                <a:moveTo>
                  <a:pt x="2351526" y="170081"/>
                </a:moveTo>
                <a:lnTo>
                  <a:pt x="2345729" y="127169"/>
                </a:lnTo>
                <a:lnTo>
                  <a:pt x="2329955" y="88280"/>
                </a:lnTo>
                <a:lnTo>
                  <a:pt x="2305589" y="54796"/>
                </a:lnTo>
                <a:lnTo>
                  <a:pt x="2274015" y="28103"/>
                </a:lnTo>
                <a:lnTo>
                  <a:pt x="2236616" y="9582"/>
                </a:lnTo>
                <a:lnTo>
                  <a:pt x="2194776" y="619"/>
                </a:lnTo>
                <a:lnTo>
                  <a:pt x="170087" y="0"/>
                </a:lnTo>
                <a:lnTo>
                  <a:pt x="155421" y="738"/>
                </a:lnTo>
                <a:lnTo>
                  <a:pt x="113696" y="10015"/>
                </a:lnTo>
                <a:lnTo>
                  <a:pt x="76455" y="28806"/>
                </a:lnTo>
                <a:lnTo>
                  <a:pt x="45081" y="55728"/>
                </a:lnTo>
                <a:lnTo>
                  <a:pt x="20958" y="89398"/>
                </a:lnTo>
                <a:lnTo>
                  <a:pt x="5470" y="128431"/>
                </a:lnTo>
                <a:lnTo>
                  <a:pt x="0" y="171444"/>
                </a:lnTo>
                <a:lnTo>
                  <a:pt x="5" y="172807"/>
                </a:lnTo>
                <a:lnTo>
                  <a:pt x="5802" y="215719"/>
                </a:lnTo>
                <a:lnTo>
                  <a:pt x="21576" y="254608"/>
                </a:lnTo>
                <a:lnTo>
                  <a:pt x="45942" y="288092"/>
                </a:lnTo>
                <a:lnTo>
                  <a:pt x="77516" y="314786"/>
                </a:lnTo>
                <a:lnTo>
                  <a:pt x="114915" y="333306"/>
                </a:lnTo>
                <a:lnTo>
                  <a:pt x="156755" y="342269"/>
                </a:lnTo>
                <a:lnTo>
                  <a:pt x="2182565" y="342876"/>
                </a:lnTo>
                <a:lnTo>
                  <a:pt x="2197149" y="342050"/>
                </a:lnTo>
                <a:lnTo>
                  <a:pt x="2238625" y="332574"/>
                </a:lnTo>
                <a:lnTo>
                  <a:pt x="2275625" y="313642"/>
                </a:lnTo>
                <a:lnTo>
                  <a:pt x="2306783" y="286591"/>
                </a:lnTo>
                <a:lnTo>
                  <a:pt x="2330730" y="252757"/>
                </a:lnTo>
                <a:lnTo>
                  <a:pt x="2346101" y="213475"/>
                </a:lnTo>
                <a:lnTo>
                  <a:pt x="2351526" y="170081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주요특징</a:t>
            </a:r>
          </a:p>
        </p:txBody>
      </p:sp>
      <p:sp>
        <p:nvSpPr>
          <p:cNvPr id="12" name="Rectangle 57"/>
          <p:cNvSpPr>
            <a:spLocks noChangeArrowheads="1"/>
          </p:cNvSpPr>
          <p:nvPr/>
        </p:nvSpPr>
        <p:spPr bwMode="auto">
          <a:xfrm>
            <a:off x="284164" y="692696"/>
            <a:ext cx="1105088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88900" indent="-88900"/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가</a:t>
            </a:r>
            <a:r>
              <a:rPr kumimoji="0" lang="en-US" altLang="ko-KR" b="0" dirty="0">
                <a:latin typeface="Arial Black" pitchFamily="34" charset="0"/>
                <a:ea typeface="HY헤드라인M" pitchFamily="18" charset="-127"/>
              </a:rPr>
              <a:t>. </a:t>
            </a:r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개 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700" y="2326469"/>
            <a:ext cx="8586986" cy="387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lvl="2" indent="-80963">
              <a:lnSpc>
                <a:spcPct val="18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 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기존 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Off-Line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에서 처리되던 종이방식의 계약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/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약정 업무를 인터넷상에서 </a:t>
            </a:r>
            <a:endParaRPr lang="en-US" altLang="ko-KR" sz="1400" b="0" dirty="0">
              <a:latin typeface="Arial Black" pitchFamily="34" charset="0"/>
              <a:ea typeface="HY헤드라인M" pitchFamily="18" charset="-127"/>
            </a:endParaRPr>
          </a:p>
          <a:p>
            <a:pPr marL="439738" lvl="2" indent="-80963">
              <a:lnSpc>
                <a:spcPct val="180000"/>
              </a:lnSpc>
              <a:spcBef>
                <a:spcPct val="20000"/>
              </a:spcBef>
              <a:buClr>
                <a:srgbClr val="000066"/>
              </a:buClr>
            </a:pP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   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조회하고 처리하는 방식</a:t>
            </a:r>
            <a:endParaRPr lang="en-US" altLang="ko-KR" sz="1400" b="0" dirty="0">
              <a:latin typeface="Arial Black" pitchFamily="34" charset="0"/>
              <a:ea typeface="HY헤드라인M" pitchFamily="18" charset="-127"/>
            </a:endParaRPr>
          </a:p>
          <a:p>
            <a:pPr marL="439738" lvl="2" indent="-80963">
              <a:lnSpc>
                <a:spcPct val="18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 Off-Line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상에서의 직인 서면 행위를 공인인증서 기반의 전자서명기술을 적용 법적 효력 유지</a:t>
            </a:r>
          </a:p>
          <a:p>
            <a:pPr marL="439738" lvl="2" indent="-80963">
              <a:lnSpc>
                <a:spcPct val="180000"/>
              </a:lnSpc>
              <a:spcBef>
                <a:spcPct val="20000"/>
              </a:spcBef>
              <a:buClr>
                <a:srgbClr val="000066"/>
              </a:buClr>
            </a:pP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   - 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전자서명 법 제 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3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조 전자서명의 효력에 근거</a:t>
            </a:r>
            <a:endParaRPr lang="en-US" altLang="ko-KR" sz="1400" b="0" dirty="0">
              <a:latin typeface="Arial Black" pitchFamily="34" charset="0"/>
              <a:ea typeface="HY헤드라인M" pitchFamily="18" charset="-127"/>
            </a:endParaRPr>
          </a:p>
          <a:p>
            <a:pPr marL="439738" lvl="2" indent="-80963">
              <a:lnSpc>
                <a:spcPct val="18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 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공인전자주소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(</a:t>
            </a:r>
            <a:r>
              <a:rPr lang="ko-KR" altLang="en-US" sz="1400" b="0" dirty="0" err="1">
                <a:latin typeface="Arial Black" pitchFamily="34" charset="0"/>
                <a:ea typeface="HY헤드라인M" pitchFamily="18" charset="-127"/>
              </a:rPr>
              <a:t>샵메일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)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로 계약 완료문서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(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파일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)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에 대한 전달 및 통보</a:t>
            </a:r>
          </a:p>
          <a:p>
            <a:pPr marL="439738" lvl="2" indent="-80963">
              <a:lnSpc>
                <a:spcPct val="180000"/>
              </a:lnSpc>
              <a:spcBef>
                <a:spcPct val="20000"/>
              </a:spcBef>
              <a:buClr>
                <a:srgbClr val="000066"/>
              </a:buClr>
            </a:pP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    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- 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전자계약 문서의 안전한 유통 및 증거력을 보장</a:t>
            </a:r>
          </a:p>
          <a:p>
            <a:pPr marL="439738" lvl="2" indent="-80963">
              <a:lnSpc>
                <a:spcPct val="18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 온라인상에서의 업무 처리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/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관리로 시 공간을 절약하며 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PKI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보안기술을 적용 계약 파일의</a:t>
            </a:r>
            <a:endParaRPr lang="en-US" altLang="ko-KR" sz="1400" b="0" dirty="0">
              <a:latin typeface="Arial Black" pitchFamily="34" charset="0"/>
              <a:ea typeface="HY헤드라인M" pitchFamily="18" charset="-127"/>
            </a:endParaRPr>
          </a:p>
          <a:p>
            <a:pPr marL="439738" lvl="2" indent="-80963">
              <a:lnSpc>
                <a:spcPct val="180000"/>
              </a:lnSpc>
              <a:spcBef>
                <a:spcPct val="20000"/>
              </a:spcBef>
              <a:buClr>
                <a:srgbClr val="000066"/>
              </a:buClr>
            </a:pP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    </a:t>
            </a:r>
            <a:r>
              <a:rPr lang="ko-KR" altLang="en-US" sz="1400" b="0" dirty="0" err="1">
                <a:latin typeface="Arial Black" pitchFamily="34" charset="0"/>
                <a:ea typeface="HY헤드라인M" pitchFamily="18" charset="-127"/>
              </a:rPr>
              <a:t>무결성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,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부인방지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,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기밀성을 보장합니다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.</a:t>
            </a:r>
          </a:p>
          <a:p>
            <a:pPr marL="439738" lvl="2" indent="-80963">
              <a:lnSpc>
                <a:spcPct val="18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§"/>
            </a:pP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 적용 사례 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: 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협력업체와의 도급계약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(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공공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 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및 일반 기업</a:t>
            </a:r>
            <a:r>
              <a:rPr lang="en-US" altLang="ko-KR" sz="1400" b="0" dirty="0">
                <a:latin typeface="Arial Black" pitchFamily="34" charset="0"/>
                <a:ea typeface="HY헤드라인M" pitchFamily="18" charset="-127"/>
              </a:rPr>
              <a:t>), </a:t>
            </a:r>
            <a:r>
              <a:rPr lang="ko-KR" altLang="en-US" sz="1400" b="0" dirty="0">
                <a:latin typeface="Arial Black" pitchFamily="34" charset="0"/>
                <a:ea typeface="HY헤드라인M" pitchFamily="18" charset="-127"/>
              </a:rPr>
              <a:t>대리점 및 고객과의 전자약정 업무 등</a:t>
            </a:r>
            <a:endParaRPr lang="en-US" altLang="ko-KR" sz="1400" b="0" dirty="0"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700" y="1031343"/>
            <a:ext cx="8586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0" lang="ko-KR" altLang="en-US" sz="1400" b="0" dirty="0">
                <a:latin typeface="Arial Black" pitchFamily="34" charset="0"/>
                <a:ea typeface="HY헤드라인M" pitchFamily="18" charset="-127"/>
              </a:rPr>
              <a:t>기존 오프라인에서 처리되던 계약업무를 인터넷을 통하여 계약서를 조회 및 관리하고 전자파일에 쌍방의 전자 서명</a:t>
            </a:r>
            <a:r>
              <a:rPr kumimoji="0" lang="en-US" altLang="ko-KR" sz="1400" b="0" dirty="0">
                <a:latin typeface="Arial Black" pitchFamily="34" charset="0"/>
                <a:ea typeface="HY헤드라인M" pitchFamily="18" charset="-127"/>
              </a:rPr>
              <a:t>(</a:t>
            </a:r>
            <a:r>
              <a:rPr kumimoji="0" lang="ko-KR" altLang="en-US" sz="1400" b="0" dirty="0">
                <a:latin typeface="Arial Black" pitchFamily="34" charset="0"/>
                <a:ea typeface="HY헤드라인M" pitchFamily="18" charset="-127"/>
              </a:rPr>
              <a:t>오프라인의 직인</a:t>
            </a:r>
            <a:r>
              <a:rPr kumimoji="0" lang="en-US" altLang="ko-KR" sz="1400" b="0" dirty="0">
                <a:latin typeface="Arial Black" pitchFamily="34" charset="0"/>
                <a:ea typeface="HY헤드라인M" pitchFamily="18" charset="-127"/>
              </a:rPr>
              <a:t>)</a:t>
            </a:r>
            <a:r>
              <a:rPr kumimoji="0" lang="ko-KR" altLang="en-US" sz="1400" b="0" dirty="0">
                <a:latin typeface="Arial Black" pitchFamily="34" charset="0"/>
                <a:ea typeface="HY헤드라인M" pitchFamily="18" charset="-127"/>
              </a:rPr>
              <a:t>을 함으로써 계약체결이 완료되는 </a:t>
            </a:r>
            <a:r>
              <a:rPr kumimoji="0" lang="en-US" altLang="ko-KR" sz="1400" b="0" dirty="0">
                <a:latin typeface="Arial Black" pitchFamily="34" charset="0"/>
                <a:ea typeface="HY헤드라인M" pitchFamily="18" charset="-127"/>
              </a:rPr>
              <a:t>e-business </a:t>
            </a:r>
            <a:r>
              <a:rPr kumimoji="0" lang="ko-KR" altLang="en-US" sz="1400" b="0" dirty="0">
                <a:latin typeface="Arial Black" pitchFamily="34" charset="0"/>
                <a:ea typeface="HY헤드라인M" pitchFamily="18" charset="-127"/>
              </a:rPr>
              <a:t>업무 </a:t>
            </a:r>
            <a:r>
              <a:rPr kumimoji="0" lang="en-US" altLang="ko-KR" sz="1400" b="0" dirty="0">
                <a:latin typeface="Arial Black" pitchFamily="34" charset="0"/>
                <a:ea typeface="HY헤드라인M" pitchFamily="18" charset="-127"/>
              </a:rPr>
              <a:t>System</a:t>
            </a:r>
            <a:r>
              <a:rPr kumimoji="0" lang="ko-KR" altLang="en-US" sz="1400" b="0" dirty="0">
                <a:latin typeface="Arial Black" pitchFamily="34" charset="0"/>
                <a:ea typeface="HY헤드라인M" pitchFamily="18" charset="-127"/>
              </a:rPr>
              <a:t>입니다</a:t>
            </a:r>
            <a:r>
              <a:rPr kumimoji="0" lang="en-US" altLang="ko-KR" sz="1400" b="0" dirty="0">
                <a:latin typeface="Arial Black" pitchFamily="34" charset="0"/>
                <a:ea typeface="HY헤드라인M" pitchFamily="18" charset="-127"/>
              </a:rPr>
              <a:t>.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0BEBAC7-DA57-4942-8554-3C23B977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5" name="object 30">
            <a:extLst>
              <a:ext uri="{FF2B5EF4-FFF2-40B4-BE49-F238E27FC236}">
                <a16:creationId xmlns:a16="http://schemas.microsoft.com/office/drawing/2014/main" id="{51DD629B-6A9F-4020-9FEF-F2337C50B25E}"/>
              </a:ext>
            </a:extLst>
          </p:cNvPr>
          <p:cNvSpPr txBox="1"/>
          <p:nvPr/>
        </p:nvSpPr>
        <p:spPr>
          <a:xfrm>
            <a:off x="6392366" y="116632"/>
            <a:ext cx="246899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altLang="ko-KR" sz="2000" dirty="0">
                <a:solidFill>
                  <a:srgbClr val="FFFF65"/>
                </a:solidFill>
                <a:latin typeface="Arial Black"/>
                <a:cs typeface="Arial Black"/>
              </a:rPr>
              <a:t>4.2. </a:t>
            </a:r>
            <a:r>
              <a:rPr lang="ko-KR" altLang="en-US" sz="2000" spc="-25" dirty="0">
                <a:solidFill>
                  <a:srgbClr val="FFFF65"/>
                </a:solidFill>
                <a:latin typeface="바탕"/>
                <a:cs typeface="바탕"/>
              </a:rPr>
              <a:t>전자</a:t>
            </a:r>
            <a:r>
              <a:rPr lang="ko-KR" altLang="en-US" sz="2000" spc="-50" dirty="0">
                <a:solidFill>
                  <a:srgbClr val="FFFF65"/>
                </a:solidFill>
                <a:latin typeface="바탕"/>
                <a:cs typeface="바탕"/>
              </a:rPr>
              <a:t> 계약</a:t>
            </a:r>
            <a:endParaRPr lang="ko-KR" altLang="en-US" sz="2000" dirty="0">
              <a:latin typeface="바탕"/>
              <a:cs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62138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78"/>
          <p:cNvGrpSpPr>
            <a:grpSpLocks/>
          </p:cNvGrpSpPr>
          <p:nvPr/>
        </p:nvGrpSpPr>
        <p:grpSpPr bwMode="auto">
          <a:xfrm rot="-1143676">
            <a:off x="2966166" y="5049396"/>
            <a:ext cx="1435795" cy="890587"/>
            <a:chOff x="5453066" y="785794"/>
            <a:chExt cx="909638" cy="871538"/>
          </a:xfrm>
        </p:grpSpPr>
        <p:sp>
          <p:nvSpPr>
            <p:cNvPr id="6" name="Freeform 38"/>
            <p:cNvSpPr>
              <a:spLocks/>
            </p:cNvSpPr>
            <p:nvPr/>
          </p:nvSpPr>
          <p:spPr bwMode="auto">
            <a:xfrm>
              <a:off x="5453066" y="785794"/>
              <a:ext cx="909638" cy="871538"/>
            </a:xfrm>
            <a:custGeom>
              <a:avLst/>
              <a:gdLst>
                <a:gd name="T0" fmla="*/ 2147483647 w 1146"/>
                <a:gd name="T1" fmla="*/ 2147483647 h 1098"/>
                <a:gd name="T2" fmla="*/ 2147483647 w 1146"/>
                <a:gd name="T3" fmla="*/ 2147483647 h 1098"/>
                <a:gd name="T4" fmla="*/ 2147483647 w 1146"/>
                <a:gd name="T5" fmla="*/ 2147483647 h 1098"/>
                <a:gd name="T6" fmla="*/ 2147483647 w 1146"/>
                <a:gd name="T7" fmla="*/ 2147483647 h 1098"/>
                <a:gd name="T8" fmla="*/ 2147483647 w 1146"/>
                <a:gd name="T9" fmla="*/ 2147483647 h 1098"/>
                <a:gd name="T10" fmla="*/ 2147483647 w 1146"/>
                <a:gd name="T11" fmla="*/ 2147483647 h 1098"/>
                <a:gd name="T12" fmla="*/ 2147483647 w 1146"/>
                <a:gd name="T13" fmla="*/ 2147483647 h 1098"/>
                <a:gd name="T14" fmla="*/ 2147483647 w 1146"/>
                <a:gd name="T15" fmla="*/ 2147483647 h 1098"/>
                <a:gd name="T16" fmla="*/ 2147483647 w 1146"/>
                <a:gd name="T17" fmla="*/ 2147483647 h 1098"/>
                <a:gd name="T18" fmla="*/ 2147483647 w 1146"/>
                <a:gd name="T19" fmla="*/ 2147483647 h 1098"/>
                <a:gd name="T20" fmla="*/ 2147483647 w 1146"/>
                <a:gd name="T21" fmla="*/ 2147483647 h 1098"/>
                <a:gd name="T22" fmla="*/ 2147483647 w 1146"/>
                <a:gd name="T23" fmla="*/ 2147483647 h 1098"/>
                <a:gd name="T24" fmla="*/ 2147483647 w 1146"/>
                <a:gd name="T25" fmla="*/ 2147483647 h 1098"/>
                <a:gd name="T26" fmla="*/ 2147483647 w 1146"/>
                <a:gd name="T27" fmla="*/ 2147483647 h 1098"/>
                <a:gd name="T28" fmla="*/ 2147483647 w 1146"/>
                <a:gd name="T29" fmla="*/ 2147483647 h 1098"/>
                <a:gd name="T30" fmla="*/ 2147483647 w 1146"/>
                <a:gd name="T31" fmla="*/ 2147483647 h 1098"/>
                <a:gd name="T32" fmla="*/ 2147483647 w 1146"/>
                <a:gd name="T33" fmla="*/ 2147483647 h 1098"/>
                <a:gd name="T34" fmla="*/ 2147483647 w 1146"/>
                <a:gd name="T35" fmla="*/ 2147483647 h 1098"/>
                <a:gd name="T36" fmla="*/ 2147483647 w 1146"/>
                <a:gd name="T37" fmla="*/ 2147483647 h 1098"/>
                <a:gd name="T38" fmla="*/ 2147483647 w 1146"/>
                <a:gd name="T39" fmla="*/ 2147483647 h 1098"/>
                <a:gd name="T40" fmla="*/ 2147483647 w 1146"/>
                <a:gd name="T41" fmla="*/ 2147483647 h 1098"/>
                <a:gd name="T42" fmla="*/ 2147483647 w 1146"/>
                <a:gd name="T43" fmla="*/ 2147483647 h 1098"/>
                <a:gd name="T44" fmla="*/ 2147483647 w 1146"/>
                <a:gd name="T45" fmla="*/ 2147483647 h 1098"/>
                <a:gd name="T46" fmla="*/ 2147483647 w 1146"/>
                <a:gd name="T47" fmla="*/ 2147483647 h 1098"/>
                <a:gd name="T48" fmla="*/ 2147483647 w 1146"/>
                <a:gd name="T49" fmla="*/ 2147483647 h 1098"/>
                <a:gd name="T50" fmla="*/ 2147483647 w 1146"/>
                <a:gd name="T51" fmla="*/ 2147483647 h 1098"/>
                <a:gd name="T52" fmla="*/ 2147483647 w 1146"/>
                <a:gd name="T53" fmla="*/ 2147483647 h 1098"/>
                <a:gd name="T54" fmla="*/ 2147483647 w 1146"/>
                <a:gd name="T55" fmla="*/ 2147483647 h 1098"/>
                <a:gd name="T56" fmla="*/ 2147483647 w 1146"/>
                <a:gd name="T57" fmla="*/ 2147483647 h 1098"/>
                <a:gd name="T58" fmla="*/ 2147483647 w 1146"/>
                <a:gd name="T59" fmla="*/ 2147483647 h 1098"/>
                <a:gd name="T60" fmla="*/ 2147483647 w 1146"/>
                <a:gd name="T61" fmla="*/ 2147483647 h 1098"/>
                <a:gd name="T62" fmla="*/ 2147483647 w 1146"/>
                <a:gd name="T63" fmla="*/ 2147483647 h 1098"/>
                <a:gd name="T64" fmla="*/ 2147483647 w 1146"/>
                <a:gd name="T65" fmla="*/ 2147483647 h 1098"/>
                <a:gd name="T66" fmla="*/ 2147483647 w 1146"/>
                <a:gd name="T67" fmla="*/ 2147483647 h 1098"/>
                <a:gd name="T68" fmla="*/ 2147483647 w 1146"/>
                <a:gd name="T69" fmla="*/ 2147483647 h 1098"/>
                <a:gd name="T70" fmla="*/ 2147483647 w 1146"/>
                <a:gd name="T71" fmla="*/ 2147483647 h 1098"/>
                <a:gd name="T72" fmla="*/ 2147483647 w 1146"/>
                <a:gd name="T73" fmla="*/ 2147483647 h 1098"/>
                <a:gd name="T74" fmla="*/ 2147483647 w 1146"/>
                <a:gd name="T75" fmla="*/ 2147483647 h 1098"/>
                <a:gd name="T76" fmla="*/ 2147483647 w 1146"/>
                <a:gd name="T77" fmla="*/ 2147483647 h 1098"/>
                <a:gd name="T78" fmla="*/ 2147483647 w 1146"/>
                <a:gd name="T79" fmla="*/ 2147483647 h 1098"/>
                <a:gd name="T80" fmla="*/ 2147483647 w 1146"/>
                <a:gd name="T81" fmla="*/ 2147483647 h 1098"/>
                <a:gd name="T82" fmla="*/ 2147483647 w 1146"/>
                <a:gd name="T83" fmla="*/ 2147483647 h 1098"/>
                <a:gd name="T84" fmla="*/ 2147483647 w 1146"/>
                <a:gd name="T85" fmla="*/ 2147483647 h 1098"/>
                <a:gd name="T86" fmla="*/ 2147483647 w 1146"/>
                <a:gd name="T87" fmla="*/ 2147483647 h 1098"/>
                <a:gd name="T88" fmla="*/ 2147483647 w 1146"/>
                <a:gd name="T89" fmla="*/ 2147483647 h 1098"/>
                <a:gd name="T90" fmla="*/ 2147483647 w 1146"/>
                <a:gd name="T91" fmla="*/ 2147483647 h 1098"/>
                <a:gd name="T92" fmla="*/ 2147483647 w 1146"/>
                <a:gd name="T93" fmla="*/ 2147483647 h 1098"/>
                <a:gd name="T94" fmla="*/ 2147483647 w 1146"/>
                <a:gd name="T95" fmla="*/ 2147483647 h 1098"/>
                <a:gd name="T96" fmla="*/ 2147483647 w 1146"/>
                <a:gd name="T97" fmla="*/ 2147483647 h 1098"/>
                <a:gd name="T98" fmla="*/ 2147483647 w 1146"/>
                <a:gd name="T99" fmla="*/ 2147483647 h 109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46"/>
                <a:gd name="T151" fmla="*/ 0 h 1098"/>
                <a:gd name="T152" fmla="*/ 1146 w 1146"/>
                <a:gd name="T153" fmla="*/ 1098 h 109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46" h="1098">
                  <a:moveTo>
                    <a:pt x="537" y="773"/>
                  </a:moveTo>
                  <a:lnTo>
                    <a:pt x="535" y="768"/>
                  </a:lnTo>
                  <a:lnTo>
                    <a:pt x="535" y="763"/>
                  </a:lnTo>
                  <a:lnTo>
                    <a:pt x="535" y="758"/>
                  </a:lnTo>
                  <a:lnTo>
                    <a:pt x="535" y="753"/>
                  </a:lnTo>
                  <a:lnTo>
                    <a:pt x="539" y="722"/>
                  </a:lnTo>
                  <a:lnTo>
                    <a:pt x="547" y="692"/>
                  </a:lnTo>
                  <a:lnTo>
                    <a:pt x="562" y="662"/>
                  </a:lnTo>
                  <a:lnTo>
                    <a:pt x="582" y="635"/>
                  </a:lnTo>
                  <a:lnTo>
                    <a:pt x="607" y="607"/>
                  </a:lnTo>
                  <a:lnTo>
                    <a:pt x="637" y="581"/>
                  </a:lnTo>
                  <a:lnTo>
                    <a:pt x="671" y="556"/>
                  </a:lnTo>
                  <a:lnTo>
                    <a:pt x="709" y="533"/>
                  </a:lnTo>
                  <a:lnTo>
                    <a:pt x="753" y="512"/>
                  </a:lnTo>
                  <a:lnTo>
                    <a:pt x="799" y="491"/>
                  </a:lnTo>
                  <a:lnTo>
                    <a:pt x="850" y="472"/>
                  </a:lnTo>
                  <a:lnTo>
                    <a:pt x="903" y="456"/>
                  </a:lnTo>
                  <a:lnTo>
                    <a:pt x="961" y="441"/>
                  </a:lnTo>
                  <a:lnTo>
                    <a:pt x="1019" y="429"/>
                  </a:lnTo>
                  <a:lnTo>
                    <a:pt x="1082" y="418"/>
                  </a:lnTo>
                  <a:lnTo>
                    <a:pt x="1146" y="410"/>
                  </a:lnTo>
                  <a:lnTo>
                    <a:pt x="1130" y="366"/>
                  </a:lnTo>
                  <a:lnTo>
                    <a:pt x="1112" y="325"/>
                  </a:lnTo>
                  <a:lnTo>
                    <a:pt x="1090" y="285"/>
                  </a:lnTo>
                  <a:lnTo>
                    <a:pt x="1064" y="245"/>
                  </a:lnTo>
                  <a:lnTo>
                    <a:pt x="1037" y="210"/>
                  </a:lnTo>
                  <a:lnTo>
                    <a:pt x="1006" y="176"/>
                  </a:lnTo>
                  <a:lnTo>
                    <a:pt x="972" y="145"/>
                  </a:lnTo>
                  <a:lnTo>
                    <a:pt x="938" y="116"/>
                  </a:lnTo>
                  <a:lnTo>
                    <a:pt x="900" y="90"/>
                  </a:lnTo>
                  <a:lnTo>
                    <a:pt x="860" y="67"/>
                  </a:lnTo>
                  <a:lnTo>
                    <a:pt x="818" y="47"/>
                  </a:lnTo>
                  <a:lnTo>
                    <a:pt x="775" y="31"/>
                  </a:lnTo>
                  <a:lnTo>
                    <a:pt x="730" y="17"/>
                  </a:lnTo>
                  <a:lnTo>
                    <a:pt x="684" y="8"/>
                  </a:lnTo>
                  <a:lnTo>
                    <a:pt x="636" y="2"/>
                  </a:lnTo>
                  <a:lnTo>
                    <a:pt x="587" y="0"/>
                  </a:lnTo>
                  <a:lnTo>
                    <a:pt x="560" y="1"/>
                  </a:lnTo>
                  <a:lnTo>
                    <a:pt x="533" y="2"/>
                  </a:lnTo>
                  <a:lnTo>
                    <a:pt x="506" y="6"/>
                  </a:lnTo>
                  <a:lnTo>
                    <a:pt x="479" y="10"/>
                  </a:lnTo>
                  <a:lnTo>
                    <a:pt x="454" y="15"/>
                  </a:lnTo>
                  <a:lnTo>
                    <a:pt x="428" y="22"/>
                  </a:lnTo>
                  <a:lnTo>
                    <a:pt x="403" y="30"/>
                  </a:lnTo>
                  <a:lnTo>
                    <a:pt x="379" y="38"/>
                  </a:lnTo>
                  <a:lnTo>
                    <a:pt x="355" y="48"/>
                  </a:lnTo>
                  <a:lnTo>
                    <a:pt x="330" y="59"/>
                  </a:lnTo>
                  <a:lnTo>
                    <a:pt x="308" y="70"/>
                  </a:lnTo>
                  <a:lnTo>
                    <a:pt x="285" y="84"/>
                  </a:lnTo>
                  <a:lnTo>
                    <a:pt x="264" y="97"/>
                  </a:lnTo>
                  <a:lnTo>
                    <a:pt x="243" y="112"/>
                  </a:lnTo>
                  <a:lnTo>
                    <a:pt x="222" y="128"/>
                  </a:lnTo>
                  <a:lnTo>
                    <a:pt x="202" y="144"/>
                  </a:lnTo>
                  <a:lnTo>
                    <a:pt x="179" y="165"/>
                  </a:lnTo>
                  <a:lnTo>
                    <a:pt x="159" y="187"/>
                  </a:lnTo>
                  <a:lnTo>
                    <a:pt x="138" y="210"/>
                  </a:lnTo>
                  <a:lnTo>
                    <a:pt x="118" y="234"/>
                  </a:lnTo>
                  <a:lnTo>
                    <a:pt x="101" y="258"/>
                  </a:lnTo>
                  <a:lnTo>
                    <a:pt x="84" y="285"/>
                  </a:lnTo>
                  <a:lnTo>
                    <a:pt x="69" y="311"/>
                  </a:lnTo>
                  <a:lnTo>
                    <a:pt x="55" y="340"/>
                  </a:lnTo>
                  <a:lnTo>
                    <a:pt x="42" y="368"/>
                  </a:lnTo>
                  <a:lnTo>
                    <a:pt x="31" y="397"/>
                  </a:lnTo>
                  <a:lnTo>
                    <a:pt x="22" y="427"/>
                  </a:lnTo>
                  <a:lnTo>
                    <a:pt x="13" y="459"/>
                  </a:lnTo>
                  <a:lnTo>
                    <a:pt x="8" y="490"/>
                  </a:lnTo>
                  <a:lnTo>
                    <a:pt x="3" y="522"/>
                  </a:lnTo>
                  <a:lnTo>
                    <a:pt x="1" y="554"/>
                  </a:lnTo>
                  <a:lnTo>
                    <a:pt x="0" y="588"/>
                  </a:lnTo>
                  <a:lnTo>
                    <a:pt x="1" y="628"/>
                  </a:lnTo>
                  <a:lnTo>
                    <a:pt x="5" y="668"/>
                  </a:lnTo>
                  <a:lnTo>
                    <a:pt x="12" y="707"/>
                  </a:lnTo>
                  <a:lnTo>
                    <a:pt x="22" y="745"/>
                  </a:lnTo>
                  <a:lnTo>
                    <a:pt x="33" y="782"/>
                  </a:lnTo>
                  <a:lnTo>
                    <a:pt x="47" y="818"/>
                  </a:lnTo>
                  <a:lnTo>
                    <a:pt x="63" y="854"/>
                  </a:lnTo>
                  <a:lnTo>
                    <a:pt x="81" y="887"/>
                  </a:lnTo>
                  <a:lnTo>
                    <a:pt x="102" y="919"/>
                  </a:lnTo>
                  <a:lnTo>
                    <a:pt x="125" y="949"/>
                  </a:lnTo>
                  <a:lnTo>
                    <a:pt x="149" y="979"/>
                  </a:lnTo>
                  <a:lnTo>
                    <a:pt x="176" y="1006"/>
                  </a:lnTo>
                  <a:lnTo>
                    <a:pt x="204" y="1032"/>
                  </a:lnTo>
                  <a:lnTo>
                    <a:pt x="234" y="1055"/>
                  </a:lnTo>
                  <a:lnTo>
                    <a:pt x="265" y="1078"/>
                  </a:lnTo>
                  <a:lnTo>
                    <a:pt x="297" y="1098"/>
                  </a:lnTo>
                  <a:lnTo>
                    <a:pt x="306" y="1074"/>
                  </a:lnTo>
                  <a:lnTo>
                    <a:pt x="317" y="1050"/>
                  </a:lnTo>
                  <a:lnTo>
                    <a:pt x="327" y="1026"/>
                  </a:lnTo>
                  <a:lnTo>
                    <a:pt x="340" y="1003"/>
                  </a:lnTo>
                  <a:lnTo>
                    <a:pt x="351" y="982"/>
                  </a:lnTo>
                  <a:lnTo>
                    <a:pt x="365" y="960"/>
                  </a:lnTo>
                  <a:lnTo>
                    <a:pt x="379" y="938"/>
                  </a:lnTo>
                  <a:lnTo>
                    <a:pt x="394" y="917"/>
                  </a:lnTo>
                  <a:lnTo>
                    <a:pt x="410" y="897"/>
                  </a:lnTo>
                  <a:lnTo>
                    <a:pt x="426" y="878"/>
                  </a:lnTo>
                  <a:lnTo>
                    <a:pt x="442" y="858"/>
                  </a:lnTo>
                  <a:lnTo>
                    <a:pt x="461" y="840"/>
                  </a:lnTo>
                  <a:lnTo>
                    <a:pt x="478" y="823"/>
                  </a:lnTo>
                  <a:lnTo>
                    <a:pt x="497" y="805"/>
                  </a:lnTo>
                  <a:lnTo>
                    <a:pt x="517" y="789"/>
                  </a:lnTo>
                  <a:lnTo>
                    <a:pt x="537" y="773"/>
                  </a:lnTo>
                  <a:close/>
                </a:path>
              </a:pathLst>
            </a:custGeom>
            <a:solidFill>
              <a:srgbClr val="C9AA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5524504" y="857232"/>
              <a:ext cx="373063" cy="450850"/>
            </a:xfrm>
            <a:custGeom>
              <a:avLst/>
              <a:gdLst>
                <a:gd name="T0" fmla="*/ 2147483647 w 469"/>
                <a:gd name="T1" fmla="*/ 2147483647 h 568"/>
                <a:gd name="T2" fmla="*/ 2147483647 w 469"/>
                <a:gd name="T3" fmla="*/ 2147483647 h 568"/>
                <a:gd name="T4" fmla="*/ 2147483647 w 469"/>
                <a:gd name="T5" fmla="*/ 2147483647 h 568"/>
                <a:gd name="T6" fmla="*/ 2147483647 w 469"/>
                <a:gd name="T7" fmla="*/ 2147483647 h 568"/>
                <a:gd name="T8" fmla="*/ 2147483647 w 469"/>
                <a:gd name="T9" fmla="*/ 2147483647 h 568"/>
                <a:gd name="T10" fmla="*/ 2147483647 w 469"/>
                <a:gd name="T11" fmla="*/ 0 h 568"/>
                <a:gd name="T12" fmla="*/ 2147483647 w 469"/>
                <a:gd name="T13" fmla="*/ 0 h 568"/>
                <a:gd name="T14" fmla="*/ 2147483647 w 469"/>
                <a:gd name="T15" fmla="*/ 2147483647 h 568"/>
                <a:gd name="T16" fmla="*/ 2147483647 w 469"/>
                <a:gd name="T17" fmla="*/ 2147483647 h 568"/>
                <a:gd name="T18" fmla="*/ 2147483647 w 469"/>
                <a:gd name="T19" fmla="*/ 2147483647 h 568"/>
                <a:gd name="T20" fmla="*/ 2147483647 w 469"/>
                <a:gd name="T21" fmla="*/ 2147483647 h 568"/>
                <a:gd name="T22" fmla="*/ 0 w 469"/>
                <a:gd name="T23" fmla="*/ 2147483647 h 568"/>
                <a:gd name="T24" fmla="*/ 0 w 469"/>
                <a:gd name="T25" fmla="*/ 2147483647 h 568"/>
                <a:gd name="T26" fmla="*/ 2147483647 w 469"/>
                <a:gd name="T27" fmla="*/ 2147483647 h 568"/>
                <a:gd name="T28" fmla="*/ 2147483647 w 469"/>
                <a:gd name="T29" fmla="*/ 2147483647 h 568"/>
                <a:gd name="T30" fmla="*/ 2147483647 w 469"/>
                <a:gd name="T31" fmla="*/ 2147483647 h 568"/>
                <a:gd name="T32" fmla="*/ 2147483647 w 469"/>
                <a:gd name="T33" fmla="*/ 2147483647 h 568"/>
                <a:gd name="T34" fmla="*/ 2147483647 w 469"/>
                <a:gd name="T35" fmla="*/ 2147483647 h 568"/>
                <a:gd name="T36" fmla="*/ 2147483647 w 469"/>
                <a:gd name="T37" fmla="*/ 2147483647 h 568"/>
                <a:gd name="T38" fmla="*/ 2147483647 w 469"/>
                <a:gd name="T39" fmla="*/ 2147483647 h 568"/>
                <a:gd name="T40" fmla="*/ 2147483647 w 469"/>
                <a:gd name="T41" fmla="*/ 2147483647 h 568"/>
                <a:gd name="T42" fmla="*/ 2147483647 w 469"/>
                <a:gd name="T43" fmla="*/ 2147483647 h 568"/>
                <a:gd name="T44" fmla="*/ 2147483647 w 469"/>
                <a:gd name="T45" fmla="*/ 2147483647 h 568"/>
                <a:gd name="T46" fmla="*/ 2147483647 w 469"/>
                <a:gd name="T47" fmla="*/ 2147483647 h 568"/>
                <a:gd name="T48" fmla="*/ 2147483647 w 469"/>
                <a:gd name="T49" fmla="*/ 2147483647 h 5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9"/>
                <a:gd name="T76" fmla="*/ 0 h 568"/>
                <a:gd name="T77" fmla="*/ 469 w 469"/>
                <a:gd name="T78" fmla="*/ 568 h 5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9" h="568">
                  <a:moveTo>
                    <a:pt x="469" y="256"/>
                  </a:moveTo>
                  <a:lnTo>
                    <a:pt x="242" y="256"/>
                  </a:lnTo>
                  <a:lnTo>
                    <a:pt x="346" y="153"/>
                  </a:lnTo>
                  <a:lnTo>
                    <a:pt x="339" y="146"/>
                  </a:lnTo>
                  <a:lnTo>
                    <a:pt x="233" y="252"/>
                  </a:lnTo>
                  <a:lnTo>
                    <a:pt x="233" y="0"/>
                  </a:lnTo>
                  <a:lnTo>
                    <a:pt x="223" y="0"/>
                  </a:lnTo>
                  <a:lnTo>
                    <a:pt x="223" y="250"/>
                  </a:lnTo>
                  <a:lnTo>
                    <a:pt x="130" y="157"/>
                  </a:lnTo>
                  <a:lnTo>
                    <a:pt x="123" y="165"/>
                  </a:lnTo>
                  <a:lnTo>
                    <a:pt x="216" y="256"/>
                  </a:lnTo>
                  <a:lnTo>
                    <a:pt x="0" y="256"/>
                  </a:lnTo>
                  <a:lnTo>
                    <a:pt x="0" y="267"/>
                  </a:lnTo>
                  <a:lnTo>
                    <a:pt x="218" y="267"/>
                  </a:lnTo>
                  <a:lnTo>
                    <a:pt x="129" y="356"/>
                  </a:lnTo>
                  <a:lnTo>
                    <a:pt x="136" y="362"/>
                  </a:lnTo>
                  <a:lnTo>
                    <a:pt x="223" y="276"/>
                  </a:lnTo>
                  <a:lnTo>
                    <a:pt x="223" y="568"/>
                  </a:lnTo>
                  <a:lnTo>
                    <a:pt x="233" y="568"/>
                  </a:lnTo>
                  <a:lnTo>
                    <a:pt x="233" y="274"/>
                  </a:lnTo>
                  <a:lnTo>
                    <a:pt x="333" y="374"/>
                  </a:lnTo>
                  <a:lnTo>
                    <a:pt x="340" y="367"/>
                  </a:lnTo>
                  <a:lnTo>
                    <a:pt x="240" y="267"/>
                  </a:lnTo>
                  <a:lnTo>
                    <a:pt x="469" y="267"/>
                  </a:lnTo>
                  <a:lnTo>
                    <a:pt x="469" y="256"/>
                  </a:lnTo>
                  <a:close/>
                </a:path>
              </a:pathLst>
            </a:custGeom>
            <a:solidFill>
              <a:srgbClr val="E5D6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" name="그룹 181"/>
          <p:cNvGrpSpPr>
            <a:grpSpLocks/>
          </p:cNvGrpSpPr>
          <p:nvPr/>
        </p:nvGrpSpPr>
        <p:grpSpPr bwMode="auto">
          <a:xfrm rot="-1143676">
            <a:off x="7627775" y="5070033"/>
            <a:ext cx="1435797" cy="892175"/>
            <a:chOff x="5453066" y="785794"/>
            <a:chExt cx="909638" cy="871538"/>
          </a:xfrm>
        </p:grpSpPr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5453066" y="785794"/>
              <a:ext cx="909638" cy="871538"/>
            </a:xfrm>
            <a:custGeom>
              <a:avLst/>
              <a:gdLst>
                <a:gd name="T0" fmla="*/ 2147483647 w 1146"/>
                <a:gd name="T1" fmla="*/ 2147483647 h 1098"/>
                <a:gd name="T2" fmla="*/ 2147483647 w 1146"/>
                <a:gd name="T3" fmla="*/ 2147483647 h 1098"/>
                <a:gd name="T4" fmla="*/ 2147483647 w 1146"/>
                <a:gd name="T5" fmla="*/ 2147483647 h 1098"/>
                <a:gd name="T6" fmla="*/ 2147483647 w 1146"/>
                <a:gd name="T7" fmla="*/ 2147483647 h 1098"/>
                <a:gd name="T8" fmla="*/ 2147483647 w 1146"/>
                <a:gd name="T9" fmla="*/ 2147483647 h 1098"/>
                <a:gd name="T10" fmla="*/ 2147483647 w 1146"/>
                <a:gd name="T11" fmla="*/ 2147483647 h 1098"/>
                <a:gd name="T12" fmla="*/ 2147483647 w 1146"/>
                <a:gd name="T13" fmla="*/ 2147483647 h 1098"/>
                <a:gd name="T14" fmla="*/ 2147483647 w 1146"/>
                <a:gd name="T15" fmla="*/ 2147483647 h 1098"/>
                <a:gd name="T16" fmla="*/ 2147483647 w 1146"/>
                <a:gd name="T17" fmla="*/ 2147483647 h 1098"/>
                <a:gd name="T18" fmla="*/ 2147483647 w 1146"/>
                <a:gd name="T19" fmla="*/ 2147483647 h 1098"/>
                <a:gd name="T20" fmla="*/ 2147483647 w 1146"/>
                <a:gd name="T21" fmla="*/ 2147483647 h 1098"/>
                <a:gd name="T22" fmla="*/ 2147483647 w 1146"/>
                <a:gd name="T23" fmla="*/ 2147483647 h 1098"/>
                <a:gd name="T24" fmla="*/ 2147483647 w 1146"/>
                <a:gd name="T25" fmla="*/ 2147483647 h 1098"/>
                <a:gd name="T26" fmla="*/ 2147483647 w 1146"/>
                <a:gd name="T27" fmla="*/ 2147483647 h 1098"/>
                <a:gd name="T28" fmla="*/ 2147483647 w 1146"/>
                <a:gd name="T29" fmla="*/ 2147483647 h 1098"/>
                <a:gd name="T30" fmla="*/ 2147483647 w 1146"/>
                <a:gd name="T31" fmla="*/ 2147483647 h 1098"/>
                <a:gd name="T32" fmla="*/ 2147483647 w 1146"/>
                <a:gd name="T33" fmla="*/ 2147483647 h 1098"/>
                <a:gd name="T34" fmla="*/ 2147483647 w 1146"/>
                <a:gd name="T35" fmla="*/ 2147483647 h 1098"/>
                <a:gd name="T36" fmla="*/ 2147483647 w 1146"/>
                <a:gd name="T37" fmla="*/ 2147483647 h 1098"/>
                <a:gd name="T38" fmla="*/ 2147483647 w 1146"/>
                <a:gd name="T39" fmla="*/ 2147483647 h 1098"/>
                <a:gd name="T40" fmla="*/ 2147483647 w 1146"/>
                <a:gd name="T41" fmla="*/ 2147483647 h 1098"/>
                <a:gd name="T42" fmla="*/ 2147483647 w 1146"/>
                <a:gd name="T43" fmla="*/ 2147483647 h 1098"/>
                <a:gd name="T44" fmla="*/ 2147483647 w 1146"/>
                <a:gd name="T45" fmla="*/ 2147483647 h 1098"/>
                <a:gd name="T46" fmla="*/ 2147483647 w 1146"/>
                <a:gd name="T47" fmla="*/ 2147483647 h 1098"/>
                <a:gd name="T48" fmla="*/ 2147483647 w 1146"/>
                <a:gd name="T49" fmla="*/ 2147483647 h 1098"/>
                <a:gd name="T50" fmla="*/ 2147483647 w 1146"/>
                <a:gd name="T51" fmla="*/ 2147483647 h 1098"/>
                <a:gd name="T52" fmla="*/ 2147483647 w 1146"/>
                <a:gd name="T53" fmla="*/ 2147483647 h 1098"/>
                <a:gd name="T54" fmla="*/ 2147483647 w 1146"/>
                <a:gd name="T55" fmla="*/ 2147483647 h 1098"/>
                <a:gd name="T56" fmla="*/ 2147483647 w 1146"/>
                <a:gd name="T57" fmla="*/ 2147483647 h 1098"/>
                <a:gd name="T58" fmla="*/ 2147483647 w 1146"/>
                <a:gd name="T59" fmla="*/ 2147483647 h 1098"/>
                <a:gd name="T60" fmla="*/ 2147483647 w 1146"/>
                <a:gd name="T61" fmla="*/ 2147483647 h 1098"/>
                <a:gd name="T62" fmla="*/ 2147483647 w 1146"/>
                <a:gd name="T63" fmla="*/ 2147483647 h 1098"/>
                <a:gd name="T64" fmla="*/ 2147483647 w 1146"/>
                <a:gd name="T65" fmla="*/ 2147483647 h 1098"/>
                <a:gd name="T66" fmla="*/ 2147483647 w 1146"/>
                <a:gd name="T67" fmla="*/ 2147483647 h 1098"/>
                <a:gd name="T68" fmla="*/ 2147483647 w 1146"/>
                <a:gd name="T69" fmla="*/ 2147483647 h 1098"/>
                <a:gd name="T70" fmla="*/ 2147483647 w 1146"/>
                <a:gd name="T71" fmla="*/ 2147483647 h 1098"/>
                <a:gd name="T72" fmla="*/ 2147483647 w 1146"/>
                <a:gd name="T73" fmla="*/ 2147483647 h 1098"/>
                <a:gd name="T74" fmla="*/ 2147483647 w 1146"/>
                <a:gd name="T75" fmla="*/ 2147483647 h 1098"/>
                <a:gd name="T76" fmla="*/ 2147483647 w 1146"/>
                <a:gd name="T77" fmla="*/ 2147483647 h 1098"/>
                <a:gd name="T78" fmla="*/ 2147483647 w 1146"/>
                <a:gd name="T79" fmla="*/ 2147483647 h 1098"/>
                <a:gd name="T80" fmla="*/ 2147483647 w 1146"/>
                <a:gd name="T81" fmla="*/ 2147483647 h 1098"/>
                <a:gd name="T82" fmla="*/ 2147483647 w 1146"/>
                <a:gd name="T83" fmla="*/ 2147483647 h 1098"/>
                <a:gd name="T84" fmla="*/ 2147483647 w 1146"/>
                <a:gd name="T85" fmla="*/ 2147483647 h 1098"/>
                <a:gd name="T86" fmla="*/ 2147483647 w 1146"/>
                <a:gd name="T87" fmla="*/ 2147483647 h 1098"/>
                <a:gd name="T88" fmla="*/ 2147483647 w 1146"/>
                <a:gd name="T89" fmla="*/ 2147483647 h 1098"/>
                <a:gd name="T90" fmla="*/ 2147483647 w 1146"/>
                <a:gd name="T91" fmla="*/ 2147483647 h 1098"/>
                <a:gd name="T92" fmla="*/ 2147483647 w 1146"/>
                <a:gd name="T93" fmla="*/ 2147483647 h 1098"/>
                <a:gd name="T94" fmla="*/ 2147483647 w 1146"/>
                <a:gd name="T95" fmla="*/ 2147483647 h 1098"/>
                <a:gd name="T96" fmla="*/ 2147483647 w 1146"/>
                <a:gd name="T97" fmla="*/ 2147483647 h 1098"/>
                <a:gd name="T98" fmla="*/ 2147483647 w 1146"/>
                <a:gd name="T99" fmla="*/ 2147483647 h 109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46"/>
                <a:gd name="T151" fmla="*/ 0 h 1098"/>
                <a:gd name="T152" fmla="*/ 1146 w 1146"/>
                <a:gd name="T153" fmla="*/ 1098 h 109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46" h="1098">
                  <a:moveTo>
                    <a:pt x="537" y="773"/>
                  </a:moveTo>
                  <a:lnTo>
                    <a:pt x="535" y="768"/>
                  </a:lnTo>
                  <a:lnTo>
                    <a:pt x="535" y="763"/>
                  </a:lnTo>
                  <a:lnTo>
                    <a:pt x="535" y="758"/>
                  </a:lnTo>
                  <a:lnTo>
                    <a:pt x="535" y="753"/>
                  </a:lnTo>
                  <a:lnTo>
                    <a:pt x="539" y="722"/>
                  </a:lnTo>
                  <a:lnTo>
                    <a:pt x="547" y="692"/>
                  </a:lnTo>
                  <a:lnTo>
                    <a:pt x="562" y="662"/>
                  </a:lnTo>
                  <a:lnTo>
                    <a:pt x="582" y="635"/>
                  </a:lnTo>
                  <a:lnTo>
                    <a:pt x="607" y="607"/>
                  </a:lnTo>
                  <a:lnTo>
                    <a:pt x="637" y="581"/>
                  </a:lnTo>
                  <a:lnTo>
                    <a:pt x="671" y="556"/>
                  </a:lnTo>
                  <a:lnTo>
                    <a:pt x="709" y="533"/>
                  </a:lnTo>
                  <a:lnTo>
                    <a:pt x="753" y="512"/>
                  </a:lnTo>
                  <a:lnTo>
                    <a:pt x="799" y="491"/>
                  </a:lnTo>
                  <a:lnTo>
                    <a:pt x="850" y="472"/>
                  </a:lnTo>
                  <a:lnTo>
                    <a:pt x="903" y="456"/>
                  </a:lnTo>
                  <a:lnTo>
                    <a:pt x="961" y="441"/>
                  </a:lnTo>
                  <a:lnTo>
                    <a:pt x="1019" y="429"/>
                  </a:lnTo>
                  <a:lnTo>
                    <a:pt x="1082" y="418"/>
                  </a:lnTo>
                  <a:lnTo>
                    <a:pt x="1146" y="410"/>
                  </a:lnTo>
                  <a:lnTo>
                    <a:pt x="1130" y="366"/>
                  </a:lnTo>
                  <a:lnTo>
                    <a:pt x="1112" y="325"/>
                  </a:lnTo>
                  <a:lnTo>
                    <a:pt x="1090" y="285"/>
                  </a:lnTo>
                  <a:lnTo>
                    <a:pt x="1064" y="245"/>
                  </a:lnTo>
                  <a:lnTo>
                    <a:pt x="1037" y="210"/>
                  </a:lnTo>
                  <a:lnTo>
                    <a:pt x="1006" y="176"/>
                  </a:lnTo>
                  <a:lnTo>
                    <a:pt x="972" y="145"/>
                  </a:lnTo>
                  <a:lnTo>
                    <a:pt x="938" y="116"/>
                  </a:lnTo>
                  <a:lnTo>
                    <a:pt x="900" y="90"/>
                  </a:lnTo>
                  <a:lnTo>
                    <a:pt x="860" y="67"/>
                  </a:lnTo>
                  <a:lnTo>
                    <a:pt x="818" y="47"/>
                  </a:lnTo>
                  <a:lnTo>
                    <a:pt x="775" y="31"/>
                  </a:lnTo>
                  <a:lnTo>
                    <a:pt x="730" y="17"/>
                  </a:lnTo>
                  <a:lnTo>
                    <a:pt x="684" y="8"/>
                  </a:lnTo>
                  <a:lnTo>
                    <a:pt x="636" y="2"/>
                  </a:lnTo>
                  <a:lnTo>
                    <a:pt x="587" y="0"/>
                  </a:lnTo>
                  <a:lnTo>
                    <a:pt x="560" y="1"/>
                  </a:lnTo>
                  <a:lnTo>
                    <a:pt x="533" y="2"/>
                  </a:lnTo>
                  <a:lnTo>
                    <a:pt x="506" y="6"/>
                  </a:lnTo>
                  <a:lnTo>
                    <a:pt x="479" y="10"/>
                  </a:lnTo>
                  <a:lnTo>
                    <a:pt x="454" y="15"/>
                  </a:lnTo>
                  <a:lnTo>
                    <a:pt x="428" y="22"/>
                  </a:lnTo>
                  <a:lnTo>
                    <a:pt x="403" y="30"/>
                  </a:lnTo>
                  <a:lnTo>
                    <a:pt x="379" y="38"/>
                  </a:lnTo>
                  <a:lnTo>
                    <a:pt x="355" y="48"/>
                  </a:lnTo>
                  <a:lnTo>
                    <a:pt x="330" y="59"/>
                  </a:lnTo>
                  <a:lnTo>
                    <a:pt x="308" y="70"/>
                  </a:lnTo>
                  <a:lnTo>
                    <a:pt x="285" y="84"/>
                  </a:lnTo>
                  <a:lnTo>
                    <a:pt x="264" y="97"/>
                  </a:lnTo>
                  <a:lnTo>
                    <a:pt x="243" y="112"/>
                  </a:lnTo>
                  <a:lnTo>
                    <a:pt x="222" y="128"/>
                  </a:lnTo>
                  <a:lnTo>
                    <a:pt x="202" y="144"/>
                  </a:lnTo>
                  <a:lnTo>
                    <a:pt x="179" y="165"/>
                  </a:lnTo>
                  <a:lnTo>
                    <a:pt x="159" y="187"/>
                  </a:lnTo>
                  <a:lnTo>
                    <a:pt x="138" y="210"/>
                  </a:lnTo>
                  <a:lnTo>
                    <a:pt x="118" y="234"/>
                  </a:lnTo>
                  <a:lnTo>
                    <a:pt x="101" y="258"/>
                  </a:lnTo>
                  <a:lnTo>
                    <a:pt x="84" y="285"/>
                  </a:lnTo>
                  <a:lnTo>
                    <a:pt x="69" y="311"/>
                  </a:lnTo>
                  <a:lnTo>
                    <a:pt x="55" y="340"/>
                  </a:lnTo>
                  <a:lnTo>
                    <a:pt x="42" y="368"/>
                  </a:lnTo>
                  <a:lnTo>
                    <a:pt x="31" y="397"/>
                  </a:lnTo>
                  <a:lnTo>
                    <a:pt x="22" y="427"/>
                  </a:lnTo>
                  <a:lnTo>
                    <a:pt x="13" y="459"/>
                  </a:lnTo>
                  <a:lnTo>
                    <a:pt x="8" y="490"/>
                  </a:lnTo>
                  <a:lnTo>
                    <a:pt x="3" y="522"/>
                  </a:lnTo>
                  <a:lnTo>
                    <a:pt x="1" y="554"/>
                  </a:lnTo>
                  <a:lnTo>
                    <a:pt x="0" y="588"/>
                  </a:lnTo>
                  <a:lnTo>
                    <a:pt x="1" y="628"/>
                  </a:lnTo>
                  <a:lnTo>
                    <a:pt x="5" y="668"/>
                  </a:lnTo>
                  <a:lnTo>
                    <a:pt x="12" y="707"/>
                  </a:lnTo>
                  <a:lnTo>
                    <a:pt x="22" y="745"/>
                  </a:lnTo>
                  <a:lnTo>
                    <a:pt x="33" y="782"/>
                  </a:lnTo>
                  <a:lnTo>
                    <a:pt x="47" y="818"/>
                  </a:lnTo>
                  <a:lnTo>
                    <a:pt x="63" y="854"/>
                  </a:lnTo>
                  <a:lnTo>
                    <a:pt x="81" y="887"/>
                  </a:lnTo>
                  <a:lnTo>
                    <a:pt x="102" y="919"/>
                  </a:lnTo>
                  <a:lnTo>
                    <a:pt x="125" y="949"/>
                  </a:lnTo>
                  <a:lnTo>
                    <a:pt x="149" y="979"/>
                  </a:lnTo>
                  <a:lnTo>
                    <a:pt x="176" y="1006"/>
                  </a:lnTo>
                  <a:lnTo>
                    <a:pt x="204" y="1032"/>
                  </a:lnTo>
                  <a:lnTo>
                    <a:pt x="234" y="1055"/>
                  </a:lnTo>
                  <a:lnTo>
                    <a:pt x="265" y="1078"/>
                  </a:lnTo>
                  <a:lnTo>
                    <a:pt x="297" y="1098"/>
                  </a:lnTo>
                  <a:lnTo>
                    <a:pt x="306" y="1074"/>
                  </a:lnTo>
                  <a:lnTo>
                    <a:pt x="317" y="1050"/>
                  </a:lnTo>
                  <a:lnTo>
                    <a:pt x="327" y="1026"/>
                  </a:lnTo>
                  <a:lnTo>
                    <a:pt x="340" y="1003"/>
                  </a:lnTo>
                  <a:lnTo>
                    <a:pt x="351" y="982"/>
                  </a:lnTo>
                  <a:lnTo>
                    <a:pt x="365" y="960"/>
                  </a:lnTo>
                  <a:lnTo>
                    <a:pt x="379" y="938"/>
                  </a:lnTo>
                  <a:lnTo>
                    <a:pt x="394" y="917"/>
                  </a:lnTo>
                  <a:lnTo>
                    <a:pt x="410" y="897"/>
                  </a:lnTo>
                  <a:lnTo>
                    <a:pt x="426" y="878"/>
                  </a:lnTo>
                  <a:lnTo>
                    <a:pt x="442" y="858"/>
                  </a:lnTo>
                  <a:lnTo>
                    <a:pt x="461" y="840"/>
                  </a:lnTo>
                  <a:lnTo>
                    <a:pt x="478" y="823"/>
                  </a:lnTo>
                  <a:lnTo>
                    <a:pt x="497" y="805"/>
                  </a:lnTo>
                  <a:lnTo>
                    <a:pt x="517" y="789"/>
                  </a:lnTo>
                  <a:lnTo>
                    <a:pt x="537" y="773"/>
                  </a:lnTo>
                  <a:close/>
                </a:path>
              </a:pathLst>
            </a:custGeom>
            <a:solidFill>
              <a:srgbClr val="C9AA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48"/>
            <p:cNvSpPr>
              <a:spLocks/>
            </p:cNvSpPr>
            <p:nvPr/>
          </p:nvSpPr>
          <p:spPr bwMode="auto">
            <a:xfrm>
              <a:off x="5524504" y="857232"/>
              <a:ext cx="373063" cy="450850"/>
            </a:xfrm>
            <a:custGeom>
              <a:avLst/>
              <a:gdLst>
                <a:gd name="T0" fmla="*/ 2147483647 w 469"/>
                <a:gd name="T1" fmla="*/ 2147483647 h 568"/>
                <a:gd name="T2" fmla="*/ 2147483647 w 469"/>
                <a:gd name="T3" fmla="*/ 2147483647 h 568"/>
                <a:gd name="T4" fmla="*/ 2147483647 w 469"/>
                <a:gd name="T5" fmla="*/ 2147483647 h 568"/>
                <a:gd name="T6" fmla="*/ 2147483647 w 469"/>
                <a:gd name="T7" fmla="*/ 2147483647 h 568"/>
                <a:gd name="T8" fmla="*/ 2147483647 w 469"/>
                <a:gd name="T9" fmla="*/ 2147483647 h 568"/>
                <a:gd name="T10" fmla="*/ 2147483647 w 469"/>
                <a:gd name="T11" fmla="*/ 0 h 568"/>
                <a:gd name="T12" fmla="*/ 2147483647 w 469"/>
                <a:gd name="T13" fmla="*/ 0 h 568"/>
                <a:gd name="T14" fmla="*/ 2147483647 w 469"/>
                <a:gd name="T15" fmla="*/ 2147483647 h 568"/>
                <a:gd name="T16" fmla="*/ 2147483647 w 469"/>
                <a:gd name="T17" fmla="*/ 2147483647 h 568"/>
                <a:gd name="T18" fmla="*/ 2147483647 w 469"/>
                <a:gd name="T19" fmla="*/ 2147483647 h 568"/>
                <a:gd name="T20" fmla="*/ 2147483647 w 469"/>
                <a:gd name="T21" fmla="*/ 2147483647 h 568"/>
                <a:gd name="T22" fmla="*/ 0 w 469"/>
                <a:gd name="T23" fmla="*/ 2147483647 h 568"/>
                <a:gd name="T24" fmla="*/ 0 w 469"/>
                <a:gd name="T25" fmla="*/ 2147483647 h 568"/>
                <a:gd name="T26" fmla="*/ 2147483647 w 469"/>
                <a:gd name="T27" fmla="*/ 2147483647 h 568"/>
                <a:gd name="T28" fmla="*/ 2147483647 w 469"/>
                <a:gd name="T29" fmla="*/ 2147483647 h 568"/>
                <a:gd name="T30" fmla="*/ 2147483647 w 469"/>
                <a:gd name="T31" fmla="*/ 2147483647 h 568"/>
                <a:gd name="T32" fmla="*/ 2147483647 w 469"/>
                <a:gd name="T33" fmla="*/ 2147483647 h 568"/>
                <a:gd name="T34" fmla="*/ 2147483647 w 469"/>
                <a:gd name="T35" fmla="*/ 2147483647 h 568"/>
                <a:gd name="T36" fmla="*/ 2147483647 w 469"/>
                <a:gd name="T37" fmla="*/ 2147483647 h 568"/>
                <a:gd name="T38" fmla="*/ 2147483647 w 469"/>
                <a:gd name="T39" fmla="*/ 2147483647 h 568"/>
                <a:gd name="T40" fmla="*/ 2147483647 w 469"/>
                <a:gd name="T41" fmla="*/ 2147483647 h 568"/>
                <a:gd name="T42" fmla="*/ 2147483647 w 469"/>
                <a:gd name="T43" fmla="*/ 2147483647 h 568"/>
                <a:gd name="T44" fmla="*/ 2147483647 w 469"/>
                <a:gd name="T45" fmla="*/ 2147483647 h 568"/>
                <a:gd name="T46" fmla="*/ 2147483647 w 469"/>
                <a:gd name="T47" fmla="*/ 2147483647 h 568"/>
                <a:gd name="T48" fmla="*/ 2147483647 w 469"/>
                <a:gd name="T49" fmla="*/ 2147483647 h 5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9"/>
                <a:gd name="T76" fmla="*/ 0 h 568"/>
                <a:gd name="T77" fmla="*/ 469 w 469"/>
                <a:gd name="T78" fmla="*/ 568 h 5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9" h="568">
                  <a:moveTo>
                    <a:pt x="469" y="256"/>
                  </a:moveTo>
                  <a:lnTo>
                    <a:pt x="242" y="256"/>
                  </a:lnTo>
                  <a:lnTo>
                    <a:pt x="346" y="153"/>
                  </a:lnTo>
                  <a:lnTo>
                    <a:pt x="339" y="146"/>
                  </a:lnTo>
                  <a:lnTo>
                    <a:pt x="233" y="252"/>
                  </a:lnTo>
                  <a:lnTo>
                    <a:pt x="233" y="0"/>
                  </a:lnTo>
                  <a:lnTo>
                    <a:pt x="223" y="0"/>
                  </a:lnTo>
                  <a:lnTo>
                    <a:pt x="223" y="250"/>
                  </a:lnTo>
                  <a:lnTo>
                    <a:pt x="130" y="157"/>
                  </a:lnTo>
                  <a:lnTo>
                    <a:pt x="123" y="165"/>
                  </a:lnTo>
                  <a:lnTo>
                    <a:pt x="216" y="256"/>
                  </a:lnTo>
                  <a:lnTo>
                    <a:pt x="0" y="256"/>
                  </a:lnTo>
                  <a:lnTo>
                    <a:pt x="0" y="267"/>
                  </a:lnTo>
                  <a:lnTo>
                    <a:pt x="218" y="267"/>
                  </a:lnTo>
                  <a:lnTo>
                    <a:pt x="129" y="356"/>
                  </a:lnTo>
                  <a:lnTo>
                    <a:pt x="136" y="362"/>
                  </a:lnTo>
                  <a:lnTo>
                    <a:pt x="223" y="276"/>
                  </a:lnTo>
                  <a:lnTo>
                    <a:pt x="223" y="568"/>
                  </a:lnTo>
                  <a:lnTo>
                    <a:pt x="233" y="568"/>
                  </a:lnTo>
                  <a:lnTo>
                    <a:pt x="233" y="274"/>
                  </a:lnTo>
                  <a:lnTo>
                    <a:pt x="333" y="374"/>
                  </a:lnTo>
                  <a:lnTo>
                    <a:pt x="340" y="367"/>
                  </a:lnTo>
                  <a:lnTo>
                    <a:pt x="240" y="267"/>
                  </a:lnTo>
                  <a:lnTo>
                    <a:pt x="469" y="267"/>
                  </a:lnTo>
                  <a:lnTo>
                    <a:pt x="469" y="256"/>
                  </a:lnTo>
                  <a:close/>
                </a:path>
              </a:pathLst>
            </a:custGeom>
            <a:solidFill>
              <a:srgbClr val="E5D6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" name="그룹 184"/>
          <p:cNvGrpSpPr>
            <a:grpSpLocks/>
          </p:cNvGrpSpPr>
          <p:nvPr/>
        </p:nvGrpSpPr>
        <p:grpSpPr bwMode="auto">
          <a:xfrm rot="5205219">
            <a:off x="978339" y="2026233"/>
            <a:ext cx="825500" cy="1255247"/>
            <a:chOff x="5453066" y="785794"/>
            <a:chExt cx="909638" cy="871538"/>
          </a:xfrm>
        </p:grpSpPr>
        <p:sp>
          <p:nvSpPr>
            <p:cNvPr id="12" name="Freeform 38"/>
            <p:cNvSpPr>
              <a:spLocks/>
            </p:cNvSpPr>
            <p:nvPr/>
          </p:nvSpPr>
          <p:spPr bwMode="auto">
            <a:xfrm>
              <a:off x="5453066" y="785794"/>
              <a:ext cx="909638" cy="871538"/>
            </a:xfrm>
            <a:custGeom>
              <a:avLst/>
              <a:gdLst>
                <a:gd name="T0" fmla="*/ 2147483647 w 1146"/>
                <a:gd name="T1" fmla="*/ 2147483647 h 1098"/>
                <a:gd name="T2" fmla="*/ 2147483647 w 1146"/>
                <a:gd name="T3" fmla="*/ 2147483647 h 1098"/>
                <a:gd name="T4" fmla="*/ 2147483647 w 1146"/>
                <a:gd name="T5" fmla="*/ 2147483647 h 1098"/>
                <a:gd name="T6" fmla="*/ 2147483647 w 1146"/>
                <a:gd name="T7" fmla="*/ 2147483647 h 1098"/>
                <a:gd name="T8" fmla="*/ 2147483647 w 1146"/>
                <a:gd name="T9" fmla="*/ 2147483647 h 1098"/>
                <a:gd name="T10" fmla="*/ 2147483647 w 1146"/>
                <a:gd name="T11" fmla="*/ 2147483647 h 1098"/>
                <a:gd name="T12" fmla="*/ 2147483647 w 1146"/>
                <a:gd name="T13" fmla="*/ 2147483647 h 1098"/>
                <a:gd name="T14" fmla="*/ 2147483647 w 1146"/>
                <a:gd name="T15" fmla="*/ 2147483647 h 1098"/>
                <a:gd name="T16" fmla="*/ 2147483647 w 1146"/>
                <a:gd name="T17" fmla="*/ 2147483647 h 1098"/>
                <a:gd name="T18" fmla="*/ 2147483647 w 1146"/>
                <a:gd name="T19" fmla="*/ 2147483647 h 1098"/>
                <a:gd name="T20" fmla="*/ 2147483647 w 1146"/>
                <a:gd name="T21" fmla="*/ 2147483647 h 1098"/>
                <a:gd name="T22" fmla="*/ 2147483647 w 1146"/>
                <a:gd name="T23" fmla="*/ 2147483647 h 1098"/>
                <a:gd name="T24" fmla="*/ 2147483647 w 1146"/>
                <a:gd name="T25" fmla="*/ 2147483647 h 1098"/>
                <a:gd name="T26" fmla="*/ 2147483647 w 1146"/>
                <a:gd name="T27" fmla="*/ 2147483647 h 1098"/>
                <a:gd name="T28" fmla="*/ 2147483647 w 1146"/>
                <a:gd name="T29" fmla="*/ 2147483647 h 1098"/>
                <a:gd name="T30" fmla="*/ 2147483647 w 1146"/>
                <a:gd name="T31" fmla="*/ 2147483647 h 1098"/>
                <a:gd name="T32" fmla="*/ 2147483647 w 1146"/>
                <a:gd name="T33" fmla="*/ 2147483647 h 1098"/>
                <a:gd name="T34" fmla="*/ 2147483647 w 1146"/>
                <a:gd name="T35" fmla="*/ 2147483647 h 1098"/>
                <a:gd name="T36" fmla="*/ 2147483647 w 1146"/>
                <a:gd name="T37" fmla="*/ 2147483647 h 1098"/>
                <a:gd name="T38" fmla="*/ 2147483647 w 1146"/>
                <a:gd name="T39" fmla="*/ 2147483647 h 1098"/>
                <a:gd name="T40" fmla="*/ 2147483647 w 1146"/>
                <a:gd name="T41" fmla="*/ 2147483647 h 1098"/>
                <a:gd name="T42" fmla="*/ 2147483647 w 1146"/>
                <a:gd name="T43" fmla="*/ 2147483647 h 1098"/>
                <a:gd name="T44" fmla="*/ 2147483647 w 1146"/>
                <a:gd name="T45" fmla="*/ 2147483647 h 1098"/>
                <a:gd name="T46" fmla="*/ 2147483647 w 1146"/>
                <a:gd name="T47" fmla="*/ 2147483647 h 1098"/>
                <a:gd name="T48" fmla="*/ 2147483647 w 1146"/>
                <a:gd name="T49" fmla="*/ 2147483647 h 1098"/>
                <a:gd name="T50" fmla="*/ 2147483647 w 1146"/>
                <a:gd name="T51" fmla="*/ 2147483647 h 1098"/>
                <a:gd name="T52" fmla="*/ 2147483647 w 1146"/>
                <a:gd name="T53" fmla="*/ 2147483647 h 1098"/>
                <a:gd name="T54" fmla="*/ 2147483647 w 1146"/>
                <a:gd name="T55" fmla="*/ 2147483647 h 1098"/>
                <a:gd name="T56" fmla="*/ 2147483647 w 1146"/>
                <a:gd name="T57" fmla="*/ 2147483647 h 1098"/>
                <a:gd name="T58" fmla="*/ 2147483647 w 1146"/>
                <a:gd name="T59" fmla="*/ 2147483647 h 1098"/>
                <a:gd name="T60" fmla="*/ 2147483647 w 1146"/>
                <a:gd name="T61" fmla="*/ 2147483647 h 1098"/>
                <a:gd name="T62" fmla="*/ 2147483647 w 1146"/>
                <a:gd name="T63" fmla="*/ 2147483647 h 1098"/>
                <a:gd name="T64" fmla="*/ 2147483647 w 1146"/>
                <a:gd name="T65" fmla="*/ 2147483647 h 1098"/>
                <a:gd name="T66" fmla="*/ 2147483647 w 1146"/>
                <a:gd name="T67" fmla="*/ 2147483647 h 1098"/>
                <a:gd name="T68" fmla="*/ 2147483647 w 1146"/>
                <a:gd name="T69" fmla="*/ 2147483647 h 1098"/>
                <a:gd name="T70" fmla="*/ 2147483647 w 1146"/>
                <a:gd name="T71" fmla="*/ 2147483647 h 1098"/>
                <a:gd name="T72" fmla="*/ 2147483647 w 1146"/>
                <a:gd name="T73" fmla="*/ 2147483647 h 1098"/>
                <a:gd name="T74" fmla="*/ 2147483647 w 1146"/>
                <a:gd name="T75" fmla="*/ 2147483647 h 1098"/>
                <a:gd name="T76" fmla="*/ 2147483647 w 1146"/>
                <a:gd name="T77" fmla="*/ 2147483647 h 1098"/>
                <a:gd name="T78" fmla="*/ 2147483647 w 1146"/>
                <a:gd name="T79" fmla="*/ 2147483647 h 1098"/>
                <a:gd name="T80" fmla="*/ 2147483647 w 1146"/>
                <a:gd name="T81" fmla="*/ 2147483647 h 1098"/>
                <a:gd name="T82" fmla="*/ 2147483647 w 1146"/>
                <a:gd name="T83" fmla="*/ 2147483647 h 1098"/>
                <a:gd name="T84" fmla="*/ 2147483647 w 1146"/>
                <a:gd name="T85" fmla="*/ 2147483647 h 1098"/>
                <a:gd name="T86" fmla="*/ 2147483647 w 1146"/>
                <a:gd name="T87" fmla="*/ 2147483647 h 1098"/>
                <a:gd name="T88" fmla="*/ 2147483647 w 1146"/>
                <a:gd name="T89" fmla="*/ 2147483647 h 1098"/>
                <a:gd name="T90" fmla="*/ 2147483647 w 1146"/>
                <a:gd name="T91" fmla="*/ 2147483647 h 1098"/>
                <a:gd name="T92" fmla="*/ 2147483647 w 1146"/>
                <a:gd name="T93" fmla="*/ 2147483647 h 1098"/>
                <a:gd name="T94" fmla="*/ 2147483647 w 1146"/>
                <a:gd name="T95" fmla="*/ 2147483647 h 1098"/>
                <a:gd name="T96" fmla="*/ 2147483647 w 1146"/>
                <a:gd name="T97" fmla="*/ 2147483647 h 1098"/>
                <a:gd name="T98" fmla="*/ 2147483647 w 1146"/>
                <a:gd name="T99" fmla="*/ 2147483647 h 109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46"/>
                <a:gd name="T151" fmla="*/ 0 h 1098"/>
                <a:gd name="T152" fmla="*/ 1146 w 1146"/>
                <a:gd name="T153" fmla="*/ 1098 h 109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46" h="1098">
                  <a:moveTo>
                    <a:pt x="537" y="773"/>
                  </a:moveTo>
                  <a:lnTo>
                    <a:pt x="535" y="768"/>
                  </a:lnTo>
                  <a:lnTo>
                    <a:pt x="535" y="763"/>
                  </a:lnTo>
                  <a:lnTo>
                    <a:pt x="535" y="758"/>
                  </a:lnTo>
                  <a:lnTo>
                    <a:pt x="535" y="753"/>
                  </a:lnTo>
                  <a:lnTo>
                    <a:pt x="539" y="722"/>
                  </a:lnTo>
                  <a:lnTo>
                    <a:pt x="547" y="692"/>
                  </a:lnTo>
                  <a:lnTo>
                    <a:pt x="562" y="662"/>
                  </a:lnTo>
                  <a:lnTo>
                    <a:pt x="582" y="635"/>
                  </a:lnTo>
                  <a:lnTo>
                    <a:pt x="607" y="607"/>
                  </a:lnTo>
                  <a:lnTo>
                    <a:pt x="637" y="581"/>
                  </a:lnTo>
                  <a:lnTo>
                    <a:pt x="671" y="556"/>
                  </a:lnTo>
                  <a:lnTo>
                    <a:pt x="709" y="533"/>
                  </a:lnTo>
                  <a:lnTo>
                    <a:pt x="753" y="512"/>
                  </a:lnTo>
                  <a:lnTo>
                    <a:pt x="799" y="491"/>
                  </a:lnTo>
                  <a:lnTo>
                    <a:pt x="850" y="472"/>
                  </a:lnTo>
                  <a:lnTo>
                    <a:pt x="903" y="456"/>
                  </a:lnTo>
                  <a:lnTo>
                    <a:pt x="961" y="441"/>
                  </a:lnTo>
                  <a:lnTo>
                    <a:pt x="1019" y="429"/>
                  </a:lnTo>
                  <a:lnTo>
                    <a:pt x="1082" y="418"/>
                  </a:lnTo>
                  <a:lnTo>
                    <a:pt x="1146" y="410"/>
                  </a:lnTo>
                  <a:lnTo>
                    <a:pt x="1130" y="366"/>
                  </a:lnTo>
                  <a:lnTo>
                    <a:pt x="1112" y="325"/>
                  </a:lnTo>
                  <a:lnTo>
                    <a:pt x="1090" y="285"/>
                  </a:lnTo>
                  <a:lnTo>
                    <a:pt x="1064" y="245"/>
                  </a:lnTo>
                  <a:lnTo>
                    <a:pt x="1037" y="210"/>
                  </a:lnTo>
                  <a:lnTo>
                    <a:pt x="1006" y="176"/>
                  </a:lnTo>
                  <a:lnTo>
                    <a:pt x="972" y="145"/>
                  </a:lnTo>
                  <a:lnTo>
                    <a:pt x="938" y="116"/>
                  </a:lnTo>
                  <a:lnTo>
                    <a:pt x="900" y="90"/>
                  </a:lnTo>
                  <a:lnTo>
                    <a:pt x="860" y="67"/>
                  </a:lnTo>
                  <a:lnTo>
                    <a:pt x="818" y="47"/>
                  </a:lnTo>
                  <a:lnTo>
                    <a:pt x="775" y="31"/>
                  </a:lnTo>
                  <a:lnTo>
                    <a:pt x="730" y="17"/>
                  </a:lnTo>
                  <a:lnTo>
                    <a:pt x="684" y="8"/>
                  </a:lnTo>
                  <a:lnTo>
                    <a:pt x="636" y="2"/>
                  </a:lnTo>
                  <a:lnTo>
                    <a:pt x="587" y="0"/>
                  </a:lnTo>
                  <a:lnTo>
                    <a:pt x="560" y="1"/>
                  </a:lnTo>
                  <a:lnTo>
                    <a:pt x="533" y="2"/>
                  </a:lnTo>
                  <a:lnTo>
                    <a:pt x="506" y="6"/>
                  </a:lnTo>
                  <a:lnTo>
                    <a:pt x="479" y="10"/>
                  </a:lnTo>
                  <a:lnTo>
                    <a:pt x="454" y="15"/>
                  </a:lnTo>
                  <a:lnTo>
                    <a:pt x="428" y="22"/>
                  </a:lnTo>
                  <a:lnTo>
                    <a:pt x="403" y="30"/>
                  </a:lnTo>
                  <a:lnTo>
                    <a:pt x="379" y="38"/>
                  </a:lnTo>
                  <a:lnTo>
                    <a:pt x="355" y="48"/>
                  </a:lnTo>
                  <a:lnTo>
                    <a:pt x="330" y="59"/>
                  </a:lnTo>
                  <a:lnTo>
                    <a:pt x="308" y="70"/>
                  </a:lnTo>
                  <a:lnTo>
                    <a:pt x="285" y="84"/>
                  </a:lnTo>
                  <a:lnTo>
                    <a:pt x="264" y="97"/>
                  </a:lnTo>
                  <a:lnTo>
                    <a:pt x="243" y="112"/>
                  </a:lnTo>
                  <a:lnTo>
                    <a:pt x="222" y="128"/>
                  </a:lnTo>
                  <a:lnTo>
                    <a:pt x="202" y="144"/>
                  </a:lnTo>
                  <a:lnTo>
                    <a:pt x="179" y="165"/>
                  </a:lnTo>
                  <a:lnTo>
                    <a:pt x="159" y="187"/>
                  </a:lnTo>
                  <a:lnTo>
                    <a:pt x="138" y="210"/>
                  </a:lnTo>
                  <a:lnTo>
                    <a:pt x="118" y="234"/>
                  </a:lnTo>
                  <a:lnTo>
                    <a:pt x="101" y="258"/>
                  </a:lnTo>
                  <a:lnTo>
                    <a:pt x="84" y="285"/>
                  </a:lnTo>
                  <a:lnTo>
                    <a:pt x="69" y="311"/>
                  </a:lnTo>
                  <a:lnTo>
                    <a:pt x="55" y="340"/>
                  </a:lnTo>
                  <a:lnTo>
                    <a:pt x="42" y="368"/>
                  </a:lnTo>
                  <a:lnTo>
                    <a:pt x="31" y="397"/>
                  </a:lnTo>
                  <a:lnTo>
                    <a:pt x="22" y="427"/>
                  </a:lnTo>
                  <a:lnTo>
                    <a:pt x="13" y="459"/>
                  </a:lnTo>
                  <a:lnTo>
                    <a:pt x="8" y="490"/>
                  </a:lnTo>
                  <a:lnTo>
                    <a:pt x="3" y="522"/>
                  </a:lnTo>
                  <a:lnTo>
                    <a:pt x="1" y="554"/>
                  </a:lnTo>
                  <a:lnTo>
                    <a:pt x="0" y="588"/>
                  </a:lnTo>
                  <a:lnTo>
                    <a:pt x="1" y="628"/>
                  </a:lnTo>
                  <a:lnTo>
                    <a:pt x="5" y="668"/>
                  </a:lnTo>
                  <a:lnTo>
                    <a:pt x="12" y="707"/>
                  </a:lnTo>
                  <a:lnTo>
                    <a:pt x="22" y="745"/>
                  </a:lnTo>
                  <a:lnTo>
                    <a:pt x="33" y="782"/>
                  </a:lnTo>
                  <a:lnTo>
                    <a:pt x="47" y="818"/>
                  </a:lnTo>
                  <a:lnTo>
                    <a:pt x="63" y="854"/>
                  </a:lnTo>
                  <a:lnTo>
                    <a:pt x="81" y="887"/>
                  </a:lnTo>
                  <a:lnTo>
                    <a:pt x="102" y="919"/>
                  </a:lnTo>
                  <a:lnTo>
                    <a:pt x="125" y="949"/>
                  </a:lnTo>
                  <a:lnTo>
                    <a:pt x="149" y="979"/>
                  </a:lnTo>
                  <a:lnTo>
                    <a:pt x="176" y="1006"/>
                  </a:lnTo>
                  <a:lnTo>
                    <a:pt x="204" y="1032"/>
                  </a:lnTo>
                  <a:lnTo>
                    <a:pt x="234" y="1055"/>
                  </a:lnTo>
                  <a:lnTo>
                    <a:pt x="265" y="1078"/>
                  </a:lnTo>
                  <a:lnTo>
                    <a:pt x="297" y="1098"/>
                  </a:lnTo>
                  <a:lnTo>
                    <a:pt x="306" y="1074"/>
                  </a:lnTo>
                  <a:lnTo>
                    <a:pt x="317" y="1050"/>
                  </a:lnTo>
                  <a:lnTo>
                    <a:pt x="327" y="1026"/>
                  </a:lnTo>
                  <a:lnTo>
                    <a:pt x="340" y="1003"/>
                  </a:lnTo>
                  <a:lnTo>
                    <a:pt x="351" y="982"/>
                  </a:lnTo>
                  <a:lnTo>
                    <a:pt x="365" y="960"/>
                  </a:lnTo>
                  <a:lnTo>
                    <a:pt x="379" y="938"/>
                  </a:lnTo>
                  <a:lnTo>
                    <a:pt x="394" y="917"/>
                  </a:lnTo>
                  <a:lnTo>
                    <a:pt x="410" y="897"/>
                  </a:lnTo>
                  <a:lnTo>
                    <a:pt x="426" y="878"/>
                  </a:lnTo>
                  <a:lnTo>
                    <a:pt x="442" y="858"/>
                  </a:lnTo>
                  <a:lnTo>
                    <a:pt x="461" y="840"/>
                  </a:lnTo>
                  <a:lnTo>
                    <a:pt x="478" y="823"/>
                  </a:lnTo>
                  <a:lnTo>
                    <a:pt x="497" y="805"/>
                  </a:lnTo>
                  <a:lnTo>
                    <a:pt x="517" y="789"/>
                  </a:lnTo>
                  <a:lnTo>
                    <a:pt x="537" y="773"/>
                  </a:lnTo>
                  <a:close/>
                </a:path>
              </a:pathLst>
            </a:custGeom>
            <a:solidFill>
              <a:srgbClr val="C9AA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>
              <a:off x="5524504" y="857232"/>
              <a:ext cx="373063" cy="450850"/>
            </a:xfrm>
            <a:custGeom>
              <a:avLst/>
              <a:gdLst>
                <a:gd name="T0" fmla="*/ 2147483647 w 469"/>
                <a:gd name="T1" fmla="*/ 2147483647 h 568"/>
                <a:gd name="T2" fmla="*/ 2147483647 w 469"/>
                <a:gd name="T3" fmla="*/ 2147483647 h 568"/>
                <a:gd name="T4" fmla="*/ 2147483647 w 469"/>
                <a:gd name="T5" fmla="*/ 2147483647 h 568"/>
                <a:gd name="T6" fmla="*/ 2147483647 w 469"/>
                <a:gd name="T7" fmla="*/ 2147483647 h 568"/>
                <a:gd name="T8" fmla="*/ 2147483647 w 469"/>
                <a:gd name="T9" fmla="*/ 2147483647 h 568"/>
                <a:gd name="T10" fmla="*/ 2147483647 w 469"/>
                <a:gd name="T11" fmla="*/ 0 h 568"/>
                <a:gd name="T12" fmla="*/ 2147483647 w 469"/>
                <a:gd name="T13" fmla="*/ 0 h 568"/>
                <a:gd name="T14" fmla="*/ 2147483647 w 469"/>
                <a:gd name="T15" fmla="*/ 2147483647 h 568"/>
                <a:gd name="T16" fmla="*/ 2147483647 w 469"/>
                <a:gd name="T17" fmla="*/ 2147483647 h 568"/>
                <a:gd name="T18" fmla="*/ 2147483647 w 469"/>
                <a:gd name="T19" fmla="*/ 2147483647 h 568"/>
                <a:gd name="T20" fmla="*/ 2147483647 w 469"/>
                <a:gd name="T21" fmla="*/ 2147483647 h 568"/>
                <a:gd name="T22" fmla="*/ 0 w 469"/>
                <a:gd name="T23" fmla="*/ 2147483647 h 568"/>
                <a:gd name="T24" fmla="*/ 0 w 469"/>
                <a:gd name="T25" fmla="*/ 2147483647 h 568"/>
                <a:gd name="T26" fmla="*/ 2147483647 w 469"/>
                <a:gd name="T27" fmla="*/ 2147483647 h 568"/>
                <a:gd name="T28" fmla="*/ 2147483647 w 469"/>
                <a:gd name="T29" fmla="*/ 2147483647 h 568"/>
                <a:gd name="T30" fmla="*/ 2147483647 w 469"/>
                <a:gd name="T31" fmla="*/ 2147483647 h 568"/>
                <a:gd name="T32" fmla="*/ 2147483647 w 469"/>
                <a:gd name="T33" fmla="*/ 2147483647 h 568"/>
                <a:gd name="T34" fmla="*/ 2147483647 w 469"/>
                <a:gd name="T35" fmla="*/ 2147483647 h 568"/>
                <a:gd name="T36" fmla="*/ 2147483647 w 469"/>
                <a:gd name="T37" fmla="*/ 2147483647 h 568"/>
                <a:gd name="T38" fmla="*/ 2147483647 w 469"/>
                <a:gd name="T39" fmla="*/ 2147483647 h 568"/>
                <a:gd name="T40" fmla="*/ 2147483647 w 469"/>
                <a:gd name="T41" fmla="*/ 2147483647 h 568"/>
                <a:gd name="T42" fmla="*/ 2147483647 w 469"/>
                <a:gd name="T43" fmla="*/ 2147483647 h 568"/>
                <a:gd name="T44" fmla="*/ 2147483647 w 469"/>
                <a:gd name="T45" fmla="*/ 2147483647 h 568"/>
                <a:gd name="T46" fmla="*/ 2147483647 w 469"/>
                <a:gd name="T47" fmla="*/ 2147483647 h 568"/>
                <a:gd name="T48" fmla="*/ 2147483647 w 469"/>
                <a:gd name="T49" fmla="*/ 2147483647 h 5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9"/>
                <a:gd name="T76" fmla="*/ 0 h 568"/>
                <a:gd name="T77" fmla="*/ 469 w 469"/>
                <a:gd name="T78" fmla="*/ 568 h 5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9" h="568">
                  <a:moveTo>
                    <a:pt x="469" y="256"/>
                  </a:moveTo>
                  <a:lnTo>
                    <a:pt x="242" y="256"/>
                  </a:lnTo>
                  <a:lnTo>
                    <a:pt x="346" y="153"/>
                  </a:lnTo>
                  <a:lnTo>
                    <a:pt x="339" y="146"/>
                  </a:lnTo>
                  <a:lnTo>
                    <a:pt x="233" y="252"/>
                  </a:lnTo>
                  <a:lnTo>
                    <a:pt x="233" y="0"/>
                  </a:lnTo>
                  <a:lnTo>
                    <a:pt x="223" y="0"/>
                  </a:lnTo>
                  <a:lnTo>
                    <a:pt x="223" y="250"/>
                  </a:lnTo>
                  <a:lnTo>
                    <a:pt x="130" y="157"/>
                  </a:lnTo>
                  <a:lnTo>
                    <a:pt x="123" y="165"/>
                  </a:lnTo>
                  <a:lnTo>
                    <a:pt x="216" y="256"/>
                  </a:lnTo>
                  <a:lnTo>
                    <a:pt x="0" y="256"/>
                  </a:lnTo>
                  <a:lnTo>
                    <a:pt x="0" y="267"/>
                  </a:lnTo>
                  <a:lnTo>
                    <a:pt x="218" y="267"/>
                  </a:lnTo>
                  <a:lnTo>
                    <a:pt x="129" y="356"/>
                  </a:lnTo>
                  <a:lnTo>
                    <a:pt x="136" y="362"/>
                  </a:lnTo>
                  <a:lnTo>
                    <a:pt x="223" y="276"/>
                  </a:lnTo>
                  <a:lnTo>
                    <a:pt x="223" y="568"/>
                  </a:lnTo>
                  <a:lnTo>
                    <a:pt x="233" y="568"/>
                  </a:lnTo>
                  <a:lnTo>
                    <a:pt x="233" y="274"/>
                  </a:lnTo>
                  <a:lnTo>
                    <a:pt x="333" y="374"/>
                  </a:lnTo>
                  <a:lnTo>
                    <a:pt x="340" y="367"/>
                  </a:lnTo>
                  <a:lnTo>
                    <a:pt x="240" y="267"/>
                  </a:lnTo>
                  <a:lnTo>
                    <a:pt x="469" y="267"/>
                  </a:lnTo>
                  <a:lnTo>
                    <a:pt x="469" y="256"/>
                  </a:lnTo>
                  <a:close/>
                </a:path>
              </a:pathLst>
            </a:custGeom>
            <a:solidFill>
              <a:srgbClr val="E5D6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4" name="그룹 187"/>
          <p:cNvGrpSpPr>
            <a:grpSpLocks/>
          </p:cNvGrpSpPr>
          <p:nvPr/>
        </p:nvGrpSpPr>
        <p:grpSpPr bwMode="auto">
          <a:xfrm rot="5205219">
            <a:off x="5690609" y="2003215"/>
            <a:ext cx="823913" cy="1255247"/>
            <a:chOff x="5453066" y="785794"/>
            <a:chExt cx="909638" cy="871538"/>
          </a:xfrm>
        </p:grpSpPr>
        <p:sp>
          <p:nvSpPr>
            <p:cNvPr id="15" name="Freeform 38"/>
            <p:cNvSpPr>
              <a:spLocks/>
            </p:cNvSpPr>
            <p:nvPr/>
          </p:nvSpPr>
          <p:spPr bwMode="auto">
            <a:xfrm>
              <a:off x="5453066" y="785794"/>
              <a:ext cx="909638" cy="871538"/>
            </a:xfrm>
            <a:custGeom>
              <a:avLst/>
              <a:gdLst>
                <a:gd name="T0" fmla="*/ 2147483647 w 1146"/>
                <a:gd name="T1" fmla="*/ 2147483647 h 1098"/>
                <a:gd name="T2" fmla="*/ 2147483647 w 1146"/>
                <a:gd name="T3" fmla="*/ 2147483647 h 1098"/>
                <a:gd name="T4" fmla="*/ 2147483647 w 1146"/>
                <a:gd name="T5" fmla="*/ 2147483647 h 1098"/>
                <a:gd name="T6" fmla="*/ 2147483647 w 1146"/>
                <a:gd name="T7" fmla="*/ 2147483647 h 1098"/>
                <a:gd name="T8" fmla="*/ 2147483647 w 1146"/>
                <a:gd name="T9" fmla="*/ 2147483647 h 1098"/>
                <a:gd name="T10" fmla="*/ 2147483647 w 1146"/>
                <a:gd name="T11" fmla="*/ 2147483647 h 1098"/>
                <a:gd name="T12" fmla="*/ 2147483647 w 1146"/>
                <a:gd name="T13" fmla="*/ 2147483647 h 1098"/>
                <a:gd name="T14" fmla="*/ 2147483647 w 1146"/>
                <a:gd name="T15" fmla="*/ 2147483647 h 1098"/>
                <a:gd name="T16" fmla="*/ 2147483647 w 1146"/>
                <a:gd name="T17" fmla="*/ 2147483647 h 1098"/>
                <a:gd name="T18" fmla="*/ 2147483647 w 1146"/>
                <a:gd name="T19" fmla="*/ 2147483647 h 1098"/>
                <a:gd name="T20" fmla="*/ 2147483647 w 1146"/>
                <a:gd name="T21" fmla="*/ 2147483647 h 1098"/>
                <a:gd name="T22" fmla="*/ 2147483647 w 1146"/>
                <a:gd name="T23" fmla="*/ 2147483647 h 1098"/>
                <a:gd name="T24" fmla="*/ 2147483647 w 1146"/>
                <a:gd name="T25" fmla="*/ 2147483647 h 1098"/>
                <a:gd name="T26" fmla="*/ 2147483647 w 1146"/>
                <a:gd name="T27" fmla="*/ 2147483647 h 1098"/>
                <a:gd name="T28" fmla="*/ 2147483647 w 1146"/>
                <a:gd name="T29" fmla="*/ 2147483647 h 1098"/>
                <a:gd name="T30" fmla="*/ 2147483647 w 1146"/>
                <a:gd name="T31" fmla="*/ 2147483647 h 1098"/>
                <a:gd name="T32" fmla="*/ 2147483647 w 1146"/>
                <a:gd name="T33" fmla="*/ 2147483647 h 1098"/>
                <a:gd name="T34" fmla="*/ 2147483647 w 1146"/>
                <a:gd name="T35" fmla="*/ 2147483647 h 1098"/>
                <a:gd name="T36" fmla="*/ 2147483647 w 1146"/>
                <a:gd name="T37" fmla="*/ 2147483647 h 1098"/>
                <a:gd name="T38" fmla="*/ 2147483647 w 1146"/>
                <a:gd name="T39" fmla="*/ 2147483647 h 1098"/>
                <a:gd name="T40" fmla="*/ 2147483647 w 1146"/>
                <a:gd name="T41" fmla="*/ 2147483647 h 1098"/>
                <a:gd name="T42" fmla="*/ 2147483647 w 1146"/>
                <a:gd name="T43" fmla="*/ 2147483647 h 1098"/>
                <a:gd name="T44" fmla="*/ 2147483647 w 1146"/>
                <a:gd name="T45" fmla="*/ 2147483647 h 1098"/>
                <a:gd name="T46" fmla="*/ 2147483647 w 1146"/>
                <a:gd name="T47" fmla="*/ 2147483647 h 1098"/>
                <a:gd name="T48" fmla="*/ 2147483647 w 1146"/>
                <a:gd name="T49" fmla="*/ 2147483647 h 1098"/>
                <a:gd name="T50" fmla="*/ 2147483647 w 1146"/>
                <a:gd name="T51" fmla="*/ 2147483647 h 1098"/>
                <a:gd name="T52" fmla="*/ 2147483647 w 1146"/>
                <a:gd name="T53" fmla="*/ 2147483647 h 1098"/>
                <a:gd name="T54" fmla="*/ 2147483647 w 1146"/>
                <a:gd name="T55" fmla="*/ 2147483647 h 1098"/>
                <a:gd name="T56" fmla="*/ 2147483647 w 1146"/>
                <a:gd name="T57" fmla="*/ 2147483647 h 1098"/>
                <a:gd name="T58" fmla="*/ 2147483647 w 1146"/>
                <a:gd name="T59" fmla="*/ 2147483647 h 1098"/>
                <a:gd name="T60" fmla="*/ 2147483647 w 1146"/>
                <a:gd name="T61" fmla="*/ 2147483647 h 1098"/>
                <a:gd name="T62" fmla="*/ 2147483647 w 1146"/>
                <a:gd name="T63" fmla="*/ 2147483647 h 1098"/>
                <a:gd name="T64" fmla="*/ 2147483647 w 1146"/>
                <a:gd name="T65" fmla="*/ 2147483647 h 1098"/>
                <a:gd name="T66" fmla="*/ 2147483647 w 1146"/>
                <a:gd name="T67" fmla="*/ 2147483647 h 1098"/>
                <a:gd name="T68" fmla="*/ 2147483647 w 1146"/>
                <a:gd name="T69" fmla="*/ 2147483647 h 1098"/>
                <a:gd name="T70" fmla="*/ 2147483647 w 1146"/>
                <a:gd name="T71" fmla="*/ 2147483647 h 1098"/>
                <a:gd name="T72" fmla="*/ 2147483647 w 1146"/>
                <a:gd name="T73" fmla="*/ 2147483647 h 1098"/>
                <a:gd name="T74" fmla="*/ 2147483647 w 1146"/>
                <a:gd name="T75" fmla="*/ 2147483647 h 1098"/>
                <a:gd name="T76" fmla="*/ 2147483647 w 1146"/>
                <a:gd name="T77" fmla="*/ 2147483647 h 1098"/>
                <a:gd name="T78" fmla="*/ 2147483647 w 1146"/>
                <a:gd name="T79" fmla="*/ 2147483647 h 1098"/>
                <a:gd name="T80" fmla="*/ 2147483647 w 1146"/>
                <a:gd name="T81" fmla="*/ 2147483647 h 1098"/>
                <a:gd name="T82" fmla="*/ 2147483647 w 1146"/>
                <a:gd name="T83" fmla="*/ 2147483647 h 1098"/>
                <a:gd name="T84" fmla="*/ 2147483647 w 1146"/>
                <a:gd name="T85" fmla="*/ 2147483647 h 1098"/>
                <a:gd name="T86" fmla="*/ 2147483647 w 1146"/>
                <a:gd name="T87" fmla="*/ 2147483647 h 1098"/>
                <a:gd name="T88" fmla="*/ 2147483647 w 1146"/>
                <a:gd name="T89" fmla="*/ 2147483647 h 1098"/>
                <a:gd name="T90" fmla="*/ 2147483647 w 1146"/>
                <a:gd name="T91" fmla="*/ 2147483647 h 1098"/>
                <a:gd name="T92" fmla="*/ 2147483647 w 1146"/>
                <a:gd name="T93" fmla="*/ 2147483647 h 1098"/>
                <a:gd name="T94" fmla="*/ 2147483647 w 1146"/>
                <a:gd name="T95" fmla="*/ 2147483647 h 1098"/>
                <a:gd name="T96" fmla="*/ 2147483647 w 1146"/>
                <a:gd name="T97" fmla="*/ 2147483647 h 1098"/>
                <a:gd name="T98" fmla="*/ 2147483647 w 1146"/>
                <a:gd name="T99" fmla="*/ 2147483647 h 109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46"/>
                <a:gd name="T151" fmla="*/ 0 h 1098"/>
                <a:gd name="T152" fmla="*/ 1146 w 1146"/>
                <a:gd name="T153" fmla="*/ 1098 h 109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46" h="1098">
                  <a:moveTo>
                    <a:pt x="537" y="773"/>
                  </a:moveTo>
                  <a:lnTo>
                    <a:pt x="535" y="768"/>
                  </a:lnTo>
                  <a:lnTo>
                    <a:pt x="535" y="763"/>
                  </a:lnTo>
                  <a:lnTo>
                    <a:pt x="535" y="758"/>
                  </a:lnTo>
                  <a:lnTo>
                    <a:pt x="535" y="753"/>
                  </a:lnTo>
                  <a:lnTo>
                    <a:pt x="539" y="722"/>
                  </a:lnTo>
                  <a:lnTo>
                    <a:pt x="547" y="692"/>
                  </a:lnTo>
                  <a:lnTo>
                    <a:pt x="562" y="662"/>
                  </a:lnTo>
                  <a:lnTo>
                    <a:pt x="582" y="635"/>
                  </a:lnTo>
                  <a:lnTo>
                    <a:pt x="607" y="607"/>
                  </a:lnTo>
                  <a:lnTo>
                    <a:pt x="637" y="581"/>
                  </a:lnTo>
                  <a:lnTo>
                    <a:pt x="671" y="556"/>
                  </a:lnTo>
                  <a:lnTo>
                    <a:pt x="709" y="533"/>
                  </a:lnTo>
                  <a:lnTo>
                    <a:pt x="753" y="512"/>
                  </a:lnTo>
                  <a:lnTo>
                    <a:pt x="799" y="491"/>
                  </a:lnTo>
                  <a:lnTo>
                    <a:pt x="850" y="472"/>
                  </a:lnTo>
                  <a:lnTo>
                    <a:pt x="903" y="456"/>
                  </a:lnTo>
                  <a:lnTo>
                    <a:pt x="961" y="441"/>
                  </a:lnTo>
                  <a:lnTo>
                    <a:pt x="1019" y="429"/>
                  </a:lnTo>
                  <a:lnTo>
                    <a:pt x="1082" y="418"/>
                  </a:lnTo>
                  <a:lnTo>
                    <a:pt x="1146" y="410"/>
                  </a:lnTo>
                  <a:lnTo>
                    <a:pt x="1130" y="366"/>
                  </a:lnTo>
                  <a:lnTo>
                    <a:pt x="1112" y="325"/>
                  </a:lnTo>
                  <a:lnTo>
                    <a:pt x="1090" y="285"/>
                  </a:lnTo>
                  <a:lnTo>
                    <a:pt x="1064" y="245"/>
                  </a:lnTo>
                  <a:lnTo>
                    <a:pt x="1037" y="210"/>
                  </a:lnTo>
                  <a:lnTo>
                    <a:pt x="1006" y="176"/>
                  </a:lnTo>
                  <a:lnTo>
                    <a:pt x="972" y="145"/>
                  </a:lnTo>
                  <a:lnTo>
                    <a:pt x="938" y="116"/>
                  </a:lnTo>
                  <a:lnTo>
                    <a:pt x="900" y="90"/>
                  </a:lnTo>
                  <a:lnTo>
                    <a:pt x="860" y="67"/>
                  </a:lnTo>
                  <a:lnTo>
                    <a:pt x="818" y="47"/>
                  </a:lnTo>
                  <a:lnTo>
                    <a:pt x="775" y="31"/>
                  </a:lnTo>
                  <a:lnTo>
                    <a:pt x="730" y="17"/>
                  </a:lnTo>
                  <a:lnTo>
                    <a:pt x="684" y="8"/>
                  </a:lnTo>
                  <a:lnTo>
                    <a:pt x="636" y="2"/>
                  </a:lnTo>
                  <a:lnTo>
                    <a:pt x="587" y="0"/>
                  </a:lnTo>
                  <a:lnTo>
                    <a:pt x="560" y="1"/>
                  </a:lnTo>
                  <a:lnTo>
                    <a:pt x="533" y="2"/>
                  </a:lnTo>
                  <a:lnTo>
                    <a:pt x="506" y="6"/>
                  </a:lnTo>
                  <a:lnTo>
                    <a:pt x="479" y="10"/>
                  </a:lnTo>
                  <a:lnTo>
                    <a:pt x="454" y="15"/>
                  </a:lnTo>
                  <a:lnTo>
                    <a:pt x="428" y="22"/>
                  </a:lnTo>
                  <a:lnTo>
                    <a:pt x="403" y="30"/>
                  </a:lnTo>
                  <a:lnTo>
                    <a:pt x="379" y="38"/>
                  </a:lnTo>
                  <a:lnTo>
                    <a:pt x="355" y="48"/>
                  </a:lnTo>
                  <a:lnTo>
                    <a:pt x="330" y="59"/>
                  </a:lnTo>
                  <a:lnTo>
                    <a:pt x="308" y="70"/>
                  </a:lnTo>
                  <a:lnTo>
                    <a:pt x="285" y="84"/>
                  </a:lnTo>
                  <a:lnTo>
                    <a:pt x="264" y="97"/>
                  </a:lnTo>
                  <a:lnTo>
                    <a:pt x="243" y="112"/>
                  </a:lnTo>
                  <a:lnTo>
                    <a:pt x="222" y="128"/>
                  </a:lnTo>
                  <a:lnTo>
                    <a:pt x="202" y="144"/>
                  </a:lnTo>
                  <a:lnTo>
                    <a:pt x="179" y="165"/>
                  </a:lnTo>
                  <a:lnTo>
                    <a:pt x="159" y="187"/>
                  </a:lnTo>
                  <a:lnTo>
                    <a:pt x="138" y="210"/>
                  </a:lnTo>
                  <a:lnTo>
                    <a:pt x="118" y="234"/>
                  </a:lnTo>
                  <a:lnTo>
                    <a:pt x="101" y="258"/>
                  </a:lnTo>
                  <a:lnTo>
                    <a:pt x="84" y="285"/>
                  </a:lnTo>
                  <a:lnTo>
                    <a:pt x="69" y="311"/>
                  </a:lnTo>
                  <a:lnTo>
                    <a:pt x="55" y="340"/>
                  </a:lnTo>
                  <a:lnTo>
                    <a:pt x="42" y="368"/>
                  </a:lnTo>
                  <a:lnTo>
                    <a:pt x="31" y="397"/>
                  </a:lnTo>
                  <a:lnTo>
                    <a:pt x="22" y="427"/>
                  </a:lnTo>
                  <a:lnTo>
                    <a:pt x="13" y="459"/>
                  </a:lnTo>
                  <a:lnTo>
                    <a:pt x="8" y="490"/>
                  </a:lnTo>
                  <a:lnTo>
                    <a:pt x="3" y="522"/>
                  </a:lnTo>
                  <a:lnTo>
                    <a:pt x="1" y="554"/>
                  </a:lnTo>
                  <a:lnTo>
                    <a:pt x="0" y="588"/>
                  </a:lnTo>
                  <a:lnTo>
                    <a:pt x="1" y="628"/>
                  </a:lnTo>
                  <a:lnTo>
                    <a:pt x="5" y="668"/>
                  </a:lnTo>
                  <a:lnTo>
                    <a:pt x="12" y="707"/>
                  </a:lnTo>
                  <a:lnTo>
                    <a:pt x="22" y="745"/>
                  </a:lnTo>
                  <a:lnTo>
                    <a:pt x="33" y="782"/>
                  </a:lnTo>
                  <a:lnTo>
                    <a:pt x="47" y="818"/>
                  </a:lnTo>
                  <a:lnTo>
                    <a:pt x="63" y="854"/>
                  </a:lnTo>
                  <a:lnTo>
                    <a:pt x="81" y="887"/>
                  </a:lnTo>
                  <a:lnTo>
                    <a:pt x="102" y="919"/>
                  </a:lnTo>
                  <a:lnTo>
                    <a:pt x="125" y="949"/>
                  </a:lnTo>
                  <a:lnTo>
                    <a:pt x="149" y="979"/>
                  </a:lnTo>
                  <a:lnTo>
                    <a:pt x="176" y="1006"/>
                  </a:lnTo>
                  <a:lnTo>
                    <a:pt x="204" y="1032"/>
                  </a:lnTo>
                  <a:lnTo>
                    <a:pt x="234" y="1055"/>
                  </a:lnTo>
                  <a:lnTo>
                    <a:pt x="265" y="1078"/>
                  </a:lnTo>
                  <a:lnTo>
                    <a:pt x="297" y="1098"/>
                  </a:lnTo>
                  <a:lnTo>
                    <a:pt x="306" y="1074"/>
                  </a:lnTo>
                  <a:lnTo>
                    <a:pt x="317" y="1050"/>
                  </a:lnTo>
                  <a:lnTo>
                    <a:pt x="327" y="1026"/>
                  </a:lnTo>
                  <a:lnTo>
                    <a:pt x="340" y="1003"/>
                  </a:lnTo>
                  <a:lnTo>
                    <a:pt x="351" y="982"/>
                  </a:lnTo>
                  <a:lnTo>
                    <a:pt x="365" y="960"/>
                  </a:lnTo>
                  <a:lnTo>
                    <a:pt x="379" y="938"/>
                  </a:lnTo>
                  <a:lnTo>
                    <a:pt x="394" y="917"/>
                  </a:lnTo>
                  <a:lnTo>
                    <a:pt x="410" y="897"/>
                  </a:lnTo>
                  <a:lnTo>
                    <a:pt x="426" y="878"/>
                  </a:lnTo>
                  <a:lnTo>
                    <a:pt x="442" y="858"/>
                  </a:lnTo>
                  <a:lnTo>
                    <a:pt x="461" y="840"/>
                  </a:lnTo>
                  <a:lnTo>
                    <a:pt x="478" y="823"/>
                  </a:lnTo>
                  <a:lnTo>
                    <a:pt x="497" y="805"/>
                  </a:lnTo>
                  <a:lnTo>
                    <a:pt x="517" y="789"/>
                  </a:lnTo>
                  <a:lnTo>
                    <a:pt x="537" y="773"/>
                  </a:lnTo>
                  <a:close/>
                </a:path>
              </a:pathLst>
            </a:custGeom>
            <a:solidFill>
              <a:srgbClr val="C9AA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48"/>
            <p:cNvSpPr>
              <a:spLocks/>
            </p:cNvSpPr>
            <p:nvPr/>
          </p:nvSpPr>
          <p:spPr bwMode="auto">
            <a:xfrm>
              <a:off x="5524504" y="857232"/>
              <a:ext cx="373063" cy="450850"/>
            </a:xfrm>
            <a:custGeom>
              <a:avLst/>
              <a:gdLst>
                <a:gd name="T0" fmla="*/ 2147483647 w 469"/>
                <a:gd name="T1" fmla="*/ 2147483647 h 568"/>
                <a:gd name="T2" fmla="*/ 2147483647 w 469"/>
                <a:gd name="T3" fmla="*/ 2147483647 h 568"/>
                <a:gd name="T4" fmla="*/ 2147483647 w 469"/>
                <a:gd name="T5" fmla="*/ 2147483647 h 568"/>
                <a:gd name="T6" fmla="*/ 2147483647 w 469"/>
                <a:gd name="T7" fmla="*/ 2147483647 h 568"/>
                <a:gd name="T8" fmla="*/ 2147483647 w 469"/>
                <a:gd name="T9" fmla="*/ 2147483647 h 568"/>
                <a:gd name="T10" fmla="*/ 2147483647 w 469"/>
                <a:gd name="T11" fmla="*/ 0 h 568"/>
                <a:gd name="T12" fmla="*/ 2147483647 w 469"/>
                <a:gd name="T13" fmla="*/ 0 h 568"/>
                <a:gd name="T14" fmla="*/ 2147483647 w 469"/>
                <a:gd name="T15" fmla="*/ 2147483647 h 568"/>
                <a:gd name="T16" fmla="*/ 2147483647 w 469"/>
                <a:gd name="T17" fmla="*/ 2147483647 h 568"/>
                <a:gd name="T18" fmla="*/ 2147483647 w 469"/>
                <a:gd name="T19" fmla="*/ 2147483647 h 568"/>
                <a:gd name="T20" fmla="*/ 2147483647 w 469"/>
                <a:gd name="T21" fmla="*/ 2147483647 h 568"/>
                <a:gd name="T22" fmla="*/ 0 w 469"/>
                <a:gd name="T23" fmla="*/ 2147483647 h 568"/>
                <a:gd name="T24" fmla="*/ 0 w 469"/>
                <a:gd name="T25" fmla="*/ 2147483647 h 568"/>
                <a:gd name="T26" fmla="*/ 2147483647 w 469"/>
                <a:gd name="T27" fmla="*/ 2147483647 h 568"/>
                <a:gd name="T28" fmla="*/ 2147483647 w 469"/>
                <a:gd name="T29" fmla="*/ 2147483647 h 568"/>
                <a:gd name="T30" fmla="*/ 2147483647 w 469"/>
                <a:gd name="T31" fmla="*/ 2147483647 h 568"/>
                <a:gd name="T32" fmla="*/ 2147483647 w 469"/>
                <a:gd name="T33" fmla="*/ 2147483647 h 568"/>
                <a:gd name="T34" fmla="*/ 2147483647 w 469"/>
                <a:gd name="T35" fmla="*/ 2147483647 h 568"/>
                <a:gd name="T36" fmla="*/ 2147483647 w 469"/>
                <a:gd name="T37" fmla="*/ 2147483647 h 568"/>
                <a:gd name="T38" fmla="*/ 2147483647 w 469"/>
                <a:gd name="T39" fmla="*/ 2147483647 h 568"/>
                <a:gd name="T40" fmla="*/ 2147483647 w 469"/>
                <a:gd name="T41" fmla="*/ 2147483647 h 568"/>
                <a:gd name="T42" fmla="*/ 2147483647 w 469"/>
                <a:gd name="T43" fmla="*/ 2147483647 h 568"/>
                <a:gd name="T44" fmla="*/ 2147483647 w 469"/>
                <a:gd name="T45" fmla="*/ 2147483647 h 568"/>
                <a:gd name="T46" fmla="*/ 2147483647 w 469"/>
                <a:gd name="T47" fmla="*/ 2147483647 h 568"/>
                <a:gd name="T48" fmla="*/ 2147483647 w 469"/>
                <a:gd name="T49" fmla="*/ 2147483647 h 5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9"/>
                <a:gd name="T76" fmla="*/ 0 h 568"/>
                <a:gd name="T77" fmla="*/ 469 w 469"/>
                <a:gd name="T78" fmla="*/ 568 h 5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9" h="568">
                  <a:moveTo>
                    <a:pt x="469" y="256"/>
                  </a:moveTo>
                  <a:lnTo>
                    <a:pt x="242" y="256"/>
                  </a:lnTo>
                  <a:lnTo>
                    <a:pt x="346" y="153"/>
                  </a:lnTo>
                  <a:lnTo>
                    <a:pt x="339" y="146"/>
                  </a:lnTo>
                  <a:lnTo>
                    <a:pt x="233" y="252"/>
                  </a:lnTo>
                  <a:lnTo>
                    <a:pt x="233" y="0"/>
                  </a:lnTo>
                  <a:lnTo>
                    <a:pt x="223" y="0"/>
                  </a:lnTo>
                  <a:lnTo>
                    <a:pt x="223" y="250"/>
                  </a:lnTo>
                  <a:lnTo>
                    <a:pt x="130" y="157"/>
                  </a:lnTo>
                  <a:lnTo>
                    <a:pt x="123" y="165"/>
                  </a:lnTo>
                  <a:lnTo>
                    <a:pt x="216" y="256"/>
                  </a:lnTo>
                  <a:lnTo>
                    <a:pt x="0" y="256"/>
                  </a:lnTo>
                  <a:lnTo>
                    <a:pt x="0" y="267"/>
                  </a:lnTo>
                  <a:lnTo>
                    <a:pt x="218" y="267"/>
                  </a:lnTo>
                  <a:lnTo>
                    <a:pt x="129" y="356"/>
                  </a:lnTo>
                  <a:lnTo>
                    <a:pt x="136" y="362"/>
                  </a:lnTo>
                  <a:lnTo>
                    <a:pt x="223" y="276"/>
                  </a:lnTo>
                  <a:lnTo>
                    <a:pt x="223" y="568"/>
                  </a:lnTo>
                  <a:lnTo>
                    <a:pt x="233" y="568"/>
                  </a:lnTo>
                  <a:lnTo>
                    <a:pt x="233" y="274"/>
                  </a:lnTo>
                  <a:lnTo>
                    <a:pt x="333" y="374"/>
                  </a:lnTo>
                  <a:lnTo>
                    <a:pt x="340" y="367"/>
                  </a:lnTo>
                  <a:lnTo>
                    <a:pt x="240" y="267"/>
                  </a:lnTo>
                  <a:lnTo>
                    <a:pt x="469" y="267"/>
                  </a:lnTo>
                  <a:lnTo>
                    <a:pt x="469" y="256"/>
                  </a:lnTo>
                  <a:close/>
                </a:path>
              </a:pathLst>
            </a:custGeom>
            <a:solidFill>
              <a:srgbClr val="E5D6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8" descr="C:\Documents and Settings\최종호\Local Settings\Temporary Internet Files\Content.IE5\JSZ8T13W\MCj0433941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613" y="2217293"/>
            <a:ext cx="1071259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" descr="C:\Documents and Settings\최종호\Local Settings\Temporary Internet Files\Content.IE5\N0KUX5L8\MCj0428983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3296" y="4574733"/>
            <a:ext cx="7290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3" descr="C:\Documents and Settings\최종호\Local Settings\Temporary Internet Files\Content.IE5\G684KB27\MCj0424162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903963" flipH="1">
            <a:off x="1884590" y="3717482"/>
            <a:ext cx="82021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6" descr="C:\Documents and Settings\최종호\Local Settings\Temporary Internet Files\Content.IE5\MNZB4CFT\MCj0432627000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55851" y="3074546"/>
            <a:ext cx="999038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2" descr="C:\Documents and Settings\최종호\Local Settings\Temporary Internet Files\Content.IE5\JSZ8T13W\MCj0426058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83630" y="4849368"/>
            <a:ext cx="51757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2" descr="C:\Documents and Settings\최종호\Local Settings\Temporary Internet Files\Content.IE5\JSZ8T13W\MCj0426058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69651" y="3217418"/>
            <a:ext cx="51757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197"/>
          <p:cNvSpPr txBox="1">
            <a:spLocks noChangeArrowheads="1"/>
          </p:cNvSpPr>
          <p:nvPr/>
        </p:nvSpPr>
        <p:spPr bwMode="auto">
          <a:xfrm>
            <a:off x="3016033" y="3741294"/>
            <a:ext cx="570879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우편</a:t>
            </a:r>
          </a:p>
        </p:txBody>
      </p:sp>
      <p:sp>
        <p:nvSpPr>
          <p:cNvPr id="24" name="TextBox 198"/>
          <p:cNvSpPr txBox="1">
            <a:spLocks noChangeArrowheads="1"/>
          </p:cNvSpPr>
          <p:nvPr/>
        </p:nvSpPr>
        <p:spPr bwMode="auto">
          <a:xfrm>
            <a:off x="2395288" y="4217546"/>
            <a:ext cx="570879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인편</a:t>
            </a:r>
          </a:p>
        </p:txBody>
      </p:sp>
      <p:sp>
        <p:nvSpPr>
          <p:cNvPr id="25" name="TextBox 199"/>
          <p:cNvSpPr txBox="1">
            <a:spLocks noChangeArrowheads="1"/>
          </p:cNvSpPr>
          <p:nvPr/>
        </p:nvSpPr>
        <p:spPr bwMode="auto">
          <a:xfrm>
            <a:off x="1169272" y="5176396"/>
            <a:ext cx="572599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FAX</a:t>
            </a:r>
            <a:endParaRPr lang="ko-KR" altLang="en-US" sz="900" b="0">
              <a:solidFill>
                <a:srgbClr val="0099FF"/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6" name="TextBox 200"/>
          <p:cNvSpPr txBox="1">
            <a:spLocks noChangeArrowheads="1"/>
          </p:cNvSpPr>
          <p:nvPr/>
        </p:nvSpPr>
        <p:spPr bwMode="auto">
          <a:xfrm>
            <a:off x="876954" y="3547621"/>
            <a:ext cx="713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문서전송</a:t>
            </a:r>
          </a:p>
        </p:txBody>
      </p:sp>
      <p:sp>
        <p:nvSpPr>
          <p:cNvPr id="27" name="TextBox 201"/>
          <p:cNvSpPr txBox="1">
            <a:spLocks noChangeArrowheads="1"/>
          </p:cNvSpPr>
          <p:nvPr/>
        </p:nvSpPr>
        <p:spPr bwMode="auto">
          <a:xfrm>
            <a:off x="1884591" y="2490346"/>
            <a:ext cx="78581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받은 문서 처리</a:t>
            </a:r>
          </a:p>
        </p:txBody>
      </p:sp>
      <p:sp>
        <p:nvSpPr>
          <p:cNvPr id="28" name="TextBox 202"/>
          <p:cNvSpPr txBox="1">
            <a:spLocks noChangeArrowheads="1"/>
          </p:cNvSpPr>
          <p:nvPr/>
        </p:nvSpPr>
        <p:spPr bwMode="auto">
          <a:xfrm>
            <a:off x="3954888" y="5074796"/>
            <a:ext cx="751429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문서작성</a:t>
            </a:r>
          </a:p>
        </p:txBody>
      </p:sp>
      <p:sp>
        <p:nvSpPr>
          <p:cNvPr id="29" name="TextBox 203"/>
          <p:cNvSpPr txBox="1">
            <a:spLocks noChangeArrowheads="1"/>
          </p:cNvSpPr>
          <p:nvPr/>
        </p:nvSpPr>
        <p:spPr bwMode="auto">
          <a:xfrm>
            <a:off x="1038588" y="2344296"/>
            <a:ext cx="856319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문서작성</a:t>
            </a:r>
          </a:p>
        </p:txBody>
      </p:sp>
      <p:sp>
        <p:nvSpPr>
          <p:cNvPr id="30" name="TextBox 204"/>
          <p:cNvSpPr txBox="1">
            <a:spLocks noChangeArrowheads="1"/>
          </p:cNvSpPr>
          <p:nvPr/>
        </p:nvSpPr>
        <p:spPr bwMode="auto">
          <a:xfrm>
            <a:off x="2273201" y="5574855"/>
            <a:ext cx="785819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문서전송</a:t>
            </a:r>
          </a:p>
        </p:txBody>
      </p:sp>
      <p:sp>
        <p:nvSpPr>
          <p:cNvPr id="31" name="자유형 205"/>
          <p:cNvSpPr>
            <a:spLocks noChangeArrowheads="1"/>
          </p:cNvSpPr>
          <p:nvPr/>
        </p:nvSpPr>
        <p:spPr bwMode="auto">
          <a:xfrm>
            <a:off x="1121125" y="3717480"/>
            <a:ext cx="548526" cy="808038"/>
          </a:xfrm>
          <a:custGeom>
            <a:avLst/>
            <a:gdLst>
              <a:gd name="T0" fmla="*/ 10095533 w 439682"/>
              <a:gd name="T1" fmla="*/ 0 h 819807"/>
              <a:gd name="T2" fmla="*/ 925081 w 439682"/>
              <a:gd name="T3" fmla="*/ 345557 h 819807"/>
              <a:gd name="T4" fmla="*/ 4545015 w 439682"/>
              <a:gd name="T5" fmla="*/ 641750 h 819807"/>
              <a:gd name="T6" fmla="*/ 0 60000 65536"/>
              <a:gd name="T7" fmla="*/ 0 60000 65536"/>
              <a:gd name="T8" fmla="*/ 0 60000 65536"/>
              <a:gd name="T9" fmla="*/ 0 w 439682"/>
              <a:gd name="T10" fmla="*/ 0 h 819807"/>
              <a:gd name="T11" fmla="*/ 439682 w 439682"/>
              <a:gd name="T12" fmla="*/ 819807 h 8198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9682" h="819807">
                <a:moveTo>
                  <a:pt x="439682" y="0"/>
                </a:moveTo>
                <a:cubicBezTo>
                  <a:pt x="260130" y="152400"/>
                  <a:pt x="80578" y="304801"/>
                  <a:pt x="40289" y="441435"/>
                </a:cubicBezTo>
                <a:cubicBezTo>
                  <a:pt x="0" y="578069"/>
                  <a:pt x="98972" y="698938"/>
                  <a:pt x="197945" y="819807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자유형 206"/>
          <p:cNvSpPr>
            <a:spLocks noChangeArrowheads="1"/>
          </p:cNvSpPr>
          <p:nvPr/>
        </p:nvSpPr>
        <p:spPr bwMode="auto">
          <a:xfrm>
            <a:off x="1287919" y="3295208"/>
            <a:ext cx="328427" cy="307975"/>
          </a:xfrm>
          <a:custGeom>
            <a:avLst/>
            <a:gdLst>
              <a:gd name="T0" fmla="*/ 971 w 327573"/>
              <a:gd name="T1" fmla="*/ 0 h 308304"/>
              <a:gd name="T2" fmla="*/ 30027 w 327573"/>
              <a:gd name="T3" fmla="*/ 268640 h 308304"/>
              <a:gd name="T4" fmla="*/ 181129 w 327573"/>
              <a:gd name="T5" fmla="*/ 206647 h 308304"/>
              <a:gd name="T6" fmla="*/ 0 60000 65536"/>
              <a:gd name="T7" fmla="*/ 0 60000 65536"/>
              <a:gd name="T8" fmla="*/ 0 60000 65536"/>
              <a:gd name="T9" fmla="*/ 0 w 327573"/>
              <a:gd name="T10" fmla="*/ 0 h 308304"/>
              <a:gd name="T11" fmla="*/ 327573 w 327573"/>
              <a:gd name="T12" fmla="*/ 308304 h 308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7573" h="308304">
                <a:moveTo>
                  <a:pt x="1752" y="0"/>
                </a:moveTo>
                <a:cubicBezTo>
                  <a:pt x="876" y="119117"/>
                  <a:pt x="0" y="238234"/>
                  <a:pt x="54304" y="273269"/>
                </a:cubicBezTo>
                <a:cubicBezTo>
                  <a:pt x="108608" y="308304"/>
                  <a:pt x="280277" y="222469"/>
                  <a:pt x="327573" y="210207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자유형 207"/>
          <p:cNvSpPr>
            <a:spLocks noChangeArrowheads="1"/>
          </p:cNvSpPr>
          <p:nvPr/>
        </p:nvSpPr>
        <p:spPr bwMode="auto">
          <a:xfrm>
            <a:off x="1784859" y="2758633"/>
            <a:ext cx="564001" cy="493713"/>
          </a:xfrm>
          <a:custGeom>
            <a:avLst/>
            <a:gdLst>
              <a:gd name="T0" fmla="*/ 0 w 565807"/>
              <a:gd name="T1" fmla="*/ 0 h 493986"/>
              <a:gd name="T2" fmla="*/ 252258 w 565807"/>
              <a:gd name="T3" fmla="*/ 135435 h 493986"/>
              <a:gd name="T4" fmla="*/ 220055 w 565807"/>
              <a:gd name="T5" fmla="*/ 489636 h 493986"/>
              <a:gd name="T6" fmla="*/ 0 60000 65536"/>
              <a:gd name="T7" fmla="*/ 0 60000 65536"/>
              <a:gd name="T8" fmla="*/ 0 60000 65536"/>
              <a:gd name="T9" fmla="*/ 0 w 565807"/>
              <a:gd name="T10" fmla="*/ 0 h 493986"/>
              <a:gd name="T11" fmla="*/ 565807 w 565807"/>
              <a:gd name="T12" fmla="*/ 493986 h 4939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5807" h="493986">
                <a:moveTo>
                  <a:pt x="0" y="0"/>
                </a:moveTo>
                <a:cubicBezTo>
                  <a:pt x="211082" y="27152"/>
                  <a:pt x="422165" y="54304"/>
                  <a:pt x="493986" y="136635"/>
                </a:cubicBezTo>
                <a:cubicBezTo>
                  <a:pt x="565807" y="218966"/>
                  <a:pt x="498365" y="356476"/>
                  <a:pt x="430924" y="493986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자유형 208"/>
          <p:cNvSpPr>
            <a:spLocks noChangeArrowheads="1"/>
          </p:cNvSpPr>
          <p:nvPr/>
        </p:nvSpPr>
        <p:spPr bwMode="auto">
          <a:xfrm>
            <a:off x="2257727" y="3231708"/>
            <a:ext cx="723916" cy="168275"/>
          </a:xfrm>
          <a:custGeom>
            <a:avLst/>
            <a:gdLst>
              <a:gd name="T0" fmla="*/ 0 w 725213"/>
              <a:gd name="T1" fmla="*/ 169934 h 168165"/>
              <a:gd name="T2" fmla="*/ 199381 w 725213"/>
              <a:gd name="T3" fmla="*/ 10622 h 168165"/>
              <a:gd name="T4" fmla="*/ 371816 w 725213"/>
              <a:gd name="T5" fmla="*/ 106207 h 168165"/>
              <a:gd name="T6" fmla="*/ 0 60000 65536"/>
              <a:gd name="T7" fmla="*/ 0 60000 65536"/>
              <a:gd name="T8" fmla="*/ 0 60000 65536"/>
              <a:gd name="T9" fmla="*/ 0 w 725213"/>
              <a:gd name="T10" fmla="*/ 0 h 168165"/>
              <a:gd name="T11" fmla="*/ 725213 w 725213"/>
              <a:gd name="T12" fmla="*/ 168165 h 168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5213" h="168165">
                <a:moveTo>
                  <a:pt x="0" y="168165"/>
                </a:moveTo>
                <a:cubicBezTo>
                  <a:pt x="134006" y="94592"/>
                  <a:pt x="268013" y="21020"/>
                  <a:pt x="388882" y="10510"/>
                </a:cubicBezTo>
                <a:cubicBezTo>
                  <a:pt x="509751" y="0"/>
                  <a:pt x="725213" y="105103"/>
                  <a:pt x="725213" y="105103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자유형 209"/>
          <p:cNvSpPr>
            <a:spLocks noChangeArrowheads="1"/>
          </p:cNvSpPr>
          <p:nvPr/>
        </p:nvSpPr>
        <p:spPr bwMode="auto">
          <a:xfrm>
            <a:off x="3433877" y="3757168"/>
            <a:ext cx="400646" cy="1155700"/>
          </a:xfrm>
          <a:custGeom>
            <a:avLst/>
            <a:gdLst>
              <a:gd name="T0" fmla="*/ 138984 w 401145"/>
              <a:gd name="T1" fmla="*/ 0 h 1156138"/>
              <a:gd name="T2" fmla="*/ 189015 w 401145"/>
              <a:gd name="T3" fmla="*/ 710382 h 1156138"/>
              <a:gd name="T4" fmla="*/ 0 w 401145"/>
              <a:gd name="T5" fmla="*/ 1149148 h 1156138"/>
              <a:gd name="T6" fmla="*/ 0 60000 65536"/>
              <a:gd name="T7" fmla="*/ 0 60000 65536"/>
              <a:gd name="T8" fmla="*/ 0 60000 65536"/>
              <a:gd name="T9" fmla="*/ 0 w 401145"/>
              <a:gd name="T10" fmla="*/ 0 h 1156138"/>
              <a:gd name="T11" fmla="*/ 401145 w 401145"/>
              <a:gd name="T12" fmla="*/ 1156138 h 11561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1145" h="1156138">
                <a:moveTo>
                  <a:pt x="262759" y="0"/>
                </a:moveTo>
                <a:cubicBezTo>
                  <a:pt x="331952" y="261006"/>
                  <a:pt x="401145" y="522013"/>
                  <a:pt x="357352" y="714703"/>
                </a:cubicBezTo>
                <a:cubicBezTo>
                  <a:pt x="313559" y="907393"/>
                  <a:pt x="156779" y="1031765"/>
                  <a:pt x="0" y="1156138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자유형 210"/>
          <p:cNvSpPr>
            <a:spLocks noChangeArrowheads="1"/>
          </p:cNvSpPr>
          <p:nvPr/>
        </p:nvSpPr>
        <p:spPr bwMode="auto">
          <a:xfrm>
            <a:off x="2623984" y="4576318"/>
            <a:ext cx="557123" cy="252412"/>
          </a:xfrm>
          <a:custGeom>
            <a:avLst/>
            <a:gdLst>
              <a:gd name="T0" fmla="*/ 0 w 557048"/>
              <a:gd name="T1" fmla="*/ 0 h 252248"/>
              <a:gd name="T2" fmla="*/ 211522 w 557048"/>
              <a:gd name="T3" fmla="*/ 127442 h 252248"/>
              <a:gd name="T4" fmla="*/ 295014 w 557048"/>
              <a:gd name="T5" fmla="*/ 254884 h 252248"/>
              <a:gd name="T6" fmla="*/ 0 60000 65536"/>
              <a:gd name="T7" fmla="*/ 0 60000 65536"/>
              <a:gd name="T8" fmla="*/ 0 60000 65536"/>
              <a:gd name="T9" fmla="*/ 0 w 557048"/>
              <a:gd name="T10" fmla="*/ 0 h 252248"/>
              <a:gd name="T11" fmla="*/ 557048 w 557048"/>
              <a:gd name="T12" fmla="*/ 252248 h 252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7048" h="252248">
                <a:moveTo>
                  <a:pt x="0" y="0"/>
                </a:moveTo>
                <a:cubicBezTo>
                  <a:pt x="153276" y="42041"/>
                  <a:pt x="306552" y="84083"/>
                  <a:pt x="399393" y="126124"/>
                </a:cubicBezTo>
                <a:cubicBezTo>
                  <a:pt x="492234" y="168165"/>
                  <a:pt x="524641" y="210206"/>
                  <a:pt x="557048" y="252248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자유형 211"/>
          <p:cNvSpPr>
            <a:spLocks noChangeArrowheads="1"/>
          </p:cNvSpPr>
          <p:nvPr/>
        </p:nvSpPr>
        <p:spPr bwMode="auto">
          <a:xfrm>
            <a:off x="1721237" y="5154171"/>
            <a:ext cx="1093612" cy="174625"/>
          </a:xfrm>
          <a:custGeom>
            <a:avLst/>
            <a:gdLst>
              <a:gd name="T0" fmla="*/ 0 w 1093076"/>
              <a:gd name="T1" fmla="*/ 0 h 173420"/>
              <a:gd name="T2" fmla="*/ 302298 w 1093076"/>
              <a:gd name="T3" fmla="*/ 187868 h 173420"/>
              <a:gd name="T4" fmla="*/ 582206 w 1093076"/>
              <a:gd name="T5" fmla="*/ 35225 h 173420"/>
              <a:gd name="T6" fmla="*/ 0 60000 65536"/>
              <a:gd name="T7" fmla="*/ 0 60000 65536"/>
              <a:gd name="T8" fmla="*/ 0 60000 65536"/>
              <a:gd name="T9" fmla="*/ 0 w 1093076"/>
              <a:gd name="T10" fmla="*/ 0 h 173420"/>
              <a:gd name="T11" fmla="*/ 1093076 w 1093076"/>
              <a:gd name="T12" fmla="*/ 173420 h 1734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3076" h="173420">
                <a:moveTo>
                  <a:pt x="0" y="0"/>
                </a:moveTo>
                <a:cubicBezTo>
                  <a:pt x="192690" y="81455"/>
                  <a:pt x="385380" y="162910"/>
                  <a:pt x="567559" y="168165"/>
                </a:cubicBezTo>
                <a:cubicBezTo>
                  <a:pt x="749738" y="173420"/>
                  <a:pt x="921407" y="102475"/>
                  <a:pt x="1093076" y="31531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자유형 212"/>
          <p:cNvSpPr>
            <a:spLocks noChangeArrowheads="1"/>
          </p:cNvSpPr>
          <p:nvPr/>
        </p:nvSpPr>
        <p:spPr bwMode="auto">
          <a:xfrm>
            <a:off x="2961007" y="5397055"/>
            <a:ext cx="324989" cy="528638"/>
          </a:xfrm>
          <a:custGeom>
            <a:avLst/>
            <a:gdLst>
              <a:gd name="T0" fmla="*/ 10309 w 324069"/>
              <a:gd name="T1" fmla="*/ 0 h 529020"/>
              <a:gd name="T2" fmla="*/ 27180 w 324069"/>
              <a:gd name="T3" fmla="*/ 436360 h 529020"/>
              <a:gd name="T4" fmla="*/ 173382 w 324069"/>
              <a:gd name="T5" fmla="*/ 519477 h 529020"/>
              <a:gd name="T6" fmla="*/ 0 60000 65536"/>
              <a:gd name="T7" fmla="*/ 0 60000 65536"/>
              <a:gd name="T8" fmla="*/ 0 60000 65536"/>
              <a:gd name="T9" fmla="*/ 0 w 324069"/>
              <a:gd name="T10" fmla="*/ 0 h 529020"/>
              <a:gd name="T11" fmla="*/ 324069 w 324069"/>
              <a:gd name="T12" fmla="*/ 529020 h 5290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4069" h="529020">
                <a:moveTo>
                  <a:pt x="19269" y="0"/>
                </a:moveTo>
                <a:cubicBezTo>
                  <a:pt x="9634" y="176924"/>
                  <a:pt x="0" y="353848"/>
                  <a:pt x="50800" y="441434"/>
                </a:cubicBezTo>
                <a:cubicBezTo>
                  <a:pt x="101600" y="529020"/>
                  <a:pt x="212834" y="527268"/>
                  <a:pt x="324069" y="525517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자유형 213"/>
          <p:cNvSpPr>
            <a:spLocks noChangeArrowheads="1"/>
          </p:cNvSpPr>
          <p:nvPr/>
        </p:nvSpPr>
        <p:spPr bwMode="auto">
          <a:xfrm>
            <a:off x="1934458" y="3673030"/>
            <a:ext cx="263085" cy="325438"/>
          </a:xfrm>
          <a:custGeom>
            <a:avLst/>
            <a:gdLst>
              <a:gd name="T0" fmla="*/ 31846 w 264510"/>
              <a:gd name="T1" fmla="*/ 0 h 325821"/>
              <a:gd name="T2" fmla="*/ 16353 w 264510"/>
              <a:gd name="T3" fmla="*/ 237229 h 325821"/>
              <a:gd name="T4" fmla="*/ 129967 w 264510"/>
              <a:gd name="T5" fmla="*/ 319746 h 325821"/>
              <a:gd name="T6" fmla="*/ 0 60000 65536"/>
              <a:gd name="T7" fmla="*/ 0 60000 65536"/>
              <a:gd name="T8" fmla="*/ 0 60000 65536"/>
              <a:gd name="T9" fmla="*/ 0 w 264510"/>
              <a:gd name="T10" fmla="*/ 0 h 325821"/>
              <a:gd name="T11" fmla="*/ 264510 w 264510"/>
              <a:gd name="T12" fmla="*/ 325821 h 3258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510" h="325821">
                <a:moveTo>
                  <a:pt x="64814" y="0"/>
                </a:moveTo>
                <a:cubicBezTo>
                  <a:pt x="32407" y="93717"/>
                  <a:pt x="0" y="187435"/>
                  <a:pt x="33283" y="241738"/>
                </a:cubicBezTo>
                <a:cubicBezTo>
                  <a:pt x="66566" y="296041"/>
                  <a:pt x="165538" y="310931"/>
                  <a:pt x="264510" y="325821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자유형 214"/>
          <p:cNvSpPr>
            <a:spLocks noChangeArrowheads="1"/>
          </p:cNvSpPr>
          <p:nvPr/>
        </p:nvSpPr>
        <p:spPr bwMode="auto">
          <a:xfrm>
            <a:off x="3444191" y="4976371"/>
            <a:ext cx="314672" cy="136525"/>
          </a:xfrm>
          <a:custGeom>
            <a:avLst/>
            <a:gdLst>
              <a:gd name="T0" fmla="*/ 0 w 315310"/>
              <a:gd name="T1" fmla="*/ 10383 h 136635"/>
              <a:gd name="T2" fmla="*/ 111643 w 315310"/>
              <a:gd name="T3" fmla="*/ 20749 h 136635"/>
              <a:gd name="T4" fmla="*/ 159488 w 315310"/>
              <a:gd name="T5" fmla="*/ 134885 h 136635"/>
              <a:gd name="T6" fmla="*/ 0 60000 65536"/>
              <a:gd name="T7" fmla="*/ 0 60000 65536"/>
              <a:gd name="T8" fmla="*/ 0 60000 65536"/>
              <a:gd name="T9" fmla="*/ 0 w 315310"/>
              <a:gd name="T10" fmla="*/ 0 h 136635"/>
              <a:gd name="T11" fmla="*/ 315310 w 315310"/>
              <a:gd name="T12" fmla="*/ 136635 h 136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5310" h="136635">
                <a:moveTo>
                  <a:pt x="0" y="10511"/>
                </a:moveTo>
                <a:cubicBezTo>
                  <a:pt x="84082" y="5255"/>
                  <a:pt x="168165" y="0"/>
                  <a:pt x="220717" y="21021"/>
                </a:cubicBezTo>
                <a:cubicBezTo>
                  <a:pt x="273269" y="42042"/>
                  <a:pt x="294289" y="89338"/>
                  <a:pt x="315310" y="136635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TextBox 215"/>
          <p:cNvSpPr txBox="1">
            <a:spLocks noChangeArrowheads="1"/>
          </p:cNvSpPr>
          <p:nvPr/>
        </p:nvSpPr>
        <p:spPr bwMode="auto">
          <a:xfrm>
            <a:off x="3516413" y="4789044"/>
            <a:ext cx="99903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받은 문서 처리</a:t>
            </a:r>
          </a:p>
        </p:txBody>
      </p:sp>
      <p:sp>
        <p:nvSpPr>
          <p:cNvPr id="42" name="TextBox 216"/>
          <p:cNvSpPr txBox="1">
            <a:spLocks noChangeArrowheads="1"/>
          </p:cNvSpPr>
          <p:nvPr/>
        </p:nvSpPr>
        <p:spPr bwMode="auto">
          <a:xfrm>
            <a:off x="670612" y="3217418"/>
            <a:ext cx="713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00" b="0">
                <a:latin typeface="Arial Black" pitchFamily="34" charset="0"/>
                <a:ea typeface="HY헤드라인M" pitchFamily="18" charset="-127"/>
              </a:rPr>
              <a:t>A</a:t>
            </a:r>
            <a:r>
              <a:rPr lang="ko-KR" altLang="en-US" sz="1000" b="0">
                <a:latin typeface="Arial Black" pitchFamily="34" charset="0"/>
                <a:ea typeface="HY헤드라인M" pitchFamily="18" charset="-127"/>
              </a:rPr>
              <a:t>사</a:t>
            </a:r>
          </a:p>
        </p:txBody>
      </p:sp>
      <p:sp>
        <p:nvSpPr>
          <p:cNvPr id="43" name="TextBox 217"/>
          <p:cNvSpPr txBox="1">
            <a:spLocks noChangeArrowheads="1"/>
          </p:cNvSpPr>
          <p:nvPr/>
        </p:nvSpPr>
        <p:spPr bwMode="auto">
          <a:xfrm>
            <a:off x="3598950" y="6003483"/>
            <a:ext cx="713599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00" b="0">
                <a:latin typeface="Arial Black" pitchFamily="34" charset="0"/>
                <a:ea typeface="HY헤드라인M" pitchFamily="18" charset="-127"/>
              </a:rPr>
              <a:t>B</a:t>
            </a:r>
            <a:r>
              <a:rPr lang="ko-KR" altLang="en-US" sz="1000" b="0">
                <a:latin typeface="Arial Black" pitchFamily="34" charset="0"/>
                <a:ea typeface="HY헤드라인M" pitchFamily="18" charset="-127"/>
              </a:rPr>
              <a:t>사</a:t>
            </a: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5169853" y="1145735"/>
            <a:ext cx="4214137" cy="5235593"/>
          </a:xfrm>
          <a:prstGeom prst="roundRect">
            <a:avLst/>
          </a:prstGeom>
          <a:noFill/>
          <a:ln w="12700">
            <a:solidFill>
              <a:srgbClr val="B2B2B2"/>
            </a:solidFill>
            <a:headEnd type="none" w="med" len="med"/>
            <a:tailEnd type="none" w="med" len="med"/>
          </a:ln>
          <a:effectLst>
            <a:glow rad="63500">
              <a:srgbClr val="336699"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b="0">
              <a:solidFill>
                <a:schemeClr val="tx1"/>
              </a:solidFill>
              <a:latin typeface="Arial Black" pitchFamily="34" charset="0"/>
              <a:ea typeface="HY헤드라인M" pitchFamily="18" charset="-127"/>
            </a:endParaRPr>
          </a:p>
        </p:txBody>
      </p:sp>
      <p:pic>
        <p:nvPicPr>
          <p:cNvPr id="45" name="Picture 8" descr="C:\Documents and Settings\최종호\Local Settings\Temporary Internet Files\Content.IE5\JSZ8T13W\MCj0433941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7697" y="2217293"/>
            <a:ext cx="1071259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9" descr="C:\Documents and Settings\최종호\Local Settings\Temporary Internet Files\Content.IE5\1CLBB90Y\MCj0433944000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8372" y="5074793"/>
            <a:ext cx="1071258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221"/>
          <p:cNvSpPr txBox="1">
            <a:spLocks noChangeArrowheads="1"/>
          </p:cNvSpPr>
          <p:nvPr/>
        </p:nvSpPr>
        <p:spPr bwMode="auto">
          <a:xfrm>
            <a:off x="5946087" y="3474596"/>
            <a:ext cx="713600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문서전송</a:t>
            </a:r>
          </a:p>
        </p:txBody>
      </p:sp>
      <p:sp>
        <p:nvSpPr>
          <p:cNvPr id="48" name="TextBox 223"/>
          <p:cNvSpPr txBox="1">
            <a:spLocks noChangeArrowheads="1"/>
          </p:cNvSpPr>
          <p:nvPr/>
        </p:nvSpPr>
        <p:spPr bwMode="auto">
          <a:xfrm>
            <a:off x="8633692" y="5074796"/>
            <a:ext cx="749709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문서작성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05134" y="4317521"/>
            <a:ext cx="1357105" cy="400110"/>
          </a:xfrm>
          <a:prstGeom prst="rect">
            <a:avLst/>
          </a:prstGeom>
          <a:noFill/>
        </p:spPr>
        <p:txBody>
          <a:bodyPr anchor="ctr">
            <a:spAutoFit/>
            <a:scene3d>
              <a:camera prst="isometricBottomDown"/>
              <a:lightRig rig="threePt" dir="t"/>
            </a:scene3d>
          </a:bodyPr>
          <a:lstStyle/>
          <a:p>
            <a:pPr algn="ctr">
              <a:defRPr/>
            </a:pPr>
            <a:r>
              <a:rPr lang="ko-KR" altLang="en-US" sz="2000" b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Black" pitchFamily="34" charset="0"/>
                <a:ea typeface="HY헤드라인M" pitchFamily="18" charset="-127"/>
              </a:rPr>
              <a:t>인터넷</a:t>
            </a:r>
          </a:p>
        </p:txBody>
      </p:sp>
      <p:sp>
        <p:nvSpPr>
          <p:cNvPr id="50" name="TextBox 225"/>
          <p:cNvSpPr txBox="1">
            <a:spLocks noChangeArrowheads="1"/>
          </p:cNvSpPr>
          <p:nvPr/>
        </p:nvSpPr>
        <p:spPr bwMode="auto">
          <a:xfrm>
            <a:off x="8015472" y="4489643"/>
            <a:ext cx="1000758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 dirty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문서 전송</a:t>
            </a:r>
          </a:p>
        </p:txBody>
      </p:sp>
      <p:sp>
        <p:nvSpPr>
          <p:cNvPr id="51" name="TextBox 226"/>
          <p:cNvSpPr txBox="1">
            <a:spLocks noChangeArrowheads="1"/>
          </p:cNvSpPr>
          <p:nvPr/>
        </p:nvSpPr>
        <p:spPr bwMode="auto">
          <a:xfrm>
            <a:off x="5347696" y="3217418"/>
            <a:ext cx="713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00" b="0" dirty="0">
                <a:latin typeface="Arial Black" pitchFamily="34" charset="0"/>
                <a:ea typeface="HY헤드라인M" pitchFamily="18" charset="-127"/>
              </a:rPr>
              <a:t>A</a:t>
            </a:r>
            <a:r>
              <a:rPr lang="ko-KR" altLang="en-US" sz="1000" b="0" dirty="0">
                <a:latin typeface="Arial Black" pitchFamily="34" charset="0"/>
                <a:ea typeface="HY헤드라인M" pitchFamily="18" charset="-127"/>
              </a:rPr>
              <a:t>사</a:t>
            </a:r>
          </a:p>
        </p:txBody>
      </p:sp>
      <p:sp>
        <p:nvSpPr>
          <p:cNvPr id="52" name="TextBox 227"/>
          <p:cNvSpPr txBox="1">
            <a:spLocks noChangeArrowheads="1"/>
          </p:cNvSpPr>
          <p:nvPr/>
        </p:nvSpPr>
        <p:spPr bwMode="auto">
          <a:xfrm>
            <a:off x="8276033" y="6003483"/>
            <a:ext cx="713599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000" b="0">
                <a:latin typeface="Arial Black" pitchFamily="34" charset="0"/>
                <a:ea typeface="HY헤드라인M" pitchFamily="18" charset="-127"/>
              </a:rPr>
              <a:t>B</a:t>
            </a:r>
            <a:r>
              <a:rPr lang="ko-KR" altLang="en-US" sz="1000" b="0">
                <a:latin typeface="Arial Black" pitchFamily="34" charset="0"/>
                <a:ea typeface="HY헤드라인M" pitchFamily="18" charset="-127"/>
              </a:rPr>
              <a:t>사</a:t>
            </a:r>
          </a:p>
        </p:txBody>
      </p:sp>
      <p:pic>
        <p:nvPicPr>
          <p:cNvPr id="53" name="Picture 27" descr="C:\Documents and Settings\최종호\Local Settings\Temporary Internet Files\Content.IE5\1CLBB90Y\MCj04315460000[1]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098395" y="3360309"/>
            <a:ext cx="2285348" cy="1714286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isometricBottomDown"/>
            <a:lightRig rig="threePt" dir="t"/>
          </a:scene3d>
        </p:spPr>
      </p:pic>
      <p:pic>
        <p:nvPicPr>
          <p:cNvPr id="54" name="Picture 22" descr="C:\Documents and Settings\최종호\Local Settings\Temporary Internet Files\Content.IE5\JSZ8T13W\MCj04260580000[1].wmf"/>
          <p:cNvPicPr>
            <a:picLocks noChangeAspect="1" noChangeArrowheads="1"/>
          </p:cNvPicPr>
          <p:nvPr/>
        </p:nvPicPr>
        <p:blipFill>
          <a:blip r:embed="rId7" cstate="print">
            <a:lum bright="14000"/>
          </a:blip>
          <a:srcRect/>
          <a:stretch>
            <a:fillRect/>
          </a:stretch>
        </p:blipFill>
        <p:spPr bwMode="auto">
          <a:xfrm rot="1154543">
            <a:off x="7115359" y="3531743"/>
            <a:ext cx="720478" cy="66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230"/>
          <p:cNvSpPr txBox="1">
            <a:spLocks noChangeArrowheads="1"/>
          </p:cNvSpPr>
          <p:nvPr/>
        </p:nvSpPr>
        <p:spPr bwMode="auto">
          <a:xfrm>
            <a:off x="7455823" y="3788919"/>
            <a:ext cx="9285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표준 전자문서</a:t>
            </a:r>
          </a:p>
        </p:txBody>
      </p:sp>
      <p:pic>
        <p:nvPicPr>
          <p:cNvPr id="56" name="Picture 9" descr="C:\Documents and Settings\최종호\Local Settings\Temporary Internet Files\Content.IE5\1CLBB90Y\MCj04339440000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56765" y="5054158"/>
            <a:ext cx="1071259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자유형 232"/>
          <p:cNvSpPr>
            <a:spLocks noChangeArrowheads="1"/>
          </p:cNvSpPr>
          <p:nvPr/>
        </p:nvSpPr>
        <p:spPr bwMode="auto">
          <a:xfrm>
            <a:off x="7920093" y="4009580"/>
            <a:ext cx="892429" cy="1030288"/>
          </a:xfrm>
          <a:custGeom>
            <a:avLst/>
            <a:gdLst>
              <a:gd name="T0" fmla="*/ 0 w 891628"/>
              <a:gd name="T1" fmla="*/ 0 h 1030014"/>
              <a:gd name="T2" fmla="*/ 398469 w 891628"/>
              <a:gd name="T3" fmla="*/ 327213 h 1030014"/>
              <a:gd name="T4" fmla="*/ 465816 w 891628"/>
              <a:gd name="T5" fmla="*/ 1034407 h 1030014"/>
              <a:gd name="T6" fmla="*/ 0 60000 65536"/>
              <a:gd name="T7" fmla="*/ 0 60000 65536"/>
              <a:gd name="T8" fmla="*/ 0 60000 65536"/>
              <a:gd name="T9" fmla="*/ 0 w 891628"/>
              <a:gd name="T10" fmla="*/ 0 h 1030014"/>
              <a:gd name="T11" fmla="*/ 891628 w 891628"/>
              <a:gd name="T12" fmla="*/ 1030014 h 10300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1628" h="1030014">
                <a:moveTo>
                  <a:pt x="0" y="0"/>
                </a:moveTo>
                <a:cubicBezTo>
                  <a:pt x="300421" y="77076"/>
                  <a:pt x="600842" y="154152"/>
                  <a:pt x="746235" y="325821"/>
                </a:cubicBezTo>
                <a:cubicBezTo>
                  <a:pt x="891628" y="497490"/>
                  <a:pt x="872359" y="1030014"/>
                  <a:pt x="872359" y="1030014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TextBox 233"/>
          <p:cNvSpPr txBox="1">
            <a:spLocks noChangeArrowheads="1"/>
          </p:cNvSpPr>
          <p:nvPr/>
        </p:nvSpPr>
        <p:spPr bwMode="auto">
          <a:xfrm>
            <a:off x="6883225" y="5289105"/>
            <a:ext cx="78581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받은 문서 처리</a:t>
            </a:r>
          </a:p>
        </p:txBody>
      </p:sp>
      <p:sp>
        <p:nvSpPr>
          <p:cNvPr id="59" name="자유형 234"/>
          <p:cNvSpPr>
            <a:spLocks noChangeArrowheads="1"/>
          </p:cNvSpPr>
          <p:nvPr/>
        </p:nvSpPr>
        <p:spPr bwMode="auto">
          <a:xfrm>
            <a:off x="6553077" y="2822130"/>
            <a:ext cx="1071258" cy="723900"/>
          </a:xfrm>
          <a:custGeom>
            <a:avLst/>
            <a:gdLst>
              <a:gd name="T0" fmla="*/ 0 w 1070303"/>
              <a:gd name="T1" fmla="*/ 0 h 725214"/>
              <a:gd name="T2" fmla="*/ 479436 w 1070303"/>
              <a:gd name="T3" fmla="*/ 142937 h 725214"/>
              <a:gd name="T4" fmla="*/ 569684 w 1070303"/>
              <a:gd name="T5" fmla="*/ 704473 h 725214"/>
              <a:gd name="T6" fmla="*/ 0 60000 65536"/>
              <a:gd name="T7" fmla="*/ 0 60000 65536"/>
              <a:gd name="T8" fmla="*/ 0 60000 65536"/>
              <a:gd name="T9" fmla="*/ 0 w 1070303"/>
              <a:gd name="T10" fmla="*/ 0 h 725214"/>
              <a:gd name="T11" fmla="*/ 1070303 w 1070303"/>
              <a:gd name="T12" fmla="*/ 725214 h 7252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0303" h="725214">
                <a:moveTo>
                  <a:pt x="0" y="0"/>
                </a:moveTo>
                <a:cubicBezTo>
                  <a:pt x="358227" y="13138"/>
                  <a:pt x="716455" y="26276"/>
                  <a:pt x="893379" y="147145"/>
                </a:cubicBezTo>
                <a:cubicBezTo>
                  <a:pt x="1070303" y="268014"/>
                  <a:pt x="1065923" y="496614"/>
                  <a:pt x="1061544" y="725214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0" name="자유형 235"/>
          <p:cNvSpPr>
            <a:spLocks noChangeArrowheads="1"/>
          </p:cNvSpPr>
          <p:nvPr/>
        </p:nvSpPr>
        <p:spPr bwMode="auto">
          <a:xfrm>
            <a:off x="5913418" y="3304730"/>
            <a:ext cx="1040307" cy="731838"/>
          </a:xfrm>
          <a:custGeom>
            <a:avLst/>
            <a:gdLst>
              <a:gd name="T0" fmla="*/ 0 w 1040524"/>
              <a:gd name="T1" fmla="*/ 0 h 732220"/>
              <a:gd name="T2" fmla="*/ 143111 w 1040524"/>
              <a:gd name="T3" fmla="*/ 614956 h 732220"/>
              <a:gd name="T4" fmla="*/ 544922 w 1040524"/>
              <a:gd name="T5" fmla="*/ 667069 h 732220"/>
              <a:gd name="T6" fmla="*/ 0 60000 65536"/>
              <a:gd name="T7" fmla="*/ 0 60000 65536"/>
              <a:gd name="T8" fmla="*/ 0 60000 65536"/>
              <a:gd name="T9" fmla="*/ 0 w 1040524"/>
              <a:gd name="T10" fmla="*/ 0 h 732220"/>
              <a:gd name="T11" fmla="*/ 1040524 w 1040524"/>
              <a:gd name="T12" fmla="*/ 732220 h 7322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0524" h="732220">
                <a:moveTo>
                  <a:pt x="0" y="0"/>
                </a:moveTo>
                <a:cubicBezTo>
                  <a:pt x="49924" y="254000"/>
                  <a:pt x="99848" y="508000"/>
                  <a:pt x="273269" y="620110"/>
                </a:cubicBezTo>
                <a:cubicBezTo>
                  <a:pt x="446690" y="732220"/>
                  <a:pt x="743607" y="702441"/>
                  <a:pt x="1040524" y="672662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자유형 236"/>
          <p:cNvSpPr>
            <a:spLocks noChangeArrowheads="1"/>
          </p:cNvSpPr>
          <p:nvPr/>
        </p:nvSpPr>
        <p:spPr bwMode="auto">
          <a:xfrm>
            <a:off x="7332017" y="4146108"/>
            <a:ext cx="462550" cy="1228725"/>
          </a:xfrm>
          <a:custGeom>
            <a:avLst/>
            <a:gdLst>
              <a:gd name="T0" fmla="*/ 45390 w 462455"/>
              <a:gd name="T1" fmla="*/ 0 h 1229710"/>
              <a:gd name="T2" fmla="*/ 34043 w 462455"/>
              <a:gd name="T3" fmla="*/ 923502 h 1229710"/>
              <a:gd name="T4" fmla="*/ 249649 w 462455"/>
              <a:gd name="T5" fmla="*/ 1214045 h 1229710"/>
              <a:gd name="T6" fmla="*/ 0 60000 65536"/>
              <a:gd name="T7" fmla="*/ 0 60000 65536"/>
              <a:gd name="T8" fmla="*/ 0 60000 65536"/>
              <a:gd name="T9" fmla="*/ 0 w 462455"/>
              <a:gd name="T10" fmla="*/ 0 h 1229710"/>
              <a:gd name="T11" fmla="*/ 462455 w 462455"/>
              <a:gd name="T12" fmla="*/ 1229710 h 12297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2455" h="1229710">
                <a:moveTo>
                  <a:pt x="84083" y="0"/>
                </a:moveTo>
                <a:cubicBezTo>
                  <a:pt x="42041" y="365234"/>
                  <a:pt x="0" y="730468"/>
                  <a:pt x="63062" y="935420"/>
                </a:cubicBezTo>
                <a:cubicBezTo>
                  <a:pt x="126124" y="1140372"/>
                  <a:pt x="294289" y="1185041"/>
                  <a:pt x="462455" y="1229710"/>
                </a:cubicBezTo>
              </a:path>
            </a:pathLst>
          </a:custGeom>
          <a:noFill/>
          <a:ln w="15875" algn="ctr">
            <a:solidFill>
              <a:srgbClr val="0099FF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492237" y="1145735"/>
            <a:ext cx="4214137" cy="5235593"/>
          </a:xfrm>
          <a:prstGeom prst="roundRect">
            <a:avLst/>
          </a:prstGeom>
          <a:noFill/>
          <a:ln w="12700">
            <a:solidFill>
              <a:srgbClr val="B2B2B2"/>
            </a:solidFill>
            <a:headEnd type="none" w="med" len="med"/>
            <a:tailEnd type="none" w="med" len="med"/>
          </a:ln>
          <a:effectLst>
            <a:glow rad="63500">
              <a:srgbClr val="336699">
                <a:alpha val="40000"/>
              </a:srgbClr>
            </a:glow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ko-KR" altLang="en-US" b="0">
              <a:solidFill>
                <a:schemeClr val="tx1"/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16602" y="1360045"/>
            <a:ext cx="3071342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bliqueTopLeft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ko-KR" altLang="en-US" sz="2800" b="0" dirty="0">
                <a:solidFill>
                  <a:schemeClr val="bg1"/>
                </a:solidFill>
                <a:effectLst>
                  <a:glow rad="228600">
                    <a:srgbClr val="336699"/>
                  </a:glow>
                </a:effectLst>
                <a:latin typeface="Arial Black" pitchFamily="34" charset="0"/>
                <a:ea typeface="HY헤드라인M" pitchFamily="18" charset="-127"/>
              </a:rPr>
              <a:t>기존 </a:t>
            </a:r>
            <a:r>
              <a:rPr lang="en-US" altLang="ko-KR" sz="2800" b="0" dirty="0">
                <a:solidFill>
                  <a:schemeClr val="bg1"/>
                </a:solidFill>
                <a:effectLst>
                  <a:glow rad="228600">
                    <a:srgbClr val="336699"/>
                  </a:glow>
                </a:effectLst>
                <a:latin typeface="Arial Black" pitchFamily="34" charset="0"/>
                <a:ea typeface="HY헤드라인M" pitchFamily="18" charset="-127"/>
              </a:rPr>
              <a:t>: </a:t>
            </a:r>
            <a:r>
              <a:rPr lang="ko-KR" altLang="en-US" sz="2800" b="0" dirty="0">
                <a:solidFill>
                  <a:schemeClr val="bg1"/>
                </a:solidFill>
                <a:effectLst>
                  <a:glow rad="228600">
                    <a:srgbClr val="336699"/>
                  </a:glow>
                </a:effectLst>
                <a:latin typeface="Arial Black" pitchFamily="34" charset="0"/>
                <a:ea typeface="HY헤드라인M" pitchFamily="18" charset="-127"/>
              </a:rPr>
              <a:t>종이계약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51772" y="1360045"/>
            <a:ext cx="3071342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bliqueTopLeft"/>
              <a:lightRig rig="threePt" dir="t"/>
            </a:scene3d>
            <a:sp3d/>
          </a:bodyPr>
          <a:lstStyle/>
          <a:p>
            <a:pPr algn="ctr">
              <a:defRPr/>
            </a:pPr>
            <a:r>
              <a:rPr lang="ko-KR" altLang="en-US" sz="2800" b="0" dirty="0">
                <a:solidFill>
                  <a:schemeClr val="bg1"/>
                </a:solidFill>
                <a:effectLst>
                  <a:glow rad="228600">
                    <a:srgbClr val="336699"/>
                  </a:glow>
                </a:effectLst>
                <a:latin typeface="Arial Black" pitchFamily="34" charset="0"/>
                <a:ea typeface="HY헤드라인M" pitchFamily="18" charset="-127"/>
              </a:rPr>
              <a:t>개선 </a:t>
            </a:r>
            <a:r>
              <a:rPr lang="en-US" altLang="ko-KR" sz="2800" b="0" dirty="0">
                <a:solidFill>
                  <a:schemeClr val="bg1"/>
                </a:solidFill>
                <a:effectLst>
                  <a:glow rad="228600">
                    <a:srgbClr val="336699"/>
                  </a:glow>
                </a:effectLst>
                <a:latin typeface="Arial Black" pitchFamily="34" charset="0"/>
                <a:ea typeface="HY헤드라인M" pitchFamily="18" charset="-127"/>
              </a:rPr>
              <a:t>: </a:t>
            </a:r>
            <a:r>
              <a:rPr lang="ko-KR" altLang="en-US" sz="2800" b="0" dirty="0">
                <a:solidFill>
                  <a:schemeClr val="bg1"/>
                </a:solidFill>
                <a:effectLst>
                  <a:glow rad="228600">
                    <a:srgbClr val="336699"/>
                  </a:glow>
                </a:effectLst>
                <a:latin typeface="Arial Black" pitchFamily="34" charset="0"/>
                <a:ea typeface="HY헤드라인M" pitchFamily="18" charset="-127"/>
              </a:rPr>
              <a:t>전자계약</a:t>
            </a:r>
          </a:p>
        </p:txBody>
      </p:sp>
      <p:grpSp>
        <p:nvGrpSpPr>
          <p:cNvPr id="65" name="그룹 72"/>
          <p:cNvGrpSpPr>
            <a:grpSpLocks/>
          </p:cNvGrpSpPr>
          <p:nvPr/>
        </p:nvGrpSpPr>
        <p:grpSpPr bwMode="auto">
          <a:xfrm>
            <a:off x="5452588" y="3666683"/>
            <a:ext cx="746270" cy="423863"/>
            <a:chOff x="5453066" y="3429000"/>
            <a:chExt cx="746388" cy="424165"/>
          </a:xfrm>
        </p:grpSpPr>
        <p:pic>
          <p:nvPicPr>
            <p:cNvPr id="66" name="Picture 68" descr="C:\Documents and Settings\최종호\Local Settings\Temporary Internet Files\Content.IE5\G684KB27\MCj03462770000[1].wmf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22672" y="3429000"/>
              <a:ext cx="476782" cy="424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TextBox 225"/>
            <p:cNvSpPr txBox="1">
              <a:spLocks noChangeArrowheads="1"/>
            </p:cNvSpPr>
            <p:nvPr/>
          </p:nvSpPr>
          <p:spPr bwMode="auto">
            <a:xfrm>
              <a:off x="5453066" y="3571876"/>
              <a:ext cx="70483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900" b="0">
                  <a:solidFill>
                    <a:srgbClr val="0099FF"/>
                  </a:solidFill>
                  <a:latin typeface="Arial Black" pitchFamily="34" charset="0"/>
                  <a:ea typeface="HY헤드라인M" pitchFamily="18" charset="-127"/>
                </a:rPr>
                <a:t>전자서명</a:t>
              </a:r>
            </a:p>
          </p:txBody>
        </p:sp>
      </p:grpSp>
      <p:grpSp>
        <p:nvGrpSpPr>
          <p:cNvPr id="68" name="그룹 187"/>
          <p:cNvGrpSpPr>
            <a:grpSpLocks/>
          </p:cNvGrpSpPr>
          <p:nvPr/>
        </p:nvGrpSpPr>
        <p:grpSpPr bwMode="auto">
          <a:xfrm rot="4577711">
            <a:off x="8213771" y="1842060"/>
            <a:ext cx="823913" cy="1255247"/>
            <a:chOff x="5453066" y="785794"/>
            <a:chExt cx="909638" cy="871538"/>
          </a:xfrm>
        </p:grpSpPr>
        <p:sp>
          <p:nvSpPr>
            <p:cNvPr id="69" name="Freeform 38"/>
            <p:cNvSpPr>
              <a:spLocks/>
            </p:cNvSpPr>
            <p:nvPr/>
          </p:nvSpPr>
          <p:spPr bwMode="auto">
            <a:xfrm>
              <a:off x="5453066" y="785794"/>
              <a:ext cx="909638" cy="871538"/>
            </a:xfrm>
            <a:custGeom>
              <a:avLst/>
              <a:gdLst>
                <a:gd name="T0" fmla="*/ 2147483647 w 1146"/>
                <a:gd name="T1" fmla="*/ 2147483647 h 1098"/>
                <a:gd name="T2" fmla="*/ 2147483647 w 1146"/>
                <a:gd name="T3" fmla="*/ 2147483647 h 1098"/>
                <a:gd name="T4" fmla="*/ 2147483647 w 1146"/>
                <a:gd name="T5" fmla="*/ 2147483647 h 1098"/>
                <a:gd name="T6" fmla="*/ 2147483647 w 1146"/>
                <a:gd name="T7" fmla="*/ 2147483647 h 1098"/>
                <a:gd name="T8" fmla="*/ 2147483647 w 1146"/>
                <a:gd name="T9" fmla="*/ 2147483647 h 1098"/>
                <a:gd name="T10" fmla="*/ 2147483647 w 1146"/>
                <a:gd name="T11" fmla="*/ 2147483647 h 1098"/>
                <a:gd name="T12" fmla="*/ 2147483647 w 1146"/>
                <a:gd name="T13" fmla="*/ 2147483647 h 1098"/>
                <a:gd name="T14" fmla="*/ 2147483647 w 1146"/>
                <a:gd name="T15" fmla="*/ 2147483647 h 1098"/>
                <a:gd name="T16" fmla="*/ 2147483647 w 1146"/>
                <a:gd name="T17" fmla="*/ 2147483647 h 1098"/>
                <a:gd name="T18" fmla="*/ 2147483647 w 1146"/>
                <a:gd name="T19" fmla="*/ 2147483647 h 1098"/>
                <a:gd name="T20" fmla="*/ 2147483647 w 1146"/>
                <a:gd name="T21" fmla="*/ 2147483647 h 1098"/>
                <a:gd name="T22" fmla="*/ 2147483647 w 1146"/>
                <a:gd name="T23" fmla="*/ 2147483647 h 1098"/>
                <a:gd name="T24" fmla="*/ 2147483647 w 1146"/>
                <a:gd name="T25" fmla="*/ 2147483647 h 1098"/>
                <a:gd name="T26" fmla="*/ 2147483647 w 1146"/>
                <a:gd name="T27" fmla="*/ 2147483647 h 1098"/>
                <a:gd name="T28" fmla="*/ 2147483647 w 1146"/>
                <a:gd name="T29" fmla="*/ 2147483647 h 1098"/>
                <a:gd name="T30" fmla="*/ 2147483647 w 1146"/>
                <a:gd name="T31" fmla="*/ 2147483647 h 1098"/>
                <a:gd name="T32" fmla="*/ 2147483647 w 1146"/>
                <a:gd name="T33" fmla="*/ 2147483647 h 1098"/>
                <a:gd name="T34" fmla="*/ 2147483647 w 1146"/>
                <a:gd name="T35" fmla="*/ 2147483647 h 1098"/>
                <a:gd name="T36" fmla="*/ 2147483647 w 1146"/>
                <a:gd name="T37" fmla="*/ 2147483647 h 1098"/>
                <a:gd name="T38" fmla="*/ 2147483647 w 1146"/>
                <a:gd name="T39" fmla="*/ 2147483647 h 1098"/>
                <a:gd name="T40" fmla="*/ 2147483647 w 1146"/>
                <a:gd name="T41" fmla="*/ 2147483647 h 1098"/>
                <a:gd name="T42" fmla="*/ 2147483647 w 1146"/>
                <a:gd name="T43" fmla="*/ 2147483647 h 1098"/>
                <a:gd name="T44" fmla="*/ 2147483647 w 1146"/>
                <a:gd name="T45" fmla="*/ 2147483647 h 1098"/>
                <a:gd name="T46" fmla="*/ 2147483647 w 1146"/>
                <a:gd name="T47" fmla="*/ 2147483647 h 1098"/>
                <a:gd name="T48" fmla="*/ 2147483647 w 1146"/>
                <a:gd name="T49" fmla="*/ 2147483647 h 1098"/>
                <a:gd name="T50" fmla="*/ 2147483647 w 1146"/>
                <a:gd name="T51" fmla="*/ 2147483647 h 1098"/>
                <a:gd name="T52" fmla="*/ 2147483647 w 1146"/>
                <a:gd name="T53" fmla="*/ 2147483647 h 1098"/>
                <a:gd name="T54" fmla="*/ 2147483647 w 1146"/>
                <a:gd name="T55" fmla="*/ 2147483647 h 1098"/>
                <a:gd name="T56" fmla="*/ 2147483647 w 1146"/>
                <a:gd name="T57" fmla="*/ 2147483647 h 1098"/>
                <a:gd name="T58" fmla="*/ 2147483647 w 1146"/>
                <a:gd name="T59" fmla="*/ 2147483647 h 1098"/>
                <a:gd name="T60" fmla="*/ 2147483647 w 1146"/>
                <a:gd name="T61" fmla="*/ 2147483647 h 1098"/>
                <a:gd name="T62" fmla="*/ 2147483647 w 1146"/>
                <a:gd name="T63" fmla="*/ 2147483647 h 1098"/>
                <a:gd name="T64" fmla="*/ 2147483647 w 1146"/>
                <a:gd name="T65" fmla="*/ 2147483647 h 1098"/>
                <a:gd name="T66" fmla="*/ 2147483647 w 1146"/>
                <a:gd name="T67" fmla="*/ 2147483647 h 1098"/>
                <a:gd name="T68" fmla="*/ 2147483647 w 1146"/>
                <a:gd name="T69" fmla="*/ 2147483647 h 1098"/>
                <a:gd name="T70" fmla="*/ 2147483647 w 1146"/>
                <a:gd name="T71" fmla="*/ 2147483647 h 1098"/>
                <a:gd name="T72" fmla="*/ 2147483647 w 1146"/>
                <a:gd name="T73" fmla="*/ 2147483647 h 1098"/>
                <a:gd name="T74" fmla="*/ 2147483647 w 1146"/>
                <a:gd name="T75" fmla="*/ 2147483647 h 1098"/>
                <a:gd name="T76" fmla="*/ 2147483647 w 1146"/>
                <a:gd name="T77" fmla="*/ 2147483647 h 1098"/>
                <a:gd name="T78" fmla="*/ 2147483647 w 1146"/>
                <a:gd name="T79" fmla="*/ 2147483647 h 1098"/>
                <a:gd name="T80" fmla="*/ 2147483647 w 1146"/>
                <a:gd name="T81" fmla="*/ 2147483647 h 1098"/>
                <a:gd name="T82" fmla="*/ 2147483647 w 1146"/>
                <a:gd name="T83" fmla="*/ 2147483647 h 1098"/>
                <a:gd name="T84" fmla="*/ 2147483647 w 1146"/>
                <a:gd name="T85" fmla="*/ 2147483647 h 1098"/>
                <a:gd name="T86" fmla="*/ 2147483647 w 1146"/>
                <a:gd name="T87" fmla="*/ 2147483647 h 1098"/>
                <a:gd name="T88" fmla="*/ 2147483647 w 1146"/>
                <a:gd name="T89" fmla="*/ 2147483647 h 1098"/>
                <a:gd name="T90" fmla="*/ 2147483647 w 1146"/>
                <a:gd name="T91" fmla="*/ 2147483647 h 1098"/>
                <a:gd name="T92" fmla="*/ 2147483647 w 1146"/>
                <a:gd name="T93" fmla="*/ 2147483647 h 1098"/>
                <a:gd name="T94" fmla="*/ 2147483647 w 1146"/>
                <a:gd name="T95" fmla="*/ 2147483647 h 1098"/>
                <a:gd name="T96" fmla="*/ 2147483647 w 1146"/>
                <a:gd name="T97" fmla="*/ 2147483647 h 1098"/>
                <a:gd name="T98" fmla="*/ 2147483647 w 1146"/>
                <a:gd name="T99" fmla="*/ 2147483647 h 109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46"/>
                <a:gd name="T151" fmla="*/ 0 h 1098"/>
                <a:gd name="T152" fmla="*/ 1146 w 1146"/>
                <a:gd name="T153" fmla="*/ 1098 h 109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46" h="1098">
                  <a:moveTo>
                    <a:pt x="537" y="773"/>
                  </a:moveTo>
                  <a:lnTo>
                    <a:pt x="535" y="768"/>
                  </a:lnTo>
                  <a:lnTo>
                    <a:pt x="535" y="763"/>
                  </a:lnTo>
                  <a:lnTo>
                    <a:pt x="535" y="758"/>
                  </a:lnTo>
                  <a:lnTo>
                    <a:pt x="535" y="753"/>
                  </a:lnTo>
                  <a:lnTo>
                    <a:pt x="539" y="722"/>
                  </a:lnTo>
                  <a:lnTo>
                    <a:pt x="547" y="692"/>
                  </a:lnTo>
                  <a:lnTo>
                    <a:pt x="562" y="662"/>
                  </a:lnTo>
                  <a:lnTo>
                    <a:pt x="582" y="635"/>
                  </a:lnTo>
                  <a:lnTo>
                    <a:pt x="607" y="607"/>
                  </a:lnTo>
                  <a:lnTo>
                    <a:pt x="637" y="581"/>
                  </a:lnTo>
                  <a:lnTo>
                    <a:pt x="671" y="556"/>
                  </a:lnTo>
                  <a:lnTo>
                    <a:pt x="709" y="533"/>
                  </a:lnTo>
                  <a:lnTo>
                    <a:pt x="753" y="512"/>
                  </a:lnTo>
                  <a:lnTo>
                    <a:pt x="799" y="491"/>
                  </a:lnTo>
                  <a:lnTo>
                    <a:pt x="850" y="472"/>
                  </a:lnTo>
                  <a:lnTo>
                    <a:pt x="903" y="456"/>
                  </a:lnTo>
                  <a:lnTo>
                    <a:pt x="961" y="441"/>
                  </a:lnTo>
                  <a:lnTo>
                    <a:pt x="1019" y="429"/>
                  </a:lnTo>
                  <a:lnTo>
                    <a:pt x="1082" y="418"/>
                  </a:lnTo>
                  <a:lnTo>
                    <a:pt x="1146" y="410"/>
                  </a:lnTo>
                  <a:lnTo>
                    <a:pt x="1130" y="366"/>
                  </a:lnTo>
                  <a:lnTo>
                    <a:pt x="1112" y="325"/>
                  </a:lnTo>
                  <a:lnTo>
                    <a:pt x="1090" y="285"/>
                  </a:lnTo>
                  <a:lnTo>
                    <a:pt x="1064" y="245"/>
                  </a:lnTo>
                  <a:lnTo>
                    <a:pt x="1037" y="210"/>
                  </a:lnTo>
                  <a:lnTo>
                    <a:pt x="1006" y="176"/>
                  </a:lnTo>
                  <a:lnTo>
                    <a:pt x="972" y="145"/>
                  </a:lnTo>
                  <a:lnTo>
                    <a:pt x="938" y="116"/>
                  </a:lnTo>
                  <a:lnTo>
                    <a:pt x="900" y="90"/>
                  </a:lnTo>
                  <a:lnTo>
                    <a:pt x="860" y="67"/>
                  </a:lnTo>
                  <a:lnTo>
                    <a:pt x="818" y="47"/>
                  </a:lnTo>
                  <a:lnTo>
                    <a:pt x="775" y="31"/>
                  </a:lnTo>
                  <a:lnTo>
                    <a:pt x="730" y="17"/>
                  </a:lnTo>
                  <a:lnTo>
                    <a:pt x="684" y="8"/>
                  </a:lnTo>
                  <a:lnTo>
                    <a:pt x="636" y="2"/>
                  </a:lnTo>
                  <a:lnTo>
                    <a:pt x="587" y="0"/>
                  </a:lnTo>
                  <a:lnTo>
                    <a:pt x="560" y="1"/>
                  </a:lnTo>
                  <a:lnTo>
                    <a:pt x="533" y="2"/>
                  </a:lnTo>
                  <a:lnTo>
                    <a:pt x="506" y="6"/>
                  </a:lnTo>
                  <a:lnTo>
                    <a:pt x="479" y="10"/>
                  </a:lnTo>
                  <a:lnTo>
                    <a:pt x="454" y="15"/>
                  </a:lnTo>
                  <a:lnTo>
                    <a:pt x="428" y="22"/>
                  </a:lnTo>
                  <a:lnTo>
                    <a:pt x="403" y="30"/>
                  </a:lnTo>
                  <a:lnTo>
                    <a:pt x="379" y="38"/>
                  </a:lnTo>
                  <a:lnTo>
                    <a:pt x="355" y="48"/>
                  </a:lnTo>
                  <a:lnTo>
                    <a:pt x="330" y="59"/>
                  </a:lnTo>
                  <a:lnTo>
                    <a:pt x="308" y="70"/>
                  </a:lnTo>
                  <a:lnTo>
                    <a:pt x="285" y="84"/>
                  </a:lnTo>
                  <a:lnTo>
                    <a:pt x="264" y="97"/>
                  </a:lnTo>
                  <a:lnTo>
                    <a:pt x="243" y="112"/>
                  </a:lnTo>
                  <a:lnTo>
                    <a:pt x="222" y="128"/>
                  </a:lnTo>
                  <a:lnTo>
                    <a:pt x="202" y="144"/>
                  </a:lnTo>
                  <a:lnTo>
                    <a:pt x="179" y="165"/>
                  </a:lnTo>
                  <a:lnTo>
                    <a:pt x="159" y="187"/>
                  </a:lnTo>
                  <a:lnTo>
                    <a:pt x="138" y="210"/>
                  </a:lnTo>
                  <a:lnTo>
                    <a:pt x="118" y="234"/>
                  </a:lnTo>
                  <a:lnTo>
                    <a:pt x="101" y="258"/>
                  </a:lnTo>
                  <a:lnTo>
                    <a:pt x="84" y="285"/>
                  </a:lnTo>
                  <a:lnTo>
                    <a:pt x="69" y="311"/>
                  </a:lnTo>
                  <a:lnTo>
                    <a:pt x="55" y="340"/>
                  </a:lnTo>
                  <a:lnTo>
                    <a:pt x="42" y="368"/>
                  </a:lnTo>
                  <a:lnTo>
                    <a:pt x="31" y="397"/>
                  </a:lnTo>
                  <a:lnTo>
                    <a:pt x="22" y="427"/>
                  </a:lnTo>
                  <a:lnTo>
                    <a:pt x="13" y="459"/>
                  </a:lnTo>
                  <a:lnTo>
                    <a:pt x="8" y="490"/>
                  </a:lnTo>
                  <a:lnTo>
                    <a:pt x="3" y="522"/>
                  </a:lnTo>
                  <a:lnTo>
                    <a:pt x="1" y="554"/>
                  </a:lnTo>
                  <a:lnTo>
                    <a:pt x="0" y="588"/>
                  </a:lnTo>
                  <a:lnTo>
                    <a:pt x="1" y="628"/>
                  </a:lnTo>
                  <a:lnTo>
                    <a:pt x="5" y="668"/>
                  </a:lnTo>
                  <a:lnTo>
                    <a:pt x="12" y="707"/>
                  </a:lnTo>
                  <a:lnTo>
                    <a:pt x="22" y="745"/>
                  </a:lnTo>
                  <a:lnTo>
                    <a:pt x="33" y="782"/>
                  </a:lnTo>
                  <a:lnTo>
                    <a:pt x="47" y="818"/>
                  </a:lnTo>
                  <a:lnTo>
                    <a:pt x="63" y="854"/>
                  </a:lnTo>
                  <a:lnTo>
                    <a:pt x="81" y="887"/>
                  </a:lnTo>
                  <a:lnTo>
                    <a:pt x="102" y="919"/>
                  </a:lnTo>
                  <a:lnTo>
                    <a:pt x="125" y="949"/>
                  </a:lnTo>
                  <a:lnTo>
                    <a:pt x="149" y="979"/>
                  </a:lnTo>
                  <a:lnTo>
                    <a:pt x="176" y="1006"/>
                  </a:lnTo>
                  <a:lnTo>
                    <a:pt x="204" y="1032"/>
                  </a:lnTo>
                  <a:lnTo>
                    <a:pt x="234" y="1055"/>
                  </a:lnTo>
                  <a:lnTo>
                    <a:pt x="265" y="1078"/>
                  </a:lnTo>
                  <a:lnTo>
                    <a:pt x="297" y="1098"/>
                  </a:lnTo>
                  <a:lnTo>
                    <a:pt x="306" y="1074"/>
                  </a:lnTo>
                  <a:lnTo>
                    <a:pt x="317" y="1050"/>
                  </a:lnTo>
                  <a:lnTo>
                    <a:pt x="327" y="1026"/>
                  </a:lnTo>
                  <a:lnTo>
                    <a:pt x="340" y="1003"/>
                  </a:lnTo>
                  <a:lnTo>
                    <a:pt x="351" y="982"/>
                  </a:lnTo>
                  <a:lnTo>
                    <a:pt x="365" y="960"/>
                  </a:lnTo>
                  <a:lnTo>
                    <a:pt x="379" y="938"/>
                  </a:lnTo>
                  <a:lnTo>
                    <a:pt x="394" y="917"/>
                  </a:lnTo>
                  <a:lnTo>
                    <a:pt x="410" y="897"/>
                  </a:lnTo>
                  <a:lnTo>
                    <a:pt x="426" y="878"/>
                  </a:lnTo>
                  <a:lnTo>
                    <a:pt x="442" y="858"/>
                  </a:lnTo>
                  <a:lnTo>
                    <a:pt x="461" y="840"/>
                  </a:lnTo>
                  <a:lnTo>
                    <a:pt x="478" y="823"/>
                  </a:lnTo>
                  <a:lnTo>
                    <a:pt x="497" y="805"/>
                  </a:lnTo>
                  <a:lnTo>
                    <a:pt x="517" y="789"/>
                  </a:lnTo>
                  <a:lnTo>
                    <a:pt x="537" y="773"/>
                  </a:lnTo>
                  <a:close/>
                </a:path>
              </a:pathLst>
            </a:custGeom>
            <a:solidFill>
              <a:srgbClr val="C9AA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auto">
            <a:xfrm>
              <a:off x="5524504" y="857232"/>
              <a:ext cx="373063" cy="450850"/>
            </a:xfrm>
            <a:custGeom>
              <a:avLst/>
              <a:gdLst>
                <a:gd name="T0" fmla="*/ 2147483647 w 469"/>
                <a:gd name="T1" fmla="*/ 2147483647 h 568"/>
                <a:gd name="T2" fmla="*/ 2147483647 w 469"/>
                <a:gd name="T3" fmla="*/ 2147483647 h 568"/>
                <a:gd name="T4" fmla="*/ 2147483647 w 469"/>
                <a:gd name="T5" fmla="*/ 2147483647 h 568"/>
                <a:gd name="T6" fmla="*/ 2147483647 w 469"/>
                <a:gd name="T7" fmla="*/ 2147483647 h 568"/>
                <a:gd name="T8" fmla="*/ 2147483647 w 469"/>
                <a:gd name="T9" fmla="*/ 2147483647 h 568"/>
                <a:gd name="T10" fmla="*/ 2147483647 w 469"/>
                <a:gd name="T11" fmla="*/ 0 h 568"/>
                <a:gd name="T12" fmla="*/ 2147483647 w 469"/>
                <a:gd name="T13" fmla="*/ 0 h 568"/>
                <a:gd name="T14" fmla="*/ 2147483647 w 469"/>
                <a:gd name="T15" fmla="*/ 2147483647 h 568"/>
                <a:gd name="T16" fmla="*/ 2147483647 w 469"/>
                <a:gd name="T17" fmla="*/ 2147483647 h 568"/>
                <a:gd name="T18" fmla="*/ 2147483647 w 469"/>
                <a:gd name="T19" fmla="*/ 2147483647 h 568"/>
                <a:gd name="T20" fmla="*/ 2147483647 w 469"/>
                <a:gd name="T21" fmla="*/ 2147483647 h 568"/>
                <a:gd name="T22" fmla="*/ 0 w 469"/>
                <a:gd name="T23" fmla="*/ 2147483647 h 568"/>
                <a:gd name="T24" fmla="*/ 0 w 469"/>
                <a:gd name="T25" fmla="*/ 2147483647 h 568"/>
                <a:gd name="T26" fmla="*/ 2147483647 w 469"/>
                <a:gd name="T27" fmla="*/ 2147483647 h 568"/>
                <a:gd name="T28" fmla="*/ 2147483647 w 469"/>
                <a:gd name="T29" fmla="*/ 2147483647 h 568"/>
                <a:gd name="T30" fmla="*/ 2147483647 w 469"/>
                <a:gd name="T31" fmla="*/ 2147483647 h 568"/>
                <a:gd name="T32" fmla="*/ 2147483647 w 469"/>
                <a:gd name="T33" fmla="*/ 2147483647 h 568"/>
                <a:gd name="T34" fmla="*/ 2147483647 w 469"/>
                <a:gd name="T35" fmla="*/ 2147483647 h 568"/>
                <a:gd name="T36" fmla="*/ 2147483647 w 469"/>
                <a:gd name="T37" fmla="*/ 2147483647 h 568"/>
                <a:gd name="T38" fmla="*/ 2147483647 w 469"/>
                <a:gd name="T39" fmla="*/ 2147483647 h 568"/>
                <a:gd name="T40" fmla="*/ 2147483647 w 469"/>
                <a:gd name="T41" fmla="*/ 2147483647 h 568"/>
                <a:gd name="T42" fmla="*/ 2147483647 w 469"/>
                <a:gd name="T43" fmla="*/ 2147483647 h 568"/>
                <a:gd name="T44" fmla="*/ 2147483647 w 469"/>
                <a:gd name="T45" fmla="*/ 2147483647 h 568"/>
                <a:gd name="T46" fmla="*/ 2147483647 w 469"/>
                <a:gd name="T47" fmla="*/ 2147483647 h 568"/>
                <a:gd name="T48" fmla="*/ 2147483647 w 469"/>
                <a:gd name="T49" fmla="*/ 2147483647 h 5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69"/>
                <a:gd name="T76" fmla="*/ 0 h 568"/>
                <a:gd name="T77" fmla="*/ 469 w 469"/>
                <a:gd name="T78" fmla="*/ 568 h 5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69" h="568">
                  <a:moveTo>
                    <a:pt x="469" y="256"/>
                  </a:moveTo>
                  <a:lnTo>
                    <a:pt x="242" y="256"/>
                  </a:lnTo>
                  <a:lnTo>
                    <a:pt x="346" y="153"/>
                  </a:lnTo>
                  <a:lnTo>
                    <a:pt x="339" y="146"/>
                  </a:lnTo>
                  <a:lnTo>
                    <a:pt x="233" y="252"/>
                  </a:lnTo>
                  <a:lnTo>
                    <a:pt x="233" y="0"/>
                  </a:lnTo>
                  <a:lnTo>
                    <a:pt x="223" y="0"/>
                  </a:lnTo>
                  <a:lnTo>
                    <a:pt x="223" y="250"/>
                  </a:lnTo>
                  <a:lnTo>
                    <a:pt x="130" y="157"/>
                  </a:lnTo>
                  <a:lnTo>
                    <a:pt x="123" y="165"/>
                  </a:lnTo>
                  <a:lnTo>
                    <a:pt x="216" y="256"/>
                  </a:lnTo>
                  <a:lnTo>
                    <a:pt x="0" y="256"/>
                  </a:lnTo>
                  <a:lnTo>
                    <a:pt x="0" y="267"/>
                  </a:lnTo>
                  <a:lnTo>
                    <a:pt x="218" y="267"/>
                  </a:lnTo>
                  <a:lnTo>
                    <a:pt x="129" y="356"/>
                  </a:lnTo>
                  <a:lnTo>
                    <a:pt x="136" y="362"/>
                  </a:lnTo>
                  <a:lnTo>
                    <a:pt x="223" y="276"/>
                  </a:lnTo>
                  <a:lnTo>
                    <a:pt x="223" y="568"/>
                  </a:lnTo>
                  <a:lnTo>
                    <a:pt x="233" y="568"/>
                  </a:lnTo>
                  <a:lnTo>
                    <a:pt x="233" y="274"/>
                  </a:lnTo>
                  <a:lnTo>
                    <a:pt x="333" y="374"/>
                  </a:lnTo>
                  <a:lnTo>
                    <a:pt x="340" y="367"/>
                  </a:lnTo>
                  <a:lnTo>
                    <a:pt x="240" y="267"/>
                  </a:lnTo>
                  <a:lnTo>
                    <a:pt x="469" y="267"/>
                  </a:lnTo>
                  <a:lnTo>
                    <a:pt x="469" y="256"/>
                  </a:lnTo>
                  <a:close/>
                </a:path>
              </a:pathLst>
            </a:custGeom>
            <a:solidFill>
              <a:srgbClr val="E5D6E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1" name="Picture 3" descr="C:\Users\jongho\Desktop\ㄱㅇ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518" y="2418861"/>
            <a:ext cx="1433580" cy="2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구부러진 연결선 71"/>
          <p:cNvCxnSpPr>
            <a:stCxn id="45" idx="0"/>
            <a:endCxn id="71" idx="1"/>
          </p:cNvCxnSpPr>
          <p:nvPr/>
        </p:nvCxnSpPr>
        <p:spPr>
          <a:xfrm rot="16200000" flipH="1">
            <a:off x="6652977" y="1447643"/>
            <a:ext cx="337890" cy="1877191"/>
          </a:xfrm>
          <a:prstGeom prst="curvedConnector4">
            <a:avLst>
              <a:gd name="adj1" fmla="val -2255"/>
              <a:gd name="adj2" fmla="val 48199"/>
            </a:avLst>
          </a:prstGeom>
          <a:noFill/>
          <a:ln w="15875" algn="ctr">
            <a:solidFill>
              <a:srgbClr val="0099FF"/>
            </a:solidFill>
            <a:round/>
            <a:headEnd type="stealth" w="med" len="med"/>
            <a:tailEnd type="stealth"/>
          </a:ln>
        </p:spPr>
      </p:cxnSp>
      <p:sp>
        <p:nvSpPr>
          <p:cNvPr id="73" name="TextBox 222"/>
          <p:cNvSpPr txBox="1">
            <a:spLocks noChangeArrowheads="1"/>
          </p:cNvSpPr>
          <p:nvPr/>
        </p:nvSpPr>
        <p:spPr bwMode="auto">
          <a:xfrm>
            <a:off x="6824414" y="2006721"/>
            <a:ext cx="102833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b="0" dirty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완료문서 </a:t>
            </a:r>
            <a:endParaRPr lang="en-US" altLang="ko-KR" sz="900" b="0" dirty="0">
              <a:solidFill>
                <a:srgbClr val="0099FF"/>
              </a:solidFill>
              <a:latin typeface="Arial Black" pitchFamily="34" charset="0"/>
              <a:ea typeface="HY헤드라인M" pitchFamily="18" charset="-127"/>
            </a:endParaRPr>
          </a:p>
          <a:p>
            <a:pPr algn="ctr"/>
            <a:r>
              <a:rPr lang="en-US" altLang="ko-KR" sz="900" b="0" dirty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#</a:t>
            </a:r>
            <a:r>
              <a:rPr lang="ko-KR" altLang="en-US" sz="900" b="0" dirty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메일 발송</a:t>
            </a:r>
            <a:r>
              <a:rPr lang="en-US" altLang="ko-KR" sz="900" b="0" dirty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/</a:t>
            </a:r>
            <a:r>
              <a:rPr lang="ko-KR" altLang="en-US" sz="900" b="0" dirty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유통증명서 발급</a:t>
            </a:r>
          </a:p>
        </p:txBody>
      </p:sp>
      <p:cxnSp>
        <p:nvCxnSpPr>
          <p:cNvPr id="74" name="구부러진 연결선 73"/>
          <p:cNvCxnSpPr>
            <a:stCxn id="71" idx="3"/>
          </p:cNvCxnSpPr>
          <p:nvPr/>
        </p:nvCxnSpPr>
        <p:spPr>
          <a:xfrm flipH="1">
            <a:off x="8812524" y="2555183"/>
            <a:ext cx="381574" cy="2464696"/>
          </a:xfrm>
          <a:prstGeom prst="curvedConnector4">
            <a:avLst>
              <a:gd name="adj1" fmla="val -21967"/>
              <a:gd name="adj2" fmla="val 91101"/>
            </a:avLst>
          </a:prstGeom>
          <a:noFill/>
          <a:ln w="15875" algn="ctr">
            <a:solidFill>
              <a:srgbClr val="0099FF"/>
            </a:solidFill>
            <a:round/>
            <a:headEnd type="stealth" w="med" len="med"/>
            <a:tailEnd type="stealth"/>
          </a:ln>
        </p:spPr>
      </p:cxnSp>
      <p:grpSp>
        <p:nvGrpSpPr>
          <p:cNvPr id="75" name="그룹 73"/>
          <p:cNvGrpSpPr>
            <a:grpSpLocks/>
          </p:cNvGrpSpPr>
          <p:nvPr/>
        </p:nvGrpSpPr>
        <p:grpSpPr bwMode="auto">
          <a:xfrm>
            <a:off x="8022360" y="4026720"/>
            <a:ext cx="746270" cy="423863"/>
            <a:chOff x="5453066" y="3429000"/>
            <a:chExt cx="746388" cy="424165"/>
          </a:xfrm>
        </p:grpSpPr>
        <p:pic>
          <p:nvPicPr>
            <p:cNvPr id="76" name="Picture 68" descr="C:\Documents and Settings\최종호\Local Settings\Temporary Internet Files\Content.IE5\G684KB27\MCj03462770000[1].wmf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22672" y="3429000"/>
              <a:ext cx="476782" cy="424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225"/>
            <p:cNvSpPr txBox="1">
              <a:spLocks noChangeArrowheads="1"/>
            </p:cNvSpPr>
            <p:nvPr/>
          </p:nvSpPr>
          <p:spPr bwMode="auto">
            <a:xfrm>
              <a:off x="5453066" y="3571876"/>
              <a:ext cx="70483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ko-KR" altLang="en-US" sz="900" b="0">
                  <a:solidFill>
                    <a:srgbClr val="0099FF"/>
                  </a:solidFill>
                  <a:latin typeface="Arial Black" pitchFamily="34" charset="0"/>
                  <a:ea typeface="HY헤드라인M" pitchFamily="18" charset="-127"/>
                </a:rPr>
                <a:t>전자서명</a:t>
              </a:r>
            </a:p>
          </p:txBody>
        </p:sp>
      </p:grpSp>
      <p:sp>
        <p:nvSpPr>
          <p:cNvPr id="78" name="TextBox 222"/>
          <p:cNvSpPr txBox="1">
            <a:spLocks noChangeArrowheads="1"/>
          </p:cNvSpPr>
          <p:nvPr/>
        </p:nvSpPr>
        <p:spPr bwMode="auto">
          <a:xfrm>
            <a:off x="8365749" y="3196582"/>
            <a:ext cx="912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900" b="0" dirty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완료문서 </a:t>
            </a:r>
            <a:endParaRPr lang="en-US" altLang="ko-KR" sz="900" b="0" dirty="0">
              <a:solidFill>
                <a:srgbClr val="0099FF"/>
              </a:solidFill>
              <a:latin typeface="Arial Black" pitchFamily="34" charset="0"/>
              <a:ea typeface="HY헤드라인M" pitchFamily="18" charset="-127"/>
            </a:endParaRPr>
          </a:p>
          <a:p>
            <a:pPr algn="ctr"/>
            <a:r>
              <a:rPr lang="en-US" altLang="ko-KR" sz="900" b="0" dirty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#</a:t>
            </a:r>
            <a:r>
              <a:rPr lang="ko-KR" altLang="en-US" sz="900" b="0" dirty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메일 수신</a:t>
            </a:r>
          </a:p>
        </p:txBody>
      </p:sp>
      <p:sp>
        <p:nvSpPr>
          <p:cNvPr id="79" name="TextBox 222"/>
          <p:cNvSpPr txBox="1">
            <a:spLocks noChangeArrowheads="1"/>
          </p:cNvSpPr>
          <p:nvPr/>
        </p:nvSpPr>
        <p:spPr bwMode="auto">
          <a:xfrm>
            <a:off x="6583686" y="2853643"/>
            <a:ext cx="785819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900" b="0" dirty="0">
                <a:solidFill>
                  <a:srgbClr val="0099FF"/>
                </a:solidFill>
                <a:latin typeface="Arial Black" pitchFamily="34" charset="0"/>
                <a:ea typeface="HY헤드라인M" pitchFamily="18" charset="-127"/>
              </a:rPr>
              <a:t>받은 문서 처리</a:t>
            </a:r>
          </a:p>
        </p:txBody>
      </p:sp>
      <p:sp>
        <p:nvSpPr>
          <p:cNvPr id="82" name="Rectangle 57"/>
          <p:cNvSpPr>
            <a:spLocks noChangeArrowheads="1"/>
          </p:cNvSpPr>
          <p:nvPr/>
        </p:nvSpPr>
        <p:spPr bwMode="auto">
          <a:xfrm>
            <a:off x="284164" y="692696"/>
            <a:ext cx="1258976" cy="3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88900" indent="-88900"/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나</a:t>
            </a:r>
            <a:r>
              <a:rPr kumimoji="0" lang="en-US" altLang="ko-KR" b="0" dirty="0">
                <a:latin typeface="Arial Black" pitchFamily="34" charset="0"/>
                <a:ea typeface="HY헤드라인M" pitchFamily="18" charset="-127"/>
              </a:rPr>
              <a:t>. </a:t>
            </a:r>
            <a:r>
              <a:rPr kumimoji="0" lang="ko-KR" altLang="en-US" b="0" dirty="0">
                <a:latin typeface="Arial Black" pitchFamily="34" charset="0"/>
                <a:ea typeface="HY헤드라인M" pitchFamily="18" charset="-127"/>
              </a:rPr>
              <a:t>개념도</a:t>
            </a:r>
          </a:p>
        </p:txBody>
      </p:sp>
      <p:sp>
        <p:nvSpPr>
          <p:cNvPr id="81" name="Rectangle 5">
            <a:extLst>
              <a:ext uri="{FF2B5EF4-FFF2-40B4-BE49-F238E27FC236}">
                <a16:creationId xmlns:a16="http://schemas.microsoft.com/office/drawing/2014/main" id="{D964D743-7238-4DBF-8AEE-DCCD4EEC9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47" y="3"/>
            <a:ext cx="458651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6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주요 솔루션 및 서비스 소개</a:t>
            </a:r>
            <a:endParaRPr lang="en-US" altLang="ko-KR" sz="26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4" name="object 30">
            <a:extLst>
              <a:ext uri="{FF2B5EF4-FFF2-40B4-BE49-F238E27FC236}">
                <a16:creationId xmlns:a16="http://schemas.microsoft.com/office/drawing/2014/main" id="{D7D79212-ED63-4488-9DB9-E9E3F45792A5}"/>
              </a:ext>
            </a:extLst>
          </p:cNvPr>
          <p:cNvSpPr txBox="1"/>
          <p:nvPr/>
        </p:nvSpPr>
        <p:spPr>
          <a:xfrm>
            <a:off x="6392366" y="116632"/>
            <a:ext cx="246899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lang="en-US" altLang="ko-KR" sz="2000" dirty="0">
                <a:solidFill>
                  <a:srgbClr val="FFFF65"/>
                </a:solidFill>
                <a:latin typeface="Arial Black"/>
                <a:cs typeface="Arial Black"/>
              </a:rPr>
              <a:t>4.2. </a:t>
            </a:r>
            <a:r>
              <a:rPr lang="ko-KR" altLang="en-US" sz="2000" spc="-25" dirty="0">
                <a:solidFill>
                  <a:srgbClr val="FFFF65"/>
                </a:solidFill>
                <a:latin typeface="바탕"/>
                <a:cs typeface="바탕"/>
              </a:rPr>
              <a:t>전자</a:t>
            </a:r>
            <a:r>
              <a:rPr lang="ko-KR" altLang="en-US" sz="2000" spc="-50" dirty="0">
                <a:solidFill>
                  <a:srgbClr val="FFFF65"/>
                </a:solidFill>
                <a:latin typeface="바탕"/>
                <a:cs typeface="바탕"/>
              </a:rPr>
              <a:t> 계약</a:t>
            </a:r>
            <a:endParaRPr lang="ko-KR" altLang="en-US" sz="2000" dirty="0">
              <a:latin typeface="바탕"/>
              <a:cs typeface="바탕"/>
            </a:endParaRPr>
          </a:p>
        </p:txBody>
      </p:sp>
    </p:spTree>
    <p:extLst>
      <p:ext uri="{BB962C8B-B14F-4D97-AF65-F5344CB8AC3E}">
        <p14:creationId xmlns:p14="http://schemas.microsoft.com/office/powerpoint/2010/main" val="22500851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bg1">
              <a:lumMod val="75000"/>
            </a:schemeClr>
          </a:solidFill>
        </a:ln>
      </a:spPr>
      <a:bodyPr anchor="ctr"/>
      <a:lstStyle>
        <a:defPPr>
          <a:lnSpc>
            <a:spcPct val="150000"/>
          </a:lnSpc>
          <a:defRPr sz="1000" dirty="0" smtClean="0">
            <a:solidFill>
              <a:schemeClr val="tx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</TotalTime>
  <Words>4310</Words>
  <Application>Microsoft Office PowerPoint</Application>
  <PresentationFormat>사용자 지정</PresentationFormat>
  <Paragraphs>1282</Paragraphs>
  <Slides>30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50" baseType="lpstr">
      <vt:lpstr>HY견고딕</vt:lpstr>
      <vt:lpstr>HY헤드라인M</vt:lpstr>
      <vt:lpstr>굴림</vt:lpstr>
      <vt:lpstr>나눔고딕</vt:lpstr>
      <vt:lpstr>나눔고딕 Bold</vt:lpstr>
      <vt:lpstr>나눔고딕 ExtraBold</vt:lpstr>
      <vt:lpstr>나눔바른고딕</vt:lpstr>
      <vt:lpstr>돋움</vt:lpstr>
      <vt:lpstr>맑은 고딕</vt:lpstr>
      <vt:lpstr>바탕</vt:lpstr>
      <vt:lpstr>Arial</vt:lpstr>
      <vt:lpstr>Arial Black</vt:lpstr>
      <vt:lpstr>Calibri</vt:lpstr>
      <vt:lpstr>Candara</vt:lpstr>
      <vt:lpstr>Century Gothic</vt:lpstr>
      <vt:lpstr>Forte</vt:lpstr>
      <vt:lpstr>Tahoma</vt:lpstr>
      <vt:lpstr>Wingdings</vt:lpstr>
      <vt:lpstr>1_Office 테마</vt:lpstr>
      <vt:lpstr>5_기본 디자인</vt:lpstr>
      <vt:lpstr>Company 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artcom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ARTCOM PT</dc:creator>
  <dc:description>본 디자인은 ARTCOM PT연구소에 저작권이 있습니다.</dc:description>
  <cp:lastModifiedBy>choi jongho</cp:lastModifiedBy>
  <cp:revision>232</cp:revision>
  <cp:lastPrinted>2014-02-21T02:34:12Z</cp:lastPrinted>
  <dcterms:created xsi:type="dcterms:W3CDTF">2004-04-26T07:31:07Z</dcterms:created>
  <dcterms:modified xsi:type="dcterms:W3CDTF">2023-05-02T02:45:57Z</dcterms:modified>
</cp:coreProperties>
</file>