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306" r:id="rId2"/>
    <p:sldId id="307" r:id="rId3"/>
    <p:sldId id="301" r:id="rId4"/>
    <p:sldId id="302" r:id="rId5"/>
    <p:sldId id="305" r:id="rId6"/>
    <p:sldId id="304" r:id="rId7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mL6S6yJV7YZlnjFdwNyF12wOV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EEEEEE"/>
    <a:srgbClr val="0065B3"/>
    <a:srgbClr val="FEE500"/>
    <a:srgbClr val="FFFF66"/>
    <a:srgbClr val="F7F7F7"/>
    <a:srgbClr val="F1F1F1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F0C1E-2325-4A7A-BD05-369431DB3D1F}">
  <a:tblStyle styleId="{685F0C1E-2325-4A7A-BD05-369431DB3D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8B84AF5-B714-44C4-9783-9B931EF0E58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6391" autoAdjust="0"/>
  </p:normalViewPr>
  <p:slideViewPr>
    <p:cSldViewPr snapToGrid="0">
      <p:cViewPr varScale="1">
        <p:scale>
          <a:sx n="135" d="100"/>
          <a:sy n="135" d="100"/>
        </p:scale>
        <p:origin x="540" y="-192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7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9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13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19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02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5" name="Google Shape;59;p2"/>
          <p:cNvGraphicFramePr/>
          <p:nvPr userDrawn="1">
            <p:extLst>
              <p:ext uri="{D42A27DB-BD31-4B8C-83A1-F6EECF244321}">
                <p14:modId xmlns:p14="http://schemas.microsoft.com/office/powerpoint/2010/main" val="2478020666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3308" r="493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ln>
            <a:solidFill>
              <a:srgbClr val="0065B3"/>
            </a:solidFill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5707559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73454781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그룹사</a:t>
                      </a:r>
                      <a:r>
                        <a:rPr lang="en-US" altLang="ko-KR" sz="1000" b="1" u="none" strike="noStrike" cap="none" dirty="0"/>
                        <a:t> </a:t>
                      </a:r>
                      <a:r>
                        <a:rPr lang="ko-KR" altLang="en-US" sz="1000" b="1" u="none" strike="noStrike" cap="none" dirty="0"/>
                        <a:t>사용자</a:t>
                      </a:r>
                      <a:r>
                        <a:rPr lang="en-US" altLang="ko-KR" sz="1000" b="1" u="none" strike="noStrike" cap="none" dirty="0"/>
                        <a:t> </a:t>
                      </a:r>
                      <a:r>
                        <a:rPr lang="ko-KR" altLang="en-US" sz="1000" b="1" u="none" strike="noStrike" cap="none" dirty="0"/>
                        <a:t>권한 별 메뉴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26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A552EE7-FDA1-672E-24D9-71D47A2A61D4}"/>
              </a:ext>
            </a:extLst>
          </p:cNvPr>
          <p:cNvGrpSpPr/>
          <p:nvPr/>
        </p:nvGrpSpPr>
        <p:grpSpPr>
          <a:xfrm>
            <a:off x="991974" y="1273319"/>
            <a:ext cx="1549544" cy="3020703"/>
            <a:chOff x="182463" y="1330451"/>
            <a:chExt cx="1164194" cy="226949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1529918-F1BC-E747-3D25-665B341A1BAE}"/>
                </a:ext>
              </a:extLst>
            </p:cNvPr>
            <p:cNvGrpSpPr/>
            <p:nvPr/>
          </p:nvGrpSpPr>
          <p:grpSpPr>
            <a:xfrm>
              <a:off x="182463" y="1330451"/>
              <a:ext cx="1164194" cy="2269499"/>
              <a:chOff x="182463" y="1330451"/>
              <a:chExt cx="1164194" cy="226949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DE3C0E51-DBAC-00C0-008D-B23937C9BD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2693"/>
              <a:stretch/>
            </p:blipFill>
            <p:spPr>
              <a:xfrm>
                <a:off x="182463" y="1330451"/>
                <a:ext cx="1164194" cy="2269499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07167E-1694-19C3-B5AD-CE67A2FB01D0}"/>
                  </a:ext>
                </a:extLst>
              </p:cNvPr>
              <p:cNvSpPr txBox="1"/>
              <p:nvPr/>
            </p:nvSpPr>
            <p:spPr>
              <a:xfrm>
                <a:off x="427711" y="2241220"/>
                <a:ext cx="497439" cy="1618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</a:rPr>
                  <a:t>정보관리</a:t>
                </a:r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E2B10BF-F714-1C1D-4CA4-DD05470C3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028" y="2390290"/>
              <a:ext cx="1143237" cy="349239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768E42C-3E23-02EC-89C6-2048362FCF9D}"/>
              </a:ext>
            </a:extLst>
          </p:cNvPr>
          <p:cNvGrpSpPr/>
          <p:nvPr/>
        </p:nvGrpSpPr>
        <p:grpSpPr>
          <a:xfrm>
            <a:off x="5716368" y="1295262"/>
            <a:ext cx="1549544" cy="3020705"/>
            <a:chOff x="182463" y="1330450"/>
            <a:chExt cx="1164194" cy="22695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82B355F-D8B3-7A09-9D2C-593BA11D1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2693"/>
            <a:stretch/>
          </p:blipFill>
          <p:spPr>
            <a:xfrm>
              <a:off x="182463" y="1330450"/>
              <a:ext cx="1164194" cy="22695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E40D58-12F7-2186-0913-7B10B42C9A38}"/>
                </a:ext>
              </a:extLst>
            </p:cNvPr>
            <p:cNvSpPr txBox="1"/>
            <p:nvPr/>
          </p:nvSpPr>
          <p:spPr>
            <a:xfrm>
              <a:off x="444199" y="2241221"/>
              <a:ext cx="497439" cy="161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공지</a:t>
              </a: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1B3BC16C-72EA-07CB-0A37-17AFEEC8B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955" y="1643391"/>
            <a:ext cx="1567224" cy="27050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A95055-7040-ED4B-1913-8FB5D6E8F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9241" y="1287947"/>
            <a:ext cx="1588693" cy="4007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A4F232-C566-294D-BD6B-D3E067125804}"/>
              </a:ext>
            </a:extLst>
          </p:cNvPr>
          <p:cNvSpPr txBox="1"/>
          <p:nvPr/>
        </p:nvSpPr>
        <p:spPr>
          <a:xfrm>
            <a:off x="824752" y="4413503"/>
            <a:ext cx="194534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u="sng" dirty="0">
                <a:solidFill>
                  <a:schemeClr val="tx1"/>
                </a:solidFill>
              </a:rPr>
              <a:t>시스템 관리자</a:t>
            </a:r>
            <a:endParaRPr lang="en-US" altLang="ko-KR" sz="800" b="1" u="sng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095885-C527-5C27-E44C-F250986C6E44}"/>
              </a:ext>
            </a:extLst>
          </p:cNvPr>
          <p:cNvSpPr txBox="1"/>
          <p:nvPr/>
        </p:nvSpPr>
        <p:spPr>
          <a:xfrm>
            <a:off x="6064739" y="4435448"/>
            <a:ext cx="9570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u="sng" dirty="0">
                <a:solidFill>
                  <a:schemeClr val="tx1"/>
                </a:solidFill>
              </a:rPr>
              <a:t>각사관리자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2584D0-6588-1AF4-1DC6-2ECA827C6FCE}"/>
              </a:ext>
            </a:extLst>
          </p:cNvPr>
          <p:cNvSpPr txBox="1"/>
          <p:nvPr/>
        </p:nvSpPr>
        <p:spPr>
          <a:xfrm>
            <a:off x="8563067" y="4413503"/>
            <a:ext cx="9570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u="sng" dirty="0">
                <a:solidFill>
                  <a:schemeClr val="tx1"/>
                </a:solidFill>
              </a:rPr>
              <a:t>일반사용자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A8C28-541F-6901-222A-C3CE23D5F159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권한 별 메뉴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F690E8-AD59-BADA-5C13-FE3B0534B39B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그룹사 사용자 권한에 따라 메뉴가 다르게 보임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2E1BE4-1918-A37F-27A0-D9CFC939B620}"/>
              </a:ext>
            </a:extLst>
          </p:cNvPr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B179D7-E3B8-72E5-39A7-ED494425B731}"/>
              </a:ext>
            </a:extLst>
          </p:cNvPr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5B7A4D-006D-24DB-F353-E1066456D246}"/>
              </a:ext>
            </a:extLst>
          </p:cNvPr>
          <p:cNvSpPr txBox="1"/>
          <p:nvPr/>
        </p:nvSpPr>
        <p:spPr>
          <a:xfrm>
            <a:off x="3078904" y="4441544"/>
            <a:ext cx="206091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u="sng" dirty="0">
                <a:solidFill>
                  <a:schemeClr val="tx1"/>
                </a:solidFill>
              </a:rPr>
              <a:t>감사사용자</a:t>
            </a:r>
            <a:r>
              <a:rPr lang="en-US" altLang="ko-KR" sz="800" dirty="0">
                <a:solidFill>
                  <a:schemeClr val="bg1"/>
                </a:solidFill>
              </a:rPr>
              <a:t>__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   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D7BF88F-FE29-9F5F-6C7D-9CD97E7262A2}"/>
              </a:ext>
            </a:extLst>
          </p:cNvPr>
          <p:cNvGrpSpPr/>
          <p:nvPr/>
        </p:nvGrpSpPr>
        <p:grpSpPr>
          <a:xfrm>
            <a:off x="3375176" y="1273318"/>
            <a:ext cx="1549545" cy="3020703"/>
            <a:chOff x="182462" y="1330451"/>
            <a:chExt cx="1164195" cy="226949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109EB8E-5C60-F89D-24C8-E0B3C05CFAD4}"/>
                </a:ext>
              </a:extLst>
            </p:cNvPr>
            <p:cNvGrpSpPr/>
            <p:nvPr/>
          </p:nvGrpSpPr>
          <p:grpSpPr>
            <a:xfrm>
              <a:off x="182463" y="1330451"/>
              <a:ext cx="1164194" cy="2269499"/>
              <a:chOff x="182463" y="1330451"/>
              <a:chExt cx="1164194" cy="2269499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388B475B-DAEE-902D-74E3-90459BA34C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2693"/>
              <a:stretch/>
            </p:blipFill>
            <p:spPr>
              <a:xfrm>
                <a:off x="182463" y="1330451"/>
                <a:ext cx="1164194" cy="226949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C77F48-EDEF-789B-D0B8-8CF59519BB4D}"/>
                  </a:ext>
                </a:extLst>
              </p:cNvPr>
              <p:cNvSpPr txBox="1"/>
              <p:nvPr/>
            </p:nvSpPr>
            <p:spPr>
              <a:xfrm>
                <a:off x="427711" y="2241220"/>
                <a:ext cx="497439" cy="1618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</a:rPr>
                  <a:t>통계</a:t>
                </a:r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C13BF2C-D130-1E05-544B-785F6573F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462" y="2399331"/>
              <a:ext cx="1143237" cy="34923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847453-8745-0BE9-BE7C-1D230BF7B36B}"/>
                </a:ext>
              </a:extLst>
            </p:cNvPr>
            <p:cNvSpPr txBox="1"/>
            <p:nvPr/>
          </p:nvSpPr>
          <p:spPr>
            <a:xfrm>
              <a:off x="427711" y="2492854"/>
              <a:ext cx="497439" cy="161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공지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FD4F3A-900D-FD10-2B06-6DF96D228538}"/>
              </a:ext>
            </a:extLst>
          </p:cNvPr>
          <p:cNvSpPr txBox="1"/>
          <p:nvPr/>
        </p:nvSpPr>
        <p:spPr>
          <a:xfrm>
            <a:off x="3003452" y="4691570"/>
            <a:ext cx="218591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- </a:t>
            </a:r>
            <a:r>
              <a:rPr lang="ko-KR" altLang="en-US" sz="800">
                <a:solidFill>
                  <a:srgbClr val="FF0000"/>
                </a:solidFill>
              </a:rPr>
              <a:t>입찰은 자신과 관계된 입찰</a:t>
            </a:r>
            <a:r>
              <a:rPr lang="en-US" altLang="ko-KR" sz="800">
                <a:solidFill>
                  <a:srgbClr val="FF0000"/>
                </a:solidFill>
              </a:rPr>
              <a:t>(</a:t>
            </a:r>
            <a:r>
              <a:rPr lang="ko-KR" altLang="en-US" sz="800">
                <a:solidFill>
                  <a:srgbClr val="FF0000"/>
                </a:solidFill>
              </a:rPr>
              <a:t>담당자</a:t>
            </a:r>
            <a:r>
              <a:rPr lang="en-US" altLang="ko-KR" sz="800">
                <a:solidFill>
                  <a:srgbClr val="FF0000"/>
                </a:solidFill>
              </a:rPr>
              <a:t>, </a:t>
            </a:r>
            <a:r>
              <a:rPr lang="ko-KR" altLang="en-US" sz="800">
                <a:solidFill>
                  <a:srgbClr val="FF0000"/>
                </a:solidFill>
              </a:rPr>
              <a:t>공고자</a:t>
            </a:r>
            <a:r>
              <a:rPr lang="en-US" altLang="ko-KR" sz="800">
                <a:solidFill>
                  <a:srgbClr val="FF0000"/>
                </a:solidFill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</a:rPr>
              <a:t>개찰자</a:t>
            </a:r>
            <a:r>
              <a:rPr lang="en-US" altLang="ko-KR" sz="800" smtClean="0">
                <a:solidFill>
                  <a:srgbClr val="FF0000"/>
                </a:solidFill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</a:rPr>
              <a:t>낙찰자</a:t>
            </a:r>
            <a:r>
              <a:rPr lang="en-US" altLang="ko-KR" sz="800" smtClean="0">
                <a:solidFill>
                  <a:srgbClr val="FF0000"/>
                </a:solidFill>
              </a:rPr>
              <a:t>, </a:t>
            </a:r>
            <a:r>
              <a:rPr lang="ko-KR" altLang="en-US" sz="800">
                <a:solidFill>
                  <a:srgbClr val="FF0000"/>
                </a:solidFill>
              </a:rPr>
              <a:t>입회자에 속해 있는 입찰</a:t>
            </a:r>
            <a:r>
              <a:rPr lang="en-US" altLang="ko-KR" sz="800">
                <a:solidFill>
                  <a:srgbClr val="FF0000"/>
                </a:solidFill>
              </a:rPr>
              <a:t>) </a:t>
            </a:r>
          </a:p>
          <a:p>
            <a:r>
              <a:rPr lang="en-US" altLang="ko-KR" sz="800">
                <a:solidFill>
                  <a:srgbClr val="FF0000"/>
                </a:solidFill>
              </a:rPr>
              <a:t>- </a:t>
            </a:r>
            <a:r>
              <a:rPr lang="ko-KR" altLang="en-US" sz="800">
                <a:solidFill>
                  <a:srgbClr val="FF0000"/>
                </a:solidFill>
              </a:rPr>
              <a:t>업체정보는 소속계열사 대상 조회</a:t>
            </a:r>
            <a:r>
              <a:rPr lang="en-US" altLang="ko-KR" sz="800" smtClean="0">
                <a:solidFill>
                  <a:srgbClr val="FF0000"/>
                </a:solidFill>
              </a:rPr>
              <a:t/>
            </a:r>
            <a:br>
              <a:rPr lang="en-US" altLang="ko-KR" sz="800" smtClean="0">
                <a:solidFill>
                  <a:srgbClr val="FF0000"/>
                </a:solidFill>
              </a:rPr>
            </a:br>
            <a:r>
              <a:rPr lang="en-US" altLang="ko-KR" sz="800" smtClean="0">
                <a:solidFill>
                  <a:srgbClr val="FF0000"/>
                </a:solidFill>
              </a:rPr>
              <a:t>- </a:t>
            </a:r>
            <a:r>
              <a:rPr lang="ko-KR" altLang="en-US" sz="800" dirty="0">
                <a:solidFill>
                  <a:srgbClr val="FF0000"/>
                </a:solidFill>
              </a:rPr>
              <a:t>통계는 선택 </a:t>
            </a:r>
            <a:r>
              <a:rPr lang="ko-KR" altLang="en-US" sz="800">
                <a:solidFill>
                  <a:srgbClr val="FF0000"/>
                </a:solidFill>
              </a:rPr>
              <a:t>계열사 </a:t>
            </a:r>
            <a:r>
              <a:rPr lang="ko-KR" altLang="en-US" sz="800" smtClean="0">
                <a:solidFill>
                  <a:srgbClr val="FF0000"/>
                </a:solidFill>
              </a:rPr>
              <a:t>대상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800" dirty="0">
                <a:solidFill>
                  <a:srgbClr val="FF0000"/>
                </a:solidFill>
              </a:rPr>
              <a:t>- </a:t>
            </a:r>
            <a:r>
              <a:rPr lang="ko-KR" altLang="en-US" sz="800" dirty="0">
                <a:solidFill>
                  <a:srgbClr val="FF0000"/>
                </a:solidFill>
              </a:rPr>
              <a:t>공지 등록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수정 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BE5D6-1D1D-A733-7C37-8892F6CF1BAE}"/>
              </a:ext>
            </a:extLst>
          </p:cNvPr>
          <p:cNvSpPr txBox="1"/>
          <p:nvPr/>
        </p:nvSpPr>
        <p:spPr>
          <a:xfrm>
            <a:off x="717452" y="4691570"/>
            <a:ext cx="215939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- </a:t>
            </a:r>
            <a:r>
              <a:rPr lang="ko-KR" altLang="en-US" sz="800">
                <a:solidFill>
                  <a:srgbClr val="FF0000"/>
                </a:solidFill>
              </a:rPr>
              <a:t>입찰은 자신과 관계된 입찰</a:t>
            </a:r>
            <a:r>
              <a:rPr lang="en-US" altLang="ko-KR" sz="800">
                <a:solidFill>
                  <a:srgbClr val="FF0000"/>
                </a:solidFill>
              </a:rPr>
              <a:t>(</a:t>
            </a:r>
            <a:r>
              <a:rPr lang="ko-KR" altLang="en-US" sz="800">
                <a:solidFill>
                  <a:srgbClr val="FF0000"/>
                </a:solidFill>
              </a:rPr>
              <a:t>담당자</a:t>
            </a:r>
            <a:r>
              <a:rPr lang="en-US" altLang="ko-KR" sz="800">
                <a:solidFill>
                  <a:srgbClr val="FF0000"/>
                </a:solidFill>
              </a:rPr>
              <a:t>, </a:t>
            </a:r>
            <a:r>
              <a:rPr lang="ko-KR" altLang="en-US" sz="800">
                <a:solidFill>
                  <a:srgbClr val="FF0000"/>
                </a:solidFill>
              </a:rPr>
              <a:t>공고자</a:t>
            </a:r>
            <a:r>
              <a:rPr lang="en-US" altLang="ko-KR" sz="800">
                <a:solidFill>
                  <a:srgbClr val="FF0000"/>
                </a:solidFill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</a:rPr>
              <a:t>개찰자</a:t>
            </a:r>
            <a:r>
              <a:rPr lang="en-US" altLang="ko-KR" sz="800" smtClean="0">
                <a:solidFill>
                  <a:srgbClr val="FF0000"/>
                </a:solidFill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</a:rPr>
              <a:t>낙찰자</a:t>
            </a:r>
            <a:r>
              <a:rPr lang="en-US" altLang="ko-KR" sz="800" smtClean="0">
                <a:solidFill>
                  <a:srgbClr val="FF0000"/>
                </a:solidFill>
              </a:rPr>
              <a:t>, </a:t>
            </a:r>
            <a:r>
              <a:rPr lang="ko-KR" altLang="en-US" sz="800">
                <a:solidFill>
                  <a:srgbClr val="FF0000"/>
                </a:solidFill>
              </a:rPr>
              <a:t>입회자에 속해 있는 입찰</a:t>
            </a:r>
            <a:r>
              <a:rPr lang="en-US" altLang="ko-KR" sz="800">
                <a:solidFill>
                  <a:srgbClr val="FF0000"/>
                </a:solidFill>
              </a:rPr>
              <a:t>) </a:t>
            </a:r>
          </a:p>
          <a:p>
            <a:r>
              <a:rPr lang="en-US" altLang="ko-KR" sz="800">
                <a:solidFill>
                  <a:srgbClr val="FF0000"/>
                </a:solidFill>
              </a:rPr>
              <a:t>- </a:t>
            </a:r>
            <a:r>
              <a:rPr lang="ko-KR" altLang="en-US" sz="800">
                <a:solidFill>
                  <a:srgbClr val="FF0000"/>
                </a:solidFill>
              </a:rPr>
              <a:t>업체정보는 소속계열사 대상 </a:t>
            </a:r>
            <a:r>
              <a:rPr lang="ko-KR" altLang="en-US" sz="800" smtClean="0">
                <a:solidFill>
                  <a:srgbClr val="FF0000"/>
                </a:solidFill>
              </a:rPr>
              <a:t>조회</a:t>
            </a:r>
            <a:r>
              <a:rPr lang="en-US" altLang="ko-KR" sz="800" smtClean="0">
                <a:solidFill>
                  <a:srgbClr val="FF0000"/>
                </a:solidFill>
              </a:rPr>
              <a:t/>
            </a:r>
            <a:br>
              <a:rPr lang="en-US" altLang="ko-KR" sz="800" smtClean="0">
                <a:solidFill>
                  <a:srgbClr val="FF0000"/>
                </a:solidFill>
              </a:rPr>
            </a:br>
            <a:r>
              <a:rPr lang="en-US" altLang="ko-KR" sz="800" smtClean="0">
                <a:solidFill>
                  <a:srgbClr val="FF0000"/>
                </a:solidFill>
              </a:rPr>
              <a:t>- </a:t>
            </a:r>
            <a:r>
              <a:rPr lang="ko-KR" altLang="en-US" sz="800" dirty="0">
                <a:solidFill>
                  <a:srgbClr val="FF0000"/>
                </a:solidFill>
              </a:rPr>
              <a:t>통계는 모든 </a:t>
            </a:r>
            <a:r>
              <a:rPr lang="ko-KR" altLang="en-US" sz="800">
                <a:solidFill>
                  <a:srgbClr val="FF0000"/>
                </a:solidFill>
              </a:rPr>
              <a:t>그룹사의 </a:t>
            </a:r>
            <a:r>
              <a:rPr lang="ko-KR" altLang="en-US" sz="800" smtClean="0">
                <a:solidFill>
                  <a:srgbClr val="FF0000"/>
                </a:solidFill>
              </a:rPr>
              <a:t>통계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800" dirty="0">
                <a:solidFill>
                  <a:srgbClr val="FF0000"/>
                </a:solidFill>
              </a:rPr>
              <a:t>- </a:t>
            </a:r>
            <a:r>
              <a:rPr lang="ko-KR" altLang="en-US" sz="800" dirty="0">
                <a:solidFill>
                  <a:srgbClr val="FF0000"/>
                </a:solidFill>
              </a:rPr>
              <a:t>공지 등록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수정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삭제 가능</a:t>
            </a: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800" dirty="0">
                <a:solidFill>
                  <a:srgbClr val="FF0000"/>
                </a:solidFill>
              </a:rPr>
              <a:t>- FAQ </a:t>
            </a:r>
            <a:r>
              <a:rPr lang="ko-KR" altLang="en-US" sz="800" dirty="0">
                <a:solidFill>
                  <a:srgbClr val="FF0000"/>
                </a:solidFill>
              </a:rPr>
              <a:t>등록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수정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삭제 가능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F7DD6-36F6-5A3E-66BD-965E5FD03EDE}"/>
              </a:ext>
            </a:extLst>
          </p:cNvPr>
          <p:cNvSpPr txBox="1"/>
          <p:nvPr/>
        </p:nvSpPr>
        <p:spPr>
          <a:xfrm>
            <a:off x="5483606" y="4673904"/>
            <a:ext cx="20609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- </a:t>
            </a:r>
            <a:r>
              <a:rPr lang="ko-KR" altLang="en-US" sz="800" dirty="0">
                <a:solidFill>
                  <a:srgbClr val="FF0000"/>
                </a:solidFill>
              </a:rPr>
              <a:t>입찰은 자신과 관계된 입찰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담당자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공고자</a:t>
            </a:r>
            <a:r>
              <a:rPr lang="en-US" altLang="ko-KR" sz="800">
                <a:solidFill>
                  <a:srgbClr val="FF0000"/>
                </a:solidFill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</a:rPr>
              <a:t>개찰자</a:t>
            </a:r>
            <a:r>
              <a:rPr lang="en-US" altLang="ko-KR" sz="800" smtClean="0">
                <a:solidFill>
                  <a:srgbClr val="FF0000"/>
                </a:solidFill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</a:rPr>
              <a:t>낙찰자</a:t>
            </a:r>
            <a:r>
              <a:rPr lang="en-US" altLang="ko-KR" sz="800" smtClean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입회자에 속해 있는 입찰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- </a:t>
            </a:r>
            <a:r>
              <a:rPr lang="ko-KR" altLang="en-US" sz="800" dirty="0">
                <a:solidFill>
                  <a:srgbClr val="FF0000"/>
                </a:solidFill>
              </a:rPr>
              <a:t>공지 등록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수정 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4F0C3-120F-9A0B-C951-8AC7D462C0F5}"/>
              </a:ext>
            </a:extLst>
          </p:cNvPr>
          <p:cNvSpPr txBox="1"/>
          <p:nvPr/>
        </p:nvSpPr>
        <p:spPr>
          <a:xfrm>
            <a:off x="1318399" y="2820476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통계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96284A-7EE4-3F3C-DF3C-814C590CA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73" y="3046312"/>
            <a:ext cx="1521650" cy="4648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81844-45D3-67B9-53F7-6F921C3BD0DF}"/>
              </a:ext>
            </a:extLst>
          </p:cNvPr>
          <p:cNvSpPr txBox="1"/>
          <p:nvPr/>
        </p:nvSpPr>
        <p:spPr>
          <a:xfrm>
            <a:off x="6064739" y="1793658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전자입찰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A38B3A-5ED2-018C-23F5-77A1F5F29201}"/>
              </a:ext>
            </a:extLst>
          </p:cNvPr>
          <p:cNvSpPr txBox="1"/>
          <p:nvPr/>
        </p:nvSpPr>
        <p:spPr>
          <a:xfrm>
            <a:off x="6064739" y="2150380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7CFDF-3F4E-24DE-FA21-F8C7F883FA2C}"/>
              </a:ext>
            </a:extLst>
          </p:cNvPr>
          <p:cNvSpPr txBox="1"/>
          <p:nvPr/>
        </p:nvSpPr>
        <p:spPr>
          <a:xfrm>
            <a:off x="6064739" y="2507498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업체정보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2CF53-CE7A-BCDC-6128-B14D4C9BE1DF}"/>
              </a:ext>
            </a:extLst>
          </p:cNvPr>
          <p:cNvSpPr txBox="1"/>
          <p:nvPr/>
        </p:nvSpPr>
        <p:spPr>
          <a:xfrm>
            <a:off x="3701602" y="1770597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전자입찰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A3AA38-2F62-3A8D-4667-42F0FA91D561}"/>
              </a:ext>
            </a:extLst>
          </p:cNvPr>
          <p:cNvSpPr txBox="1"/>
          <p:nvPr/>
        </p:nvSpPr>
        <p:spPr>
          <a:xfrm>
            <a:off x="3701602" y="2101002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60382-AD6F-D2AC-E6ED-21B4ADF7F0DC}"/>
              </a:ext>
            </a:extLst>
          </p:cNvPr>
          <p:cNvSpPr txBox="1"/>
          <p:nvPr/>
        </p:nvSpPr>
        <p:spPr>
          <a:xfrm>
            <a:off x="3701602" y="2489704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업체정보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BE62BE-1DF1-8B93-7325-1CCD2C9734F1}"/>
              </a:ext>
            </a:extLst>
          </p:cNvPr>
          <p:cNvSpPr txBox="1"/>
          <p:nvPr/>
        </p:nvSpPr>
        <p:spPr>
          <a:xfrm>
            <a:off x="3701602" y="2828680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통계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F1C9FF-6538-5C79-8009-25C41E08AD30}"/>
              </a:ext>
            </a:extLst>
          </p:cNvPr>
          <p:cNvSpPr txBox="1"/>
          <p:nvPr/>
        </p:nvSpPr>
        <p:spPr>
          <a:xfrm>
            <a:off x="1320817" y="1770448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전자입찰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1318399" y="2131595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6C43AD-7839-4E76-101E-9822DA9006B1}"/>
              </a:ext>
            </a:extLst>
          </p:cNvPr>
          <p:cNvSpPr txBox="1"/>
          <p:nvPr/>
        </p:nvSpPr>
        <p:spPr>
          <a:xfrm>
            <a:off x="1327410" y="2483021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업체정보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572DAD-ED1B-D67D-757A-1508FA9FC79F}"/>
              </a:ext>
            </a:extLst>
          </p:cNvPr>
          <p:cNvSpPr txBox="1"/>
          <p:nvPr/>
        </p:nvSpPr>
        <p:spPr>
          <a:xfrm>
            <a:off x="1336272" y="2808661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통계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B32BF-10D8-AABA-A36D-1CF37506A69C}"/>
              </a:ext>
            </a:extLst>
          </p:cNvPr>
          <p:cNvSpPr txBox="1"/>
          <p:nvPr/>
        </p:nvSpPr>
        <p:spPr>
          <a:xfrm>
            <a:off x="1359412" y="3176498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정보관리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51C610-3353-CF19-EB08-E546A9FF5939}"/>
              </a:ext>
            </a:extLst>
          </p:cNvPr>
          <p:cNvSpPr txBox="1"/>
          <p:nvPr/>
        </p:nvSpPr>
        <p:spPr>
          <a:xfrm>
            <a:off x="3701602" y="2116832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4EDF7F-539E-6E39-0ACD-4DF787691BD5}"/>
              </a:ext>
            </a:extLst>
          </p:cNvPr>
          <p:cNvSpPr txBox="1"/>
          <p:nvPr/>
        </p:nvSpPr>
        <p:spPr>
          <a:xfrm>
            <a:off x="8005695" y="4682680"/>
            <a:ext cx="20609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- </a:t>
            </a:r>
            <a:r>
              <a:rPr lang="ko-KR" altLang="en-US" sz="800" dirty="0">
                <a:solidFill>
                  <a:srgbClr val="FF0000"/>
                </a:solidFill>
              </a:rPr>
              <a:t>입찰은 자신과 관계된 입찰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담당자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공고자</a:t>
            </a:r>
            <a:r>
              <a:rPr lang="en-US" altLang="ko-KR" sz="800">
                <a:solidFill>
                  <a:srgbClr val="FF0000"/>
                </a:solidFill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</a:rPr>
              <a:t>개찰자</a:t>
            </a:r>
            <a:r>
              <a:rPr lang="en-US" altLang="ko-KR" sz="800" smtClean="0">
                <a:solidFill>
                  <a:srgbClr val="FF0000"/>
                </a:solidFill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</a:rPr>
              <a:t>낙찰자</a:t>
            </a:r>
            <a:r>
              <a:rPr lang="en-US" altLang="ko-KR" sz="800" smtClean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입회자에 속해 있는 입찰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800" dirty="0">
                <a:solidFill>
                  <a:srgbClr val="FF0000"/>
                </a:solidFill>
              </a:rPr>
              <a:t>- </a:t>
            </a:r>
            <a:r>
              <a:rPr lang="ko-KR" altLang="en-US" sz="800" dirty="0">
                <a:solidFill>
                  <a:srgbClr val="FF0000"/>
                </a:solidFill>
              </a:rPr>
              <a:t>공지 읽기만 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7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246439993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그룹사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메인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5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4051619465"/>
              </p:ext>
            </p:extLst>
          </p:nvPr>
        </p:nvGraphicFramePr>
        <p:xfrm>
          <a:off x="8385974" y="826614"/>
          <a:ext cx="2324900" cy="423550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그룹사 메인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일진그룹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e-bidding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 화면 샘플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 건수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협력업체 별 상태 개수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공지사항을 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사용자의 관계된 입찰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낙찰자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입회자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입회자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관계된 입찰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상태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입찰 건수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입찰계획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입찰이 저장되어 있지만 공고가 되지 않은 상태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입찰공고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공고된 입찰 상태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개찰대상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마감되었지만 개찰이 안된 입찰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개찰은 되고 업체 선정이 안된 입찰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입찰완료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12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개월간 업체 선정이 완료된 입찰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유찰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): 12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개월간 유찰된 입찰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협력업체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사용자의 소속계열사 협력업체 상태 개수를 표기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미승인업체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회원가입을 신청한 상태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등록 심사 중 상태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승인업체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심사가 완료되고 업체가 정상적으로 등록된 상태</a:t>
                      </a:r>
                      <a:endParaRPr lang="ko-KR" altLang="en-US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삭제업체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처리된 업체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역순 소팅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클릭 시 상세 레이어 팝업 호출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+]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공지사항 목록 페이지 이동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5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클릭 시 개인정보수정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비밀번호변경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 레이어 호출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개인정보수정과 비밀번호 변경은 다음페이지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 컨펌 호출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67904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메인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그룹사 사용자 로그인 후 메인 화면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그룹사</a:t>
            </a:r>
          </a:p>
        </p:txBody>
      </p:sp>
      <p:sp>
        <p:nvSpPr>
          <p:cNvPr id="77" name="Google Shape;381;p6"/>
          <p:cNvSpPr/>
          <p:nvPr/>
        </p:nvSpPr>
        <p:spPr>
          <a:xfrm>
            <a:off x="8184727" y="5105196"/>
            <a:ext cx="3155208" cy="344843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298;p5"/>
          <p:cNvGraphicFramePr/>
          <p:nvPr>
            <p:extLst>
              <p:ext uri="{D42A27DB-BD31-4B8C-83A1-F6EECF244321}">
                <p14:modId xmlns:p14="http://schemas.microsoft.com/office/powerpoint/2010/main" val="719549472"/>
              </p:ext>
            </p:extLst>
          </p:nvPr>
        </p:nvGraphicFramePr>
        <p:xfrm>
          <a:off x="8320466" y="5251109"/>
          <a:ext cx="2857523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857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공지사항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8;p2"/>
          <p:cNvGraphicFramePr/>
          <p:nvPr>
            <p:extLst>
              <p:ext uri="{D42A27DB-BD31-4B8C-83A1-F6EECF244321}">
                <p14:modId xmlns:p14="http://schemas.microsoft.com/office/powerpoint/2010/main" val="1221429777"/>
              </p:ext>
            </p:extLst>
          </p:nvPr>
        </p:nvGraphicFramePr>
        <p:xfrm>
          <a:off x="8400450" y="5668895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[</a:t>
                      </a:r>
                      <a:r>
                        <a:rPr lang="ko-KR" altLang="en-US" sz="700" u="none" strike="noStrike" cap="none" dirty="0"/>
                        <a:t>공통</a:t>
                      </a:r>
                      <a:r>
                        <a:rPr lang="en-US" altLang="ko-KR" sz="700" u="none" strike="noStrike" cap="none" dirty="0"/>
                        <a:t>]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Edge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Internet Explore(IE)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호환 설정 방법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/>
          <p:cNvGraphicFramePr/>
          <p:nvPr>
            <p:extLst>
              <p:ext uri="{D42A27DB-BD31-4B8C-83A1-F6EECF244321}">
                <p14:modId xmlns:p14="http://schemas.microsoft.com/office/powerpoint/2010/main" val="1606367352"/>
              </p:ext>
            </p:extLst>
          </p:nvPr>
        </p:nvGraphicFramePr>
        <p:xfrm>
          <a:off x="8400450" y="5871670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관리자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/>
          <p:cNvGraphicFramePr/>
          <p:nvPr>
            <p:extLst>
              <p:ext uri="{D42A27DB-BD31-4B8C-83A1-F6EECF244321}">
                <p14:modId xmlns:p14="http://schemas.microsoft.com/office/powerpoint/2010/main" val="4085545014"/>
              </p:ext>
            </p:extLst>
          </p:nvPr>
        </p:nvGraphicFramePr>
        <p:xfrm>
          <a:off x="8400450" y="6074445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공지일시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2023-12-31 13:21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68;p2"/>
          <p:cNvGraphicFramePr/>
          <p:nvPr>
            <p:extLst>
              <p:ext uri="{D42A27DB-BD31-4B8C-83A1-F6EECF244321}">
                <p14:modId xmlns:p14="http://schemas.microsoft.com/office/powerpoint/2010/main" val="4252698430"/>
              </p:ext>
            </p:extLst>
          </p:nvPr>
        </p:nvGraphicFramePr>
        <p:xfrm>
          <a:off x="8400450" y="6277220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조회수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2342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Google Shape;461;g22f983af321_0_4"/>
          <p:cNvSpPr/>
          <p:nvPr/>
        </p:nvSpPr>
        <p:spPr>
          <a:xfrm>
            <a:off x="8310563" y="6540019"/>
            <a:ext cx="2850492" cy="12485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en-US" altLang="ko-KR" sz="700" dirty="0"/>
              <a:t>Edge</a:t>
            </a:r>
            <a:r>
              <a:rPr lang="ko-KR" altLang="en-US" sz="700" dirty="0"/>
              <a:t>로 전자입찰을 사용하실 때 오류가 나는 경우</a:t>
            </a:r>
            <a:br>
              <a:rPr lang="ko-KR" altLang="en-US" sz="700" dirty="0"/>
            </a:br>
            <a:r>
              <a:rPr lang="en-US" altLang="ko-KR" sz="700" dirty="0"/>
              <a:t>(※ [ </a:t>
            </a:r>
            <a:r>
              <a:rPr lang="ko-KR" altLang="en-US" sz="700" dirty="0" err="1"/>
              <a:t>설치파일</a:t>
            </a:r>
            <a:r>
              <a:rPr lang="en-US" altLang="ko-KR" sz="700" dirty="0"/>
              <a:t>#1 ] [ </a:t>
            </a:r>
            <a:r>
              <a:rPr lang="ko-KR" altLang="en-US" sz="700" dirty="0" err="1"/>
              <a:t>설치파일</a:t>
            </a:r>
            <a:r>
              <a:rPr lang="en-US" altLang="ko-KR" sz="700" dirty="0"/>
              <a:t>#2 ] </a:t>
            </a:r>
            <a:r>
              <a:rPr lang="ko-KR" altLang="en-US" sz="700" dirty="0"/>
              <a:t>두 개의 설치 파일을 전부 설치 하셨다는 전제 하에 오류입니다</a:t>
            </a:r>
            <a:r>
              <a:rPr lang="en-US" altLang="ko-KR" sz="700" dirty="0"/>
              <a:t>. )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en-US" altLang="ko-KR" sz="700" dirty="0"/>
              <a:t>1. </a:t>
            </a:r>
            <a:r>
              <a:rPr lang="ko-KR" altLang="en-US" sz="700" dirty="0"/>
              <a:t>팝업창의 정보가 보이지 않는다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en-US" altLang="ko-KR" sz="700" dirty="0"/>
              <a:t>2. </a:t>
            </a:r>
            <a:r>
              <a:rPr lang="ko-KR" altLang="en-US" sz="700" dirty="0"/>
              <a:t>입찰에 파일을 첨부 후 입찰하기 버튼을 클릭했을 때 </a:t>
            </a:r>
            <a:r>
              <a:rPr lang="en-US" altLang="ko-KR" sz="700" dirty="0"/>
              <a:t>105 </a:t>
            </a:r>
            <a:r>
              <a:rPr lang="ko-KR" altLang="en-US" sz="700" dirty="0"/>
              <a:t>또는 </a:t>
            </a:r>
            <a:r>
              <a:rPr lang="en-US" altLang="ko-KR" sz="700" dirty="0"/>
              <a:t>138 </a:t>
            </a:r>
            <a:r>
              <a:rPr lang="ko-KR" altLang="en-US" sz="700" dirty="0"/>
              <a:t>오류가 나타난다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>해당 오류가 나타난 경우 첨부된 파일을 참고하시어 설정 바랍니다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endParaRPr sz="700" b="0" i="0" u="none" strike="noStrike" cap="none" dirty="0">
              <a:solidFill>
                <a:srgbClr val="666666"/>
              </a:solidFill>
              <a:sym typeface="Arial"/>
            </a:endParaRPr>
          </a:p>
        </p:txBody>
      </p:sp>
      <p:graphicFrame>
        <p:nvGraphicFramePr>
          <p:cNvPr id="84" name="Google Shape;68;p2"/>
          <p:cNvGraphicFramePr/>
          <p:nvPr>
            <p:extLst>
              <p:ext uri="{D42A27DB-BD31-4B8C-83A1-F6EECF244321}">
                <p14:modId xmlns:p14="http://schemas.microsoft.com/office/powerpoint/2010/main" val="228573875"/>
              </p:ext>
            </p:extLst>
          </p:nvPr>
        </p:nvGraphicFramePr>
        <p:xfrm>
          <a:off x="8327499" y="7840538"/>
          <a:ext cx="278983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8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  첨부파일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/>
                        <a:t>전자입찰 </a:t>
                      </a:r>
                      <a:r>
                        <a:rPr lang="en-US" altLang="ko-KR" sz="700" u="sng" strike="noStrike" cap="none" dirty="0"/>
                        <a:t>Edge </a:t>
                      </a:r>
                      <a:r>
                        <a:rPr lang="ko-KR" altLang="en-US" sz="700" u="sng" strike="noStrike" cap="none" dirty="0"/>
                        <a:t>사용 설정안내</a:t>
                      </a:r>
                      <a:r>
                        <a:rPr lang="en-US" altLang="ko-KR" sz="700" u="sng" strike="noStrike" cap="none" dirty="0"/>
                        <a:t>.pptx</a:t>
                      </a:r>
                      <a:endParaRPr sz="700" u="sng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570;g23105f653c7_0_105"/>
          <p:cNvSpPr/>
          <p:nvPr/>
        </p:nvSpPr>
        <p:spPr>
          <a:xfrm>
            <a:off x="9523653" y="8188162"/>
            <a:ext cx="418800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71284" y="6563898"/>
            <a:ext cx="106705" cy="12101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9597" y="856967"/>
            <a:ext cx="8044072" cy="6600123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BA9530-2086-2DCA-8B06-0D1029F33D93}"/>
              </a:ext>
            </a:extLst>
          </p:cNvPr>
          <p:cNvGrpSpPr/>
          <p:nvPr/>
        </p:nvGrpSpPr>
        <p:grpSpPr>
          <a:xfrm>
            <a:off x="175586" y="907670"/>
            <a:ext cx="8068083" cy="3022217"/>
            <a:chOff x="175586" y="907670"/>
            <a:chExt cx="8068083" cy="302221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C7EFC0-E09C-4C79-A68C-CC57BB87FD00}"/>
                </a:ext>
              </a:extLst>
            </p:cNvPr>
            <p:cNvGrpSpPr/>
            <p:nvPr/>
          </p:nvGrpSpPr>
          <p:grpSpPr>
            <a:xfrm>
              <a:off x="182462" y="1330450"/>
              <a:ext cx="1164195" cy="2599437"/>
              <a:chOff x="182462" y="1330450"/>
              <a:chExt cx="1164195" cy="2599437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82463" y="1330450"/>
                <a:ext cx="1164194" cy="2599437"/>
                <a:chOff x="182463" y="1330450"/>
                <a:chExt cx="1164194" cy="2599437"/>
              </a:xfrm>
            </p:grpSpPr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2463" y="1330450"/>
                  <a:ext cx="1164194" cy="2599437"/>
                </a:xfrm>
                <a:prstGeom prst="rect">
                  <a:avLst/>
                </a:prstGeom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416719" y="2230228"/>
                  <a:ext cx="497439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36000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정보관리</a:t>
                  </a:r>
                </a:p>
              </p:txBody>
            </p:sp>
          </p:grp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9E3D9A44-7051-3483-FAC7-32378BE8C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62" y="2399331"/>
                <a:ext cx="1143237" cy="349239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B451DC-CB59-9B16-4643-156FCBB9E09B}"/>
                  </a:ext>
                </a:extLst>
              </p:cNvPr>
              <p:cNvSpPr txBox="1"/>
              <p:nvPr/>
            </p:nvSpPr>
            <p:spPr>
              <a:xfrm>
                <a:off x="416719" y="2487358"/>
                <a:ext cx="49743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공지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F2968377-B4AA-9BD5-78E1-D71A3368A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463" y="2669548"/>
                <a:ext cx="1143237" cy="349239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781250-470F-5D01-17D7-10C588A3BAF6}"/>
                </a:ext>
              </a:extLst>
            </p:cNvPr>
            <p:cNvSpPr txBox="1"/>
            <p:nvPr/>
          </p:nvSpPr>
          <p:spPr>
            <a:xfrm>
              <a:off x="416020" y="1675250"/>
              <a:ext cx="6620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전자입찰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A81B93-309C-901E-C47A-0CCD68AA654E}"/>
                </a:ext>
              </a:extLst>
            </p:cNvPr>
            <p:cNvSpPr txBox="1"/>
            <p:nvPr/>
          </p:nvSpPr>
          <p:spPr>
            <a:xfrm>
              <a:off x="416020" y="1948108"/>
              <a:ext cx="6620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공지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6615F2-0E4B-500F-73E9-573449DA7240}"/>
                </a:ext>
              </a:extLst>
            </p:cNvPr>
            <p:cNvSpPr txBox="1"/>
            <p:nvPr/>
          </p:nvSpPr>
          <p:spPr>
            <a:xfrm>
              <a:off x="416020" y="2199450"/>
              <a:ext cx="6620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업체정보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81BD59-2073-7174-E93A-B94FDAF26452}"/>
                </a:ext>
              </a:extLst>
            </p:cNvPr>
            <p:cNvSpPr txBox="1"/>
            <p:nvPr/>
          </p:nvSpPr>
          <p:spPr>
            <a:xfrm>
              <a:off x="416020" y="2476275"/>
              <a:ext cx="6620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통계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15371EA-EB8A-B648-03EA-9555BD64E4F6}"/>
                </a:ext>
              </a:extLst>
            </p:cNvPr>
            <p:cNvSpPr txBox="1"/>
            <p:nvPr/>
          </p:nvSpPr>
          <p:spPr>
            <a:xfrm>
              <a:off x="416020" y="2767513"/>
              <a:ext cx="6620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정보관리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4055B8C-298A-D12C-06F9-C59067B6E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941" y="2168240"/>
              <a:ext cx="1121037" cy="1733236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D621765-7363-4D19-E192-4470AE43E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586" y="907670"/>
              <a:ext cx="8068083" cy="372077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154986D3-8D0E-F2A1-B12D-AB1E7DDE1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</p:spPr>
        </p:pic>
      </p:grpSp>
      <p:sp>
        <p:nvSpPr>
          <p:cNvPr id="97" name="모서리가 둥근 직사각형 96"/>
          <p:cNvSpPr/>
          <p:nvPr/>
        </p:nvSpPr>
        <p:spPr>
          <a:xfrm>
            <a:off x="1434572" y="1399868"/>
            <a:ext cx="6766342" cy="5648632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10"/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2526" y="1867985"/>
            <a:ext cx="6372084" cy="148223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15275" y="3772963"/>
            <a:ext cx="2916955" cy="3116962"/>
          </a:xfrm>
          <a:prstGeom prst="roundRect">
            <a:avLst>
              <a:gd name="adj" fmla="val 2074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" name="Google Shape;299;p5"/>
          <p:cNvGraphicFramePr/>
          <p:nvPr>
            <p:extLst>
              <p:ext uri="{D42A27DB-BD31-4B8C-83A1-F6EECF244321}">
                <p14:modId xmlns:p14="http://schemas.microsoft.com/office/powerpoint/2010/main" val="692239026"/>
              </p:ext>
            </p:extLst>
          </p:nvPr>
        </p:nvGraphicFramePr>
        <p:xfrm>
          <a:off x="4902316" y="3917547"/>
          <a:ext cx="2887576" cy="906064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933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업체 상태</a:t>
                      </a:r>
                      <a:endParaRPr sz="700" b="1" u="none" strike="noStrike" cap="none" dirty="0"/>
                    </a:p>
                  </a:txBody>
                  <a:tcPr marL="91450" marR="91450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개수</a:t>
                      </a:r>
                      <a:endParaRPr sz="700" b="1" u="none" strike="noStrike" cap="none" dirty="0"/>
                    </a:p>
                  </a:txBody>
                  <a:tcPr marL="91450" marR="91450" marT="45725" marB="4572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/>
                        <a:t>미승인 업체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/>
                        <a:t>0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/>
                        <a:t>승인 업체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/>
                        <a:t>55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/>
                        <a:t>삭제 업체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/>
                        <a:t>18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</a:tbl>
          </a:graphicData>
        </a:graphic>
      </p:graphicFrame>
      <p:sp>
        <p:nvSpPr>
          <p:cNvPr id="103" name="모서리가 둥근 직사각형 102"/>
          <p:cNvSpPr/>
          <p:nvPr/>
        </p:nvSpPr>
        <p:spPr>
          <a:xfrm>
            <a:off x="4806022" y="3764546"/>
            <a:ext cx="3098261" cy="1213311"/>
          </a:xfrm>
          <a:prstGeom prst="roundRect">
            <a:avLst>
              <a:gd name="adj" fmla="val 370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832269" y="3435489"/>
            <a:ext cx="1222402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협력업체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607425" y="3452435"/>
            <a:ext cx="693816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전자입찰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07" y="3602491"/>
            <a:ext cx="105169" cy="105169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27" y="3597296"/>
            <a:ext cx="105169" cy="10516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08814" y="3869374"/>
            <a:ext cx="2513941" cy="2432493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13"/>
          <a:srcRect t="78693"/>
          <a:stretch/>
        </p:blipFill>
        <p:spPr>
          <a:xfrm>
            <a:off x="1816664" y="6222136"/>
            <a:ext cx="2513941" cy="518287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50936" y="4507590"/>
            <a:ext cx="66209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입찰공고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50936" y="4993287"/>
            <a:ext cx="66209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개찰대상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50936" y="5454565"/>
            <a:ext cx="66209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개찰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43022" y="5963449"/>
            <a:ext cx="81927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입찰완료</a:t>
            </a:r>
            <a:r>
              <a:rPr lang="en-US" altLang="ko-KR" sz="600" b="1" dirty="0">
                <a:solidFill>
                  <a:schemeClr val="tx1"/>
                </a:solidFill>
              </a:rPr>
              <a:t>(12</a:t>
            </a:r>
            <a:r>
              <a:rPr lang="ko-KR" altLang="en-US" sz="600" b="1" dirty="0">
                <a:solidFill>
                  <a:schemeClr val="tx1"/>
                </a:solidFill>
              </a:rPr>
              <a:t>개월</a:t>
            </a:r>
            <a:r>
              <a:rPr lang="en-US" altLang="ko-KR" sz="600" b="1" dirty="0">
                <a:solidFill>
                  <a:schemeClr val="tx1"/>
                </a:solidFill>
              </a:rPr>
              <a:t>)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43022" y="6398278"/>
            <a:ext cx="81927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유찰</a:t>
            </a:r>
            <a:r>
              <a:rPr lang="en-US" altLang="ko-KR" sz="600" b="1" dirty="0">
                <a:solidFill>
                  <a:schemeClr val="tx1"/>
                </a:solidFill>
              </a:rPr>
              <a:t>(12</a:t>
            </a:r>
            <a:r>
              <a:rPr lang="ko-KR" altLang="en-US" sz="600" b="1" dirty="0">
                <a:solidFill>
                  <a:schemeClr val="tx1"/>
                </a:solidFill>
              </a:rPr>
              <a:t>개월</a:t>
            </a:r>
            <a:r>
              <a:rPr lang="en-US" altLang="ko-KR" sz="600" b="1" dirty="0">
                <a:solidFill>
                  <a:schemeClr val="tx1"/>
                </a:solidFill>
              </a:rPr>
              <a:t>)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19" name="Google Shape;299;p5"/>
          <p:cNvGraphicFramePr/>
          <p:nvPr>
            <p:extLst>
              <p:ext uri="{D42A27DB-BD31-4B8C-83A1-F6EECF244321}">
                <p14:modId xmlns:p14="http://schemas.microsoft.com/office/powerpoint/2010/main" val="2096889160"/>
              </p:ext>
            </p:extLst>
          </p:nvPr>
        </p:nvGraphicFramePr>
        <p:xfrm>
          <a:off x="4874462" y="5497793"/>
          <a:ext cx="2887576" cy="125734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97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제목</a:t>
                      </a:r>
                      <a:endParaRPr sz="7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닐짜</a:t>
                      </a:r>
                      <a:endParaRPr sz="7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새해 복 많이 받으세요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크리스마스 잘</a:t>
                      </a:r>
                      <a:r>
                        <a:rPr lang="ko-KR" altLang="en-US" sz="700" u="sng" strike="noStrike" cap="none" baseline="0" dirty="0"/>
                        <a:t> 보내세요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문자 발송 오류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일진전기</a:t>
                      </a:r>
                      <a:r>
                        <a:rPr lang="en-US" altLang="ko-KR" sz="700" u="sng" strike="noStrike" cap="none" dirty="0"/>
                        <a:t>] 12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일진전기</a:t>
                      </a:r>
                      <a:r>
                        <a:rPr lang="en-US" altLang="ko-KR" sz="700" u="sng" strike="noStrike" cap="none" dirty="0"/>
                        <a:t>] 11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3024"/>
                  </a:ext>
                </a:extLst>
              </a:tr>
            </a:tbl>
          </a:graphicData>
        </a:graphic>
      </p:graphicFrame>
      <p:sp>
        <p:nvSpPr>
          <p:cNvPr id="120" name="타원 119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4719776" y="5102840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789088" y="5341690"/>
            <a:ext cx="3098261" cy="1548235"/>
          </a:xfrm>
          <a:prstGeom prst="roundRect">
            <a:avLst>
              <a:gd name="adj" fmla="val 370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4836677" y="5006146"/>
            <a:ext cx="1174814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공지사항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72" y="5159685"/>
            <a:ext cx="105169" cy="105169"/>
          </a:xfrm>
          <a:prstGeom prst="rect">
            <a:avLst/>
          </a:prstGeom>
        </p:spPr>
      </p:pic>
      <p:sp>
        <p:nvSpPr>
          <p:cNvPr id="125" name="타원 124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1805458" y="1475825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1805458" y="1475825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27" name="Google Shape;381;p6"/>
          <p:cNvSpPr/>
          <p:nvPr/>
        </p:nvSpPr>
        <p:spPr>
          <a:xfrm>
            <a:off x="3463611" y="1534438"/>
            <a:ext cx="1961943" cy="78455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Google Shape;298;p5"/>
          <p:cNvGraphicFramePr/>
          <p:nvPr/>
        </p:nvGraphicFramePr>
        <p:xfrm>
          <a:off x="3664266" y="1668370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9" name="Google Shape;200;p5"/>
          <p:cNvSpPr/>
          <p:nvPr/>
        </p:nvSpPr>
        <p:spPr>
          <a:xfrm>
            <a:off x="4505679" y="207493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200;p5"/>
          <p:cNvSpPr/>
          <p:nvPr/>
        </p:nvSpPr>
        <p:spPr>
          <a:xfrm>
            <a:off x="4082405" y="206724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613800" y="1707164"/>
            <a:ext cx="16748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algn="ctr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로그아웃 하시겠습니까</a:t>
            </a:r>
            <a:r>
              <a:rPr lang="en-US" altLang="ko-KR" sz="600" dirty="0">
                <a:latin typeface="+mj-ea"/>
                <a:ea typeface="+mj-ea"/>
              </a:rPr>
              <a:t>?</a:t>
            </a:r>
            <a:endParaRPr lang="ko-KR" altLang="en-US" sz="600" dirty="0">
              <a:latin typeface="+mj-ea"/>
              <a:ea typeface="+mj-ea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3311DB3F-D640-DCC3-386F-BCEE1178657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4706"/>
          <a:stretch/>
        </p:blipFill>
        <p:spPr>
          <a:xfrm>
            <a:off x="1011587" y="1947847"/>
            <a:ext cx="891016" cy="821017"/>
          </a:xfrm>
          <a:prstGeom prst="rect">
            <a:avLst/>
          </a:prstGeom>
        </p:spPr>
      </p:pic>
      <p:cxnSp>
        <p:nvCxnSpPr>
          <p:cNvPr id="133" name="꺾인 연결선 62"/>
          <p:cNvCxnSpPr>
            <a:cxnSpLocks/>
            <a:stCxn id="134" idx="6"/>
            <a:endCxn id="127" idx="1"/>
          </p:cNvCxnSpPr>
          <p:nvPr/>
        </p:nvCxnSpPr>
        <p:spPr>
          <a:xfrm flipV="1">
            <a:off x="1725931" y="1926715"/>
            <a:ext cx="1737680" cy="6789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BC4AAC09-0E73-5CD3-10C5-FB30842DEBB7}"/>
              </a:ext>
            </a:extLst>
          </p:cNvPr>
          <p:cNvSpPr/>
          <p:nvPr/>
        </p:nvSpPr>
        <p:spPr>
          <a:xfrm>
            <a:off x="1557979" y="2527100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1550128" y="3491348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4711187" y="3482981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137" name="꺾인 연결선 136"/>
          <p:cNvCxnSpPr>
            <a:endCxn id="77" idx="1"/>
          </p:cNvCxnSpPr>
          <p:nvPr/>
        </p:nvCxnSpPr>
        <p:spPr>
          <a:xfrm>
            <a:off x="5922498" y="6254445"/>
            <a:ext cx="2262229" cy="5749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3D129AF-31B8-89AC-A083-61EE9A39B804}"/>
              </a:ext>
            </a:extLst>
          </p:cNvPr>
          <p:cNvGrpSpPr/>
          <p:nvPr/>
        </p:nvGrpSpPr>
        <p:grpSpPr>
          <a:xfrm>
            <a:off x="1422239" y="7105389"/>
            <a:ext cx="6758044" cy="395247"/>
            <a:chOff x="1408365" y="6877096"/>
            <a:chExt cx="6758044" cy="395247"/>
          </a:xfrm>
        </p:grpSpPr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4514B08C-4426-633F-A1CD-75E7A6525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6CDF39E-26B7-686C-EB88-B8C4221615EB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64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3089298316"/>
              </p:ext>
            </p:extLst>
          </p:nvPr>
        </p:nvGraphicFramePr>
        <p:xfrm>
          <a:off x="8385974" y="826614"/>
          <a:ext cx="2324900" cy="203875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수정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확인 후 개인정보 레이어 팝업 호출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 버튼을 누르면 비밀번호 변경 레이어 팝업 호출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sngStrike" cap="none" dirty="0" smtClean="0"/>
                        <a:t>1-1</a:t>
                      </a:r>
                      <a:endParaRPr sz="800" b="1" u="none" strike="sng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sng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SSO </a:t>
                      </a:r>
                      <a:r>
                        <a:rPr lang="ko-KR" altLang="en-US" sz="700" u="none" strike="sng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개인정보</a:t>
                      </a:r>
                      <a:r>
                        <a:rPr lang="en-US" altLang="ko-KR" sz="700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u="none" strike="sng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SSO </a:t>
                      </a:r>
                      <a:r>
                        <a:rPr lang="ko-KR" altLang="en-US" sz="700" u="none" strike="sng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수정불가</a:t>
                      </a:r>
                      <a:endParaRPr sz="700" u="none" strike="sng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확인 후 비밀번호 변경 레이어 팝업 호출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67904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개인정보 수정</a:t>
            </a:r>
            <a:r>
              <a:rPr lang="en-US" altLang="ko-KR" sz="700" dirty="0">
                <a:latin typeface="+mj-ea"/>
                <a:ea typeface="+mj-ea"/>
              </a:rPr>
              <a:t>, </a:t>
            </a:r>
            <a:r>
              <a:rPr lang="ko-KR" altLang="en-US" sz="700" dirty="0">
                <a:latin typeface="+mj-ea"/>
                <a:ea typeface="+mj-ea"/>
              </a:rPr>
              <a:t>비밀번호 변경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개인정보와 비밀번호를 변경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그룹사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3" y="1005542"/>
            <a:ext cx="8056056" cy="34832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9597" y="4021393"/>
            <a:ext cx="8044072" cy="3435697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543790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메인</a:t>
            </a:r>
          </a:p>
        </p:txBody>
      </p:sp>
      <p:graphicFrame>
        <p:nvGraphicFramePr>
          <p:cNvPr id="37" name="Google Shape;299;p5"/>
          <p:cNvGraphicFramePr/>
          <p:nvPr>
            <p:extLst>
              <p:ext uri="{D42A27DB-BD31-4B8C-83A1-F6EECF244321}">
                <p14:modId xmlns:p14="http://schemas.microsoft.com/office/powerpoint/2010/main" val="1622440793"/>
              </p:ext>
            </p:extLst>
          </p:nvPr>
        </p:nvGraphicFramePr>
        <p:xfrm>
          <a:off x="1738249" y="5373260"/>
          <a:ext cx="2887576" cy="1062292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933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5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업체 상태</a:t>
                      </a:r>
                      <a:endParaRPr sz="700" b="1" u="none" strike="noStrike" cap="none" dirty="0"/>
                    </a:p>
                  </a:txBody>
                  <a:tcPr marL="91450" marR="91450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개수</a:t>
                      </a:r>
                      <a:endParaRPr sz="700" b="1" u="none" strike="noStrike" cap="none" dirty="0"/>
                    </a:p>
                  </a:txBody>
                  <a:tcPr marL="91450" marR="91450" marT="45725" marB="4572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/>
                        <a:t>미승인 업체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/>
                        <a:t>0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5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/>
                        <a:t>승인 업체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/>
                        <a:t>55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5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/>
                        <a:t>삭제 업체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 strike="noStrike" cap="none" dirty="0"/>
                        <a:t>18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</a:tbl>
          </a:graphicData>
        </a:graphic>
      </p:graphicFrame>
      <p:graphicFrame>
        <p:nvGraphicFramePr>
          <p:cNvPr id="39" name="Google Shape;299;p5"/>
          <p:cNvGraphicFramePr/>
          <p:nvPr/>
        </p:nvGraphicFramePr>
        <p:xfrm>
          <a:off x="4996486" y="5197697"/>
          <a:ext cx="2887576" cy="125734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97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제목</a:t>
                      </a:r>
                      <a:endParaRPr sz="7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닐짜</a:t>
                      </a:r>
                      <a:endParaRPr sz="7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새해 복 많이 받으세요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크리스마스 잘</a:t>
                      </a:r>
                      <a:r>
                        <a:rPr lang="ko-KR" altLang="en-US" sz="700" u="sng" strike="noStrike" cap="none" baseline="0" dirty="0"/>
                        <a:t> 보내세요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문자 발송 오류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일진전기</a:t>
                      </a:r>
                      <a:r>
                        <a:rPr lang="en-US" altLang="ko-KR" sz="700" u="sng" strike="noStrike" cap="none" dirty="0"/>
                        <a:t>] 12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일진전기</a:t>
                      </a:r>
                      <a:r>
                        <a:rPr lang="en-US" altLang="ko-KR" sz="700" u="sng" strike="noStrike" cap="none" dirty="0"/>
                        <a:t>] 11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3024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7726680" y="2576507"/>
            <a:ext cx="811862" cy="408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420031" y="6916716"/>
            <a:ext cx="6758044" cy="395247"/>
            <a:chOff x="1408365" y="6877096"/>
            <a:chExt cx="6758044" cy="395247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3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973" y="1870520"/>
            <a:ext cx="6372084" cy="1482236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1607424" y="3452435"/>
            <a:ext cx="2324933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전자입찰 </a:t>
            </a: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건수 클릭 시 해당 입찰로 이동합니다</a:t>
            </a: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615275" y="3775786"/>
            <a:ext cx="6363782" cy="774867"/>
          </a:xfrm>
          <a:prstGeom prst="roundRect">
            <a:avLst>
              <a:gd name="adj" fmla="val 6981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641955" y="3898607"/>
          <a:ext cx="6337104" cy="642157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1056184">
                  <a:extLst>
                    <a:ext uri="{9D8B030D-6E8A-4147-A177-3AD203B41FA5}">
                      <a16:colId xmlns:a16="http://schemas.microsoft.com/office/drawing/2014/main" val="218501608"/>
                    </a:ext>
                  </a:extLst>
                </a:gridCol>
                <a:gridCol w="1056184">
                  <a:extLst>
                    <a:ext uri="{9D8B030D-6E8A-4147-A177-3AD203B41FA5}">
                      <a16:colId xmlns:a16="http://schemas.microsoft.com/office/drawing/2014/main" val="2198596051"/>
                    </a:ext>
                  </a:extLst>
                </a:gridCol>
                <a:gridCol w="1056184">
                  <a:extLst>
                    <a:ext uri="{9D8B030D-6E8A-4147-A177-3AD203B41FA5}">
                      <a16:colId xmlns:a16="http://schemas.microsoft.com/office/drawing/2014/main" val="2275954989"/>
                    </a:ext>
                  </a:extLst>
                </a:gridCol>
                <a:gridCol w="1056184">
                  <a:extLst>
                    <a:ext uri="{9D8B030D-6E8A-4147-A177-3AD203B41FA5}">
                      <a16:colId xmlns:a16="http://schemas.microsoft.com/office/drawing/2014/main" val="786917712"/>
                    </a:ext>
                  </a:extLst>
                </a:gridCol>
                <a:gridCol w="1056184">
                  <a:extLst>
                    <a:ext uri="{9D8B030D-6E8A-4147-A177-3AD203B41FA5}">
                      <a16:colId xmlns:a16="http://schemas.microsoft.com/office/drawing/2014/main" val="953126562"/>
                    </a:ext>
                  </a:extLst>
                </a:gridCol>
                <a:gridCol w="1056184">
                  <a:extLst>
                    <a:ext uri="{9D8B030D-6E8A-4147-A177-3AD203B41FA5}">
                      <a16:colId xmlns:a16="http://schemas.microsoft.com/office/drawing/2014/main" val="217764851"/>
                    </a:ext>
                  </a:extLst>
                </a:gridCol>
              </a:tblGrid>
              <a:tr h="283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입찰계획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입찰공고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개찰대상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개찰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입찰완료</a:t>
                      </a:r>
                      <a:r>
                        <a:rPr lang="en-US" altLang="ko-KR" sz="700" dirty="0"/>
                        <a:t>(12</a:t>
                      </a:r>
                      <a:r>
                        <a:rPr lang="ko-KR" altLang="en-US" sz="700" dirty="0"/>
                        <a:t>개월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유찰</a:t>
                      </a:r>
                      <a:r>
                        <a:rPr lang="en-US" altLang="ko-KR" sz="700" dirty="0"/>
                        <a:t>(12</a:t>
                      </a:r>
                      <a:r>
                        <a:rPr lang="ko-KR" altLang="en-US" sz="700" dirty="0"/>
                        <a:t>개월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392405"/>
                  </a:ext>
                </a:extLst>
              </a:tr>
              <a:tr h="358221">
                <a:tc>
                  <a:txBody>
                    <a:bodyPr/>
                    <a:lstStyle/>
                    <a:p>
                      <a:pPr algn="ctr" latinLnBrk="1"/>
                      <a:endParaRPr lang="ko-KR" altLang="en-US" u="sng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421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010279" y="4120565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3070549" y="4120565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60656"/>
              </p:ext>
            </p:extLst>
          </p:nvPr>
        </p:nvGraphicFramePr>
        <p:xfrm>
          <a:off x="4130819" y="4120565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5191089" y="4120565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79385"/>
              </p:ext>
            </p:extLst>
          </p:nvPr>
        </p:nvGraphicFramePr>
        <p:xfrm>
          <a:off x="7490467" y="3629249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31105"/>
              </p:ext>
            </p:extLst>
          </p:nvPr>
        </p:nvGraphicFramePr>
        <p:xfrm>
          <a:off x="8550736" y="3629249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sp>
        <p:nvSpPr>
          <p:cNvPr id="89" name="모서리가 둥근 직사각형 88"/>
          <p:cNvSpPr/>
          <p:nvPr/>
        </p:nvSpPr>
        <p:spPr>
          <a:xfrm>
            <a:off x="1641955" y="5044694"/>
            <a:ext cx="3098261" cy="1548235"/>
          </a:xfrm>
          <a:prstGeom prst="roundRect">
            <a:avLst>
              <a:gd name="adj" fmla="val 370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683442" y="4891202"/>
            <a:ext cx="1222402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협력업체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25840" y="5063917"/>
            <a:ext cx="6202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더보기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911112" y="5041594"/>
            <a:ext cx="3098261" cy="1548235"/>
          </a:xfrm>
          <a:prstGeom prst="roundRect">
            <a:avLst>
              <a:gd name="adj" fmla="val 370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4958701" y="4713670"/>
            <a:ext cx="1174814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공지사항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640207" y="4395069"/>
            <a:ext cx="6202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더보기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488C176-0C61-93E1-5E9E-4E6398C097CB}"/>
              </a:ext>
            </a:extLst>
          </p:cNvPr>
          <p:cNvGrpSpPr/>
          <p:nvPr/>
        </p:nvGrpSpPr>
        <p:grpSpPr>
          <a:xfrm>
            <a:off x="3955071" y="1152224"/>
            <a:ext cx="2420185" cy="1311124"/>
            <a:chOff x="3955071" y="1152224"/>
            <a:chExt cx="2420185" cy="1311124"/>
          </a:xfrm>
        </p:grpSpPr>
        <p:sp>
          <p:nvSpPr>
            <p:cNvPr id="13" name="Google Shape;381;p6">
              <a:extLst>
                <a:ext uri="{FF2B5EF4-FFF2-40B4-BE49-F238E27FC236}">
                  <a16:creationId xmlns:a16="http://schemas.microsoft.com/office/drawing/2014/main" id="{D61502C8-310B-7EFF-D150-7D5C6882659A}"/>
                </a:ext>
              </a:extLst>
            </p:cNvPr>
            <p:cNvSpPr/>
            <p:nvPr/>
          </p:nvSpPr>
          <p:spPr>
            <a:xfrm>
              <a:off x="3955071" y="1152224"/>
              <a:ext cx="2420185" cy="1311124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4" name="Google Shape;298;p5">
              <a:extLst>
                <a:ext uri="{FF2B5EF4-FFF2-40B4-BE49-F238E27FC236}">
                  <a16:creationId xmlns:a16="http://schemas.microsoft.com/office/drawing/2014/main" id="{B8496276-9876-1243-16C7-08EAE8D272B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95817530"/>
                </p:ext>
              </p:extLst>
            </p:nvPr>
          </p:nvGraphicFramePr>
          <p:xfrm>
            <a:off x="4077112" y="1220129"/>
            <a:ext cx="2174247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217424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54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비밀번호 확인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6" name="Google Shape;68;p2">
              <a:extLst>
                <a:ext uri="{FF2B5EF4-FFF2-40B4-BE49-F238E27FC236}">
                  <a16:creationId xmlns:a16="http://schemas.microsoft.com/office/drawing/2014/main" id="{FE4C8820-4322-2819-6CE6-60FB0E2724C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68804988"/>
                </p:ext>
              </p:extLst>
            </p:nvPr>
          </p:nvGraphicFramePr>
          <p:xfrm>
            <a:off x="4170901" y="1674550"/>
            <a:ext cx="2008996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54073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6825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C1650E-B70E-827C-B09F-0D6FE2C736F8}"/>
                </a:ext>
              </a:extLst>
            </p:cNvPr>
            <p:cNvSpPr txBox="1"/>
            <p:nvPr/>
          </p:nvSpPr>
          <p:spPr>
            <a:xfrm>
              <a:off x="4108599" y="1885076"/>
              <a:ext cx="2142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ⓘ 안전을 위해서 비밀번호를 입력해 주십시오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75942BA-79D7-578F-FB9A-4A1A845CE3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7771" t="74598" r="38072" b="11324"/>
            <a:stretch/>
          </p:blipFill>
          <p:spPr>
            <a:xfrm>
              <a:off x="4827084" y="2138207"/>
              <a:ext cx="696630" cy="205740"/>
            </a:xfrm>
            <a:prstGeom prst="rect">
              <a:avLst/>
            </a:prstGeom>
          </p:spPr>
        </p:pic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3229B80-F905-4FCB-607B-E87BBE6F3FE1}"/>
              </a:ext>
            </a:extLst>
          </p:cNvPr>
          <p:cNvGrpSpPr/>
          <p:nvPr/>
        </p:nvGrpSpPr>
        <p:grpSpPr>
          <a:xfrm>
            <a:off x="6320994" y="1817548"/>
            <a:ext cx="1961943" cy="783412"/>
            <a:chOff x="1760734" y="1504374"/>
            <a:chExt cx="1961943" cy="783412"/>
          </a:xfrm>
        </p:grpSpPr>
        <p:sp>
          <p:nvSpPr>
            <p:cNvPr id="25" name="Google Shape;381;p6">
              <a:extLst>
                <a:ext uri="{FF2B5EF4-FFF2-40B4-BE49-F238E27FC236}">
                  <a16:creationId xmlns:a16="http://schemas.microsoft.com/office/drawing/2014/main" id="{56A39295-C514-56B3-2B23-C1207A9649A6}"/>
                </a:ext>
              </a:extLst>
            </p:cNvPr>
            <p:cNvSpPr/>
            <p:nvPr/>
          </p:nvSpPr>
          <p:spPr>
            <a:xfrm>
              <a:off x="1760734" y="1504374"/>
              <a:ext cx="1961943" cy="78341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26" name="Google Shape;298;p5">
              <a:extLst>
                <a:ext uri="{FF2B5EF4-FFF2-40B4-BE49-F238E27FC236}">
                  <a16:creationId xmlns:a16="http://schemas.microsoft.com/office/drawing/2014/main" id="{FE333793-CC5F-BA75-CE6B-E1EAB855E69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88607348"/>
                </p:ext>
              </p:extLst>
            </p:nvPr>
          </p:nvGraphicFramePr>
          <p:xfrm>
            <a:off x="1959094" y="1631648"/>
            <a:ext cx="1650191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6501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7" name="Google Shape;200;p5">
              <a:extLst>
                <a:ext uri="{FF2B5EF4-FFF2-40B4-BE49-F238E27FC236}">
                  <a16:creationId xmlns:a16="http://schemas.microsoft.com/office/drawing/2014/main" id="{DEEC4819-BA13-536D-2094-3C733684ED3B}"/>
                </a:ext>
              </a:extLst>
            </p:cNvPr>
            <p:cNvSpPr/>
            <p:nvPr/>
          </p:nvSpPr>
          <p:spPr>
            <a:xfrm>
              <a:off x="2514562" y="204238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0C5BA6-84FE-99FB-2884-9197BF0952C0}"/>
                </a:ext>
              </a:extLst>
            </p:cNvPr>
            <p:cNvSpPr txBox="1"/>
            <p:nvPr/>
          </p:nvSpPr>
          <p:spPr>
            <a:xfrm>
              <a:off x="1868786" y="1634955"/>
              <a:ext cx="17405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700" dirty="0">
                  <a:latin typeface="+mj-ea"/>
                  <a:ea typeface="+mj-ea"/>
                </a:rPr>
                <a:t>비밀번호가 일치하지 않습니다</a:t>
              </a:r>
              <a:r>
                <a:rPr lang="en-US" altLang="ko-KR" sz="700" dirty="0"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9034D4F-8D48-B493-8518-BC56ECE950D9}"/>
              </a:ext>
            </a:extLst>
          </p:cNvPr>
          <p:cNvGrpSpPr/>
          <p:nvPr/>
        </p:nvGrpSpPr>
        <p:grpSpPr>
          <a:xfrm>
            <a:off x="7043918" y="2816821"/>
            <a:ext cx="2420185" cy="1516344"/>
            <a:chOff x="5804810" y="3308137"/>
            <a:chExt cx="2420185" cy="1516344"/>
          </a:xfrm>
        </p:grpSpPr>
        <p:sp>
          <p:nvSpPr>
            <p:cNvPr id="48" name="Google Shape;381;p6">
              <a:extLst>
                <a:ext uri="{FF2B5EF4-FFF2-40B4-BE49-F238E27FC236}">
                  <a16:creationId xmlns:a16="http://schemas.microsoft.com/office/drawing/2014/main" id="{D2BB3CF0-41E1-DA6A-BC53-879C3C3E63F8}"/>
                </a:ext>
              </a:extLst>
            </p:cNvPr>
            <p:cNvSpPr/>
            <p:nvPr/>
          </p:nvSpPr>
          <p:spPr>
            <a:xfrm>
              <a:off x="5804810" y="3308137"/>
              <a:ext cx="2420185" cy="1516344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49" name="Google Shape;298;p5">
              <a:extLst>
                <a:ext uri="{FF2B5EF4-FFF2-40B4-BE49-F238E27FC236}">
                  <a16:creationId xmlns:a16="http://schemas.microsoft.com/office/drawing/2014/main" id="{C083D038-66CB-19D9-3E34-A50A0B4A80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79863582"/>
                </p:ext>
              </p:extLst>
            </p:nvPr>
          </p:nvGraphicFramePr>
          <p:xfrm>
            <a:off x="5926851" y="3383718"/>
            <a:ext cx="2174247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217424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54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비밀번호 변경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0" name="Google Shape;68;p2">
              <a:extLst>
                <a:ext uri="{FF2B5EF4-FFF2-40B4-BE49-F238E27FC236}">
                  <a16:creationId xmlns:a16="http://schemas.microsoft.com/office/drawing/2014/main" id="{EEFECE40-7AE3-A359-65FF-8DDDBF2AE6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49116741"/>
                </p:ext>
              </p:extLst>
            </p:nvPr>
          </p:nvGraphicFramePr>
          <p:xfrm>
            <a:off x="5921762" y="3838139"/>
            <a:ext cx="217424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59608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816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대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/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소문자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,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숫자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,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특수문자 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2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이상 조합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(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길이 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8~16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자리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)</a:t>
                        </a:r>
                        <a:endParaRPr sz="5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2" name="Google Shape;68;p2">
              <a:extLst>
                <a:ext uri="{FF2B5EF4-FFF2-40B4-BE49-F238E27FC236}">
                  <a16:creationId xmlns:a16="http://schemas.microsoft.com/office/drawing/2014/main" id="{8C81D537-A0CB-0F50-6AED-123D120283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86325184"/>
                </p:ext>
              </p:extLst>
            </p:nvPr>
          </p:nvGraphicFramePr>
          <p:xfrm>
            <a:off x="5922742" y="4080484"/>
            <a:ext cx="217424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6024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183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 확인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비밀번호와 동일해야 합니다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.</a:t>
                        </a:r>
                        <a:endParaRPr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97" name="Google Shape;200;p5">
            <a:extLst>
              <a:ext uri="{FF2B5EF4-FFF2-40B4-BE49-F238E27FC236}">
                <a16:creationId xmlns:a16="http://schemas.microsoft.com/office/drawing/2014/main" id="{97FD665C-6087-B9FA-8F4C-3472A124B943}"/>
              </a:ext>
            </a:extLst>
          </p:cNvPr>
          <p:cNvSpPr/>
          <p:nvPr/>
        </p:nvSpPr>
        <p:spPr>
          <a:xfrm>
            <a:off x="8380887" y="396008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00;p5">
            <a:extLst>
              <a:ext uri="{FF2B5EF4-FFF2-40B4-BE49-F238E27FC236}">
                <a16:creationId xmlns:a16="http://schemas.microsoft.com/office/drawing/2014/main" id="{B7A3A7FE-68B6-00BE-B3C4-24E4EA9C0934}"/>
              </a:ext>
            </a:extLst>
          </p:cNvPr>
          <p:cNvSpPr/>
          <p:nvPr/>
        </p:nvSpPr>
        <p:spPr>
          <a:xfrm>
            <a:off x="7957613" y="395239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꺾인 연결선 53">
            <a:extLst>
              <a:ext uri="{FF2B5EF4-FFF2-40B4-BE49-F238E27FC236}">
                <a16:creationId xmlns:a16="http://schemas.microsoft.com/office/drawing/2014/main" id="{8DF277BD-BC55-4FEF-B997-7F1171E45E17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rot="5400000">
            <a:off x="3935063" y="1892499"/>
            <a:ext cx="659252" cy="18009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53">
            <a:extLst>
              <a:ext uri="{FF2B5EF4-FFF2-40B4-BE49-F238E27FC236}">
                <a16:creationId xmlns:a16="http://schemas.microsoft.com/office/drawing/2014/main" id="{525BEDD1-FD70-948B-FF2E-A1A7103B027A}"/>
              </a:ext>
            </a:extLst>
          </p:cNvPr>
          <p:cNvCxnSpPr>
            <a:cxnSpLocks/>
            <a:stCxn id="13" idx="2"/>
            <a:endCxn id="48" idx="1"/>
          </p:cNvCxnSpPr>
          <p:nvPr/>
        </p:nvCxnSpPr>
        <p:spPr>
          <a:xfrm rot="16200000" flipH="1">
            <a:off x="5548719" y="2079793"/>
            <a:ext cx="1111645" cy="18787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8890C8A-0E4B-0D56-2758-A4C7BB9F7296}"/>
              </a:ext>
            </a:extLst>
          </p:cNvPr>
          <p:cNvGrpSpPr/>
          <p:nvPr/>
        </p:nvGrpSpPr>
        <p:grpSpPr>
          <a:xfrm>
            <a:off x="9112968" y="3740733"/>
            <a:ext cx="1961943" cy="783412"/>
            <a:chOff x="1760734" y="1504374"/>
            <a:chExt cx="1961943" cy="783412"/>
          </a:xfrm>
        </p:grpSpPr>
        <p:sp>
          <p:nvSpPr>
            <p:cNvPr id="122" name="Google Shape;381;p6">
              <a:extLst>
                <a:ext uri="{FF2B5EF4-FFF2-40B4-BE49-F238E27FC236}">
                  <a16:creationId xmlns:a16="http://schemas.microsoft.com/office/drawing/2014/main" id="{1EF88089-B5C8-C25C-D611-AE7EFC3A73C5}"/>
                </a:ext>
              </a:extLst>
            </p:cNvPr>
            <p:cNvSpPr/>
            <p:nvPr/>
          </p:nvSpPr>
          <p:spPr>
            <a:xfrm>
              <a:off x="1760734" y="1504374"/>
              <a:ext cx="1961943" cy="78341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23" name="Google Shape;298;p5">
              <a:extLst>
                <a:ext uri="{FF2B5EF4-FFF2-40B4-BE49-F238E27FC236}">
                  <a16:creationId xmlns:a16="http://schemas.microsoft.com/office/drawing/2014/main" id="{A9FF74EE-DCB7-737C-1410-ECC7F5E6284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7823280"/>
                </p:ext>
              </p:extLst>
            </p:nvPr>
          </p:nvGraphicFramePr>
          <p:xfrm>
            <a:off x="1959094" y="1631648"/>
            <a:ext cx="1650191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6501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24" name="Google Shape;200;p5">
              <a:extLst>
                <a:ext uri="{FF2B5EF4-FFF2-40B4-BE49-F238E27FC236}">
                  <a16:creationId xmlns:a16="http://schemas.microsoft.com/office/drawing/2014/main" id="{2642599A-C1F0-298A-BE4E-D99827F02D3A}"/>
                </a:ext>
              </a:extLst>
            </p:cNvPr>
            <p:cNvSpPr/>
            <p:nvPr/>
          </p:nvSpPr>
          <p:spPr>
            <a:xfrm>
              <a:off x="2514562" y="204238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D84B408-20D7-623F-E5E7-98519272E237}"/>
                </a:ext>
              </a:extLst>
            </p:cNvPr>
            <p:cNvSpPr txBox="1"/>
            <p:nvPr/>
          </p:nvSpPr>
          <p:spPr>
            <a:xfrm>
              <a:off x="1868786" y="1634955"/>
              <a:ext cx="17405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700" dirty="0">
                  <a:latin typeface="+mj-ea"/>
                  <a:ea typeface="+mj-ea"/>
                </a:rPr>
                <a:t>비밀번호를 저장하였습니다</a:t>
              </a:r>
              <a:r>
                <a:rPr lang="en-US" altLang="ko-KR" sz="700" dirty="0">
                  <a:latin typeface="+mj-ea"/>
                  <a:ea typeface="+mj-ea"/>
                </a:rPr>
                <a:t>.</a:t>
              </a:r>
            </a:p>
          </p:txBody>
        </p: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182A556A-D05E-FFCC-DFE7-AB9959217941}"/>
              </a:ext>
            </a:extLst>
          </p:cNvPr>
          <p:cNvSpPr/>
          <p:nvPr/>
        </p:nvSpPr>
        <p:spPr>
          <a:xfrm>
            <a:off x="6978157" y="2718018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99F8A33C-33B4-84D7-FF64-4C6EB3A18CF9}"/>
              </a:ext>
            </a:extLst>
          </p:cNvPr>
          <p:cNvGrpSpPr/>
          <p:nvPr/>
        </p:nvGrpSpPr>
        <p:grpSpPr>
          <a:xfrm>
            <a:off x="180421" y="1330450"/>
            <a:ext cx="1166236" cy="2599437"/>
            <a:chOff x="180421" y="1330450"/>
            <a:chExt cx="1166236" cy="2599437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2EF19440-5799-6DC6-9579-695C07976EAB}"/>
                </a:ext>
              </a:extLst>
            </p:cNvPr>
            <p:cNvGrpSpPr/>
            <p:nvPr/>
          </p:nvGrpSpPr>
          <p:grpSpPr>
            <a:xfrm>
              <a:off x="182463" y="1330450"/>
              <a:ext cx="1164194" cy="2599437"/>
              <a:chOff x="182463" y="1330450"/>
              <a:chExt cx="1164194" cy="2599437"/>
            </a:xfrm>
          </p:grpSpPr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DDCEA72F-46C7-00EF-9AE6-D7FE72DA6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463" y="1330450"/>
                <a:ext cx="1164194" cy="2599437"/>
              </a:xfrm>
              <a:prstGeom prst="rect">
                <a:avLst/>
              </a:prstGeom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1AA0C83-D826-ED10-03F8-0EAEEE0634E8}"/>
                  </a:ext>
                </a:extLst>
              </p:cNvPr>
              <p:cNvSpPr txBox="1"/>
              <p:nvPr/>
            </p:nvSpPr>
            <p:spPr>
              <a:xfrm>
                <a:off x="416719" y="2230228"/>
                <a:ext cx="49743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정보관리</a:t>
                </a:r>
              </a:p>
            </p:txBody>
          </p:sp>
        </p:grp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310FA3BC-AD86-03E7-9ED5-B0C9D3387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2462" y="2399331"/>
              <a:ext cx="1143237" cy="349239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1D358FD-D9F1-0068-F703-D6F897FDC4A4}"/>
                </a:ext>
              </a:extLst>
            </p:cNvPr>
            <p:cNvSpPr txBox="1"/>
            <p:nvPr/>
          </p:nvSpPr>
          <p:spPr>
            <a:xfrm>
              <a:off x="416719" y="2487358"/>
              <a:ext cx="4974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>
                      <a:lumMod val="65000"/>
                    </a:schemeClr>
                  </a:solidFill>
                </a:rPr>
                <a:t>통계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C25B715-3464-141B-D263-9430137E7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0421" y="2672280"/>
              <a:ext cx="1143237" cy="349239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C93E4F-8434-8927-CD6D-ACE64D3B80E6}"/>
              </a:ext>
            </a:extLst>
          </p:cNvPr>
          <p:cNvSpPr txBox="1"/>
          <p:nvPr/>
        </p:nvSpPr>
        <p:spPr>
          <a:xfrm>
            <a:off x="416020" y="1675250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전자입찰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02968-96DC-943A-0D3B-07ADCD12A5EE}"/>
              </a:ext>
            </a:extLst>
          </p:cNvPr>
          <p:cNvSpPr txBox="1"/>
          <p:nvPr/>
        </p:nvSpPr>
        <p:spPr>
          <a:xfrm>
            <a:off x="416020" y="1948108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82FD8F-E114-A24D-8A0F-BB77DF803787}"/>
              </a:ext>
            </a:extLst>
          </p:cNvPr>
          <p:cNvSpPr txBox="1"/>
          <p:nvPr/>
        </p:nvSpPr>
        <p:spPr>
          <a:xfrm>
            <a:off x="416020" y="2199450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업체정보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59F6A7-2308-DCDB-9071-43BBD0EB54A8}"/>
              </a:ext>
            </a:extLst>
          </p:cNvPr>
          <p:cNvSpPr txBox="1"/>
          <p:nvPr/>
        </p:nvSpPr>
        <p:spPr>
          <a:xfrm>
            <a:off x="416020" y="2476275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통계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3C662D-404D-0438-2167-03DE1D8C7795}"/>
              </a:ext>
            </a:extLst>
          </p:cNvPr>
          <p:cNvSpPr txBox="1"/>
          <p:nvPr/>
        </p:nvSpPr>
        <p:spPr>
          <a:xfrm>
            <a:off x="416020" y="2752883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정보관리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83308B9-BD7E-17A3-1D89-ACF9A243D3AD}"/>
              </a:ext>
            </a:extLst>
          </p:cNvPr>
          <p:cNvGrpSpPr/>
          <p:nvPr/>
        </p:nvGrpSpPr>
        <p:grpSpPr>
          <a:xfrm>
            <a:off x="175586" y="907670"/>
            <a:ext cx="8068083" cy="3022217"/>
            <a:chOff x="175586" y="907670"/>
            <a:chExt cx="8068083" cy="3022217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8117F23-1A0A-1FB8-0ACF-2775CFBF4400}"/>
                </a:ext>
              </a:extLst>
            </p:cNvPr>
            <p:cNvGrpSpPr/>
            <p:nvPr/>
          </p:nvGrpSpPr>
          <p:grpSpPr>
            <a:xfrm>
              <a:off x="182462" y="1330450"/>
              <a:ext cx="1164195" cy="2599437"/>
              <a:chOff x="182462" y="1330450"/>
              <a:chExt cx="1164195" cy="2599437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A663AD3-4FF1-2D9A-D26D-F4F62C498A85}"/>
                  </a:ext>
                </a:extLst>
              </p:cNvPr>
              <p:cNvGrpSpPr/>
              <p:nvPr/>
            </p:nvGrpSpPr>
            <p:grpSpPr>
              <a:xfrm>
                <a:off x="182463" y="1330450"/>
                <a:ext cx="1164194" cy="2599437"/>
                <a:chOff x="182463" y="1330450"/>
                <a:chExt cx="1164194" cy="2599437"/>
              </a:xfrm>
            </p:grpSpPr>
            <p:pic>
              <p:nvPicPr>
                <p:cNvPr id="80" name="그림 79">
                  <a:extLst>
                    <a:ext uri="{FF2B5EF4-FFF2-40B4-BE49-F238E27FC236}">
                      <a16:creationId xmlns:a16="http://schemas.microsoft.com/office/drawing/2014/main" id="{2D4397D3-57A9-C8D0-6C04-2F6B941CD3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2463" y="1330450"/>
                  <a:ext cx="1164194" cy="2599437"/>
                </a:xfrm>
                <a:prstGeom prst="rect">
                  <a:avLst/>
                </a:prstGeom>
              </p:spPr>
            </p:pic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10E3F1A-1A1F-59C0-8D3D-72E0840ADDB0}"/>
                    </a:ext>
                  </a:extLst>
                </p:cNvPr>
                <p:cNvSpPr txBox="1"/>
                <p:nvPr/>
              </p:nvSpPr>
              <p:spPr>
                <a:xfrm>
                  <a:off x="416719" y="2230228"/>
                  <a:ext cx="497439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36000" rtlCol="0">
                  <a:spAutoFit/>
                </a:bodyPr>
                <a:lstStyle/>
                <a:p>
                  <a:r>
                    <a:rPr lang="ko-KR" altLang="en-US" sz="600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정보관리</a:t>
                  </a:r>
                </a:p>
              </p:txBody>
            </p:sp>
          </p:grpSp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C4CA347B-A8CD-0681-20B1-60A9005F5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2462" y="2399331"/>
                <a:ext cx="1143237" cy="349239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FBEB680-0C5A-E736-43B8-FDE0B9A86EE9}"/>
                  </a:ext>
                </a:extLst>
              </p:cNvPr>
              <p:cNvSpPr txBox="1"/>
              <p:nvPr/>
            </p:nvSpPr>
            <p:spPr>
              <a:xfrm>
                <a:off x="416719" y="2487358"/>
                <a:ext cx="49743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공지</a:t>
                </a:r>
              </a:p>
            </p:txBody>
          </p:sp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446CB22F-BE3C-F092-B6E5-D0E46C847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2463" y="2669548"/>
                <a:ext cx="1143237" cy="349239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340495-8D83-3DD1-7422-1D52B3D60091}"/>
                </a:ext>
              </a:extLst>
            </p:cNvPr>
            <p:cNvSpPr txBox="1"/>
            <p:nvPr/>
          </p:nvSpPr>
          <p:spPr>
            <a:xfrm>
              <a:off x="416020" y="1675250"/>
              <a:ext cx="6620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전자입찰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03F5AD6-C35C-4AAE-250B-321515A4A0FB}"/>
                </a:ext>
              </a:extLst>
            </p:cNvPr>
            <p:cNvSpPr txBox="1"/>
            <p:nvPr/>
          </p:nvSpPr>
          <p:spPr>
            <a:xfrm>
              <a:off x="416020" y="1948108"/>
              <a:ext cx="6620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공지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A3AC35E-9467-D1C6-68B8-3CAE4EC504F4}"/>
                </a:ext>
              </a:extLst>
            </p:cNvPr>
            <p:cNvSpPr txBox="1"/>
            <p:nvPr/>
          </p:nvSpPr>
          <p:spPr>
            <a:xfrm>
              <a:off x="416020" y="2199450"/>
              <a:ext cx="6620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업체정보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18CD3C-E59A-F546-0653-5516DCE32620}"/>
                </a:ext>
              </a:extLst>
            </p:cNvPr>
            <p:cNvSpPr txBox="1"/>
            <p:nvPr/>
          </p:nvSpPr>
          <p:spPr>
            <a:xfrm>
              <a:off x="416020" y="2476275"/>
              <a:ext cx="6620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통계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2F0B190-4DAA-1C90-04C7-B183339CB552}"/>
                </a:ext>
              </a:extLst>
            </p:cNvPr>
            <p:cNvSpPr txBox="1"/>
            <p:nvPr/>
          </p:nvSpPr>
          <p:spPr>
            <a:xfrm>
              <a:off x="416020" y="2767513"/>
              <a:ext cx="6620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>
                      <a:lumMod val="50000"/>
                    </a:schemeClr>
                  </a:solidFill>
                </a:rPr>
                <a:t>정보관리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20228B9-8B2C-5476-2098-25C0BF026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8941" y="2168240"/>
              <a:ext cx="1121037" cy="1733236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F526BBE2-5DF5-0022-5F1D-4DCBAF8C9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9862" y="1278435"/>
              <a:ext cx="1118089" cy="915482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14A74F92-DA9C-2EF7-6274-18CDD664C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586" y="907670"/>
              <a:ext cx="8068083" cy="372077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88A1E52A-B2E7-3FA0-49EB-16C31DFD8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</p:spPr>
        </p:pic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147F49AF-E7E2-7381-FA9A-26244EF6F04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4706"/>
          <a:stretch/>
        </p:blipFill>
        <p:spPr>
          <a:xfrm>
            <a:off x="1011587" y="1947847"/>
            <a:ext cx="891016" cy="821017"/>
          </a:xfrm>
          <a:prstGeom prst="rect">
            <a:avLst/>
          </a:prstGeom>
        </p:spPr>
      </p:pic>
      <p:cxnSp>
        <p:nvCxnSpPr>
          <p:cNvPr id="87" name="꺾인 연결선 53">
            <a:extLst>
              <a:ext uri="{FF2B5EF4-FFF2-40B4-BE49-F238E27FC236}">
                <a16:creationId xmlns:a16="http://schemas.microsoft.com/office/drawing/2014/main" id="{19C68F74-12BA-A04C-98BA-C5802A69CCC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744889" y="1807786"/>
            <a:ext cx="2210182" cy="5403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53">
            <a:extLst>
              <a:ext uri="{FF2B5EF4-FFF2-40B4-BE49-F238E27FC236}">
                <a16:creationId xmlns:a16="http://schemas.microsoft.com/office/drawing/2014/main" id="{F176B5FE-B761-6EFD-8548-648FE5A11F5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758202" y="1807786"/>
            <a:ext cx="2196869" cy="24489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636161" y="3074606"/>
            <a:ext cx="3453331" cy="3420816"/>
            <a:chOff x="1636161" y="3074606"/>
            <a:chExt cx="3453331" cy="3420816"/>
          </a:xfrm>
        </p:grpSpPr>
        <p:sp>
          <p:nvSpPr>
            <p:cNvPr id="29" name="Google Shape;381;p6">
              <a:extLst>
                <a:ext uri="{FF2B5EF4-FFF2-40B4-BE49-F238E27FC236}">
                  <a16:creationId xmlns:a16="http://schemas.microsoft.com/office/drawing/2014/main" id="{0AEB1ACB-2427-AF39-F682-3AC2DB351C0A}"/>
                </a:ext>
              </a:extLst>
            </p:cNvPr>
            <p:cNvSpPr/>
            <p:nvPr/>
          </p:nvSpPr>
          <p:spPr>
            <a:xfrm>
              <a:off x="1636161" y="3074606"/>
              <a:ext cx="3453331" cy="3420816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30" name="Google Shape;298;p5">
              <a:extLst>
                <a:ext uri="{FF2B5EF4-FFF2-40B4-BE49-F238E27FC236}">
                  <a16:creationId xmlns:a16="http://schemas.microsoft.com/office/drawing/2014/main" id="{8CAF30C6-FAC6-4BA1-839A-20A45465BD7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56390508"/>
                </p:ext>
              </p:extLst>
            </p:nvPr>
          </p:nvGraphicFramePr>
          <p:xfrm>
            <a:off x="1758202" y="3122600"/>
            <a:ext cx="3212022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32120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54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 smtClean="0"/>
                          <a:t>개인정보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1" name="Google Shape;68;p2">
              <a:extLst>
                <a:ext uri="{FF2B5EF4-FFF2-40B4-BE49-F238E27FC236}">
                  <a16:creationId xmlns:a16="http://schemas.microsoft.com/office/drawing/2014/main" id="{9713D6A7-7D45-F6E1-56D6-DE44734EA3F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78225511"/>
                </p:ext>
              </p:extLst>
            </p:nvPr>
          </p:nvGraphicFramePr>
          <p:xfrm>
            <a:off x="1885877" y="3542339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rgbClr val="000000"/>
                            </a:solidFill>
                          </a:rPr>
                          <a:t>로그인</a:t>
                        </a:r>
                        <a:r>
                          <a:rPr lang="en-US" altLang="ko-KR" sz="700" u="none" strike="noStrike" cap="none" dirty="0">
                            <a:solidFill>
                              <a:srgbClr val="000000"/>
                            </a:solidFill>
                          </a:rPr>
                          <a:t>ID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/>
                          <a:t>  ebidding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2" name="Google Shape;68;p2">
              <a:extLst>
                <a:ext uri="{FF2B5EF4-FFF2-40B4-BE49-F238E27FC236}">
                  <a16:creationId xmlns:a16="http://schemas.microsoft.com/office/drawing/2014/main" id="{8E5DD5E8-2266-3CBD-CC7B-2B96443E038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77892329"/>
                </p:ext>
              </p:extLst>
            </p:nvPr>
          </p:nvGraphicFramePr>
          <p:xfrm>
            <a:off x="1885877" y="3770008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rgbClr val="000000"/>
                            </a:solidFill>
                          </a:rPr>
                          <a:t>이름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  이순신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3" name="Google Shape;68;p2">
              <a:extLst>
                <a:ext uri="{FF2B5EF4-FFF2-40B4-BE49-F238E27FC236}">
                  <a16:creationId xmlns:a16="http://schemas.microsoft.com/office/drawing/2014/main" id="{AFC124CA-FBD4-0EF4-6DF2-3C3BD6EAA9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30470895"/>
                </p:ext>
              </p:extLst>
            </p:nvPr>
          </p:nvGraphicFramePr>
          <p:xfrm>
            <a:off x="1885877" y="3997677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rgbClr val="000000"/>
                            </a:solidFill>
                          </a:rPr>
                          <a:t>소속 계열사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  일신전기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4" name="Google Shape;68;p2">
              <a:extLst>
                <a:ext uri="{FF2B5EF4-FFF2-40B4-BE49-F238E27FC236}">
                  <a16:creationId xmlns:a16="http://schemas.microsoft.com/office/drawing/2014/main" id="{C2B46BC5-6187-B132-6212-686EA1EDF21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23297819"/>
                </p:ext>
              </p:extLst>
            </p:nvPr>
          </p:nvGraphicFramePr>
          <p:xfrm>
            <a:off x="1885877" y="4225346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rgbClr val="000000"/>
                            </a:solidFill>
                          </a:rPr>
                          <a:t>사용자권한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  각사관리자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5" name="Google Shape;68;p2">
              <a:extLst>
                <a:ext uri="{FF2B5EF4-FFF2-40B4-BE49-F238E27FC236}">
                  <a16:creationId xmlns:a16="http://schemas.microsoft.com/office/drawing/2014/main" id="{5E33A1B4-03F4-0DA3-3459-92734A05E3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03215347"/>
                </p:ext>
              </p:extLst>
            </p:nvPr>
          </p:nvGraphicFramePr>
          <p:xfrm>
            <a:off x="1885877" y="4628579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rgbClr val="000000"/>
                            </a:solidFill>
                          </a:rPr>
                          <a:t>비밀번호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  최종변경일 </a:t>
                        </a:r>
                        <a:r>
                          <a:rPr lang="en-US" altLang="ko-KR" sz="700" u="none" strike="noStrike" cap="none" dirty="0"/>
                          <a:t>: 2023-12-31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6" name="Google Shape;200;p5">
              <a:extLst>
                <a:ext uri="{FF2B5EF4-FFF2-40B4-BE49-F238E27FC236}">
                  <a16:creationId xmlns:a16="http://schemas.microsoft.com/office/drawing/2014/main" id="{2A4DF854-D12C-28B1-8B69-54CA063ACA79}"/>
                </a:ext>
              </a:extLst>
            </p:cNvPr>
            <p:cNvSpPr/>
            <p:nvPr/>
          </p:nvSpPr>
          <p:spPr>
            <a:xfrm>
              <a:off x="3967165" y="4620287"/>
              <a:ext cx="807250" cy="157652"/>
            </a:xfrm>
            <a:prstGeom prst="roundRect">
              <a:avLst>
                <a:gd name="adj" fmla="val 2195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비밀번호 변경</a:t>
              </a:r>
              <a:endParaRPr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38" name="Google Shape;68;p2">
              <a:extLst>
                <a:ext uri="{FF2B5EF4-FFF2-40B4-BE49-F238E27FC236}">
                  <a16:creationId xmlns:a16="http://schemas.microsoft.com/office/drawing/2014/main" id="{9C66604C-E9DB-5C3A-9AA8-FFA7965BDC4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52155773"/>
                </p:ext>
              </p:extLst>
            </p:nvPr>
          </p:nvGraphicFramePr>
          <p:xfrm>
            <a:off x="1885877" y="4856248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휴대폰 </a:t>
                        </a:r>
                        <a:r>
                          <a:rPr lang="en-US" altLang="ko-KR" sz="700" u="none" strike="noStrike" cap="none" dirty="0"/>
                          <a:t>☎</a:t>
                        </a:r>
                        <a:r>
                          <a:rPr lang="ko-KR" altLang="en-US" sz="700" u="none" strike="noStrike" cap="none" dirty="0"/>
                          <a:t> </a:t>
                        </a:r>
                        <a:r>
                          <a:rPr lang="en-US" altLang="ko-KR" sz="700" u="none" strike="noStrike" cap="none" dirty="0">
                            <a:solidFill>
                              <a:srgbClr val="FF0000"/>
                            </a:solidFill>
                          </a:rPr>
                          <a:t>*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/>
                          <a:t>  010-1234-1234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0" name="Google Shape;68;p2">
              <a:extLst>
                <a:ext uri="{FF2B5EF4-FFF2-40B4-BE49-F238E27FC236}">
                  <a16:creationId xmlns:a16="http://schemas.microsoft.com/office/drawing/2014/main" id="{7844594A-54E0-6282-4456-E37C0A7FEF5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40557503"/>
                </p:ext>
              </p:extLst>
            </p:nvPr>
          </p:nvGraphicFramePr>
          <p:xfrm>
            <a:off x="1885877" y="5083917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유선전화 </a:t>
                        </a:r>
                        <a:r>
                          <a:rPr lang="en-US" altLang="ko-KR" sz="700" u="none" strike="noStrike" cap="none" dirty="0"/>
                          <a:t>☎</a:t>
                        </a:r>
                        <a:r>
                          <a:rPr lang="ko-KR" altLang="en-US" sz="700" u="none" strike="noStrike" cap="none" dirty="0"/>
                          <a:t> </a:t>
                        </a:r>
                        <a:r>
                          <a:rPr lang="en-US" altLang="ko-KR" sz="700" u="none" strike="noStrike" cap="none" dirty="0">
                            <a:solidFill>
                              <a:srgbClr val="FF0000"/>
                            </a:solidFill>
                          </a:rPr>
                          <a:t>*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/>
                          <a:t>  02-123-1234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1" name="Google Shape;68;p2">
              <a:extLst>
                <a:ext uri="{FF2B5EF4-FFF2-40B4-BE49-F238E27FC236}">
                  <a16:creationId xmlns:a16="http://schemas.microsoft.com/office/drawing/2014/main" id="{61E81250-93DA-F530-0B74-C03ED9E8819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0775673"/>
                </p:ext>
              </p:extLst>
            </p:nvPr>
          </p:nvGraphicFramePr>
          <p:xfrm>
            <a:off x="1885877" y="5536671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직급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/>
                          <a:t>  </a:t>
                        </a:r>
                        <a:r>
                          <a:rPr lang="ko-KR" altLang="en-US" sz="700" u="none" strike="noStrike" cap="none" dirty="0"/>
                          <a:t>과장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2" name="Google Shape;68;p2">
              <a:extLst>
                <a:ext uri="{FF2B5EF4-FFF2-40B4-BE49-F238E27FC236}">
                  <a16:creationId xmlns:a16="http://schemas.microsoft.com/office/drawing/2014/main" id="{06246252-48F7-47E2-22E0-20D75961494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8552094"/>
                </p:ext>
              </p:extLst>
            </p:nvPr>
          </p:nvGraphicFramePr>
          <p:xfrm>
            <a:off x="1885877" y="5764338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부서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/>
                          <a:t>  </a:t>
                        </a:r>
                        <a:r>
                          <a:rPr lang="ko-KR" altLang="en-US" sz="700" u="none" strike="noStrike" cap="none" dirty="0"/>
                          <a:t>경영지원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3" name="Google Shape;200;p5">
              <a:extLst>
                <a:ext uri="{FF2B5EF4-FFF2-40B4-BE49-F238E27FC236}">
                  <a16:creationId xmlns:a16="http://schemas.microsoft.com/office/drawing/2014/main" id="{F61D6C18-345E-250C-605E-7DD8F90D957C}"/>
                </a:ext>
              </a:extLst>
            </p:cNvPr>
            <p:cNvSpPr/>
            <p:nvPr/>
          </p:nvSpPr>
          <p:spPr>
            <a:xfrm>
              <a:off x="3435258" y="6105955"/>
              <a:ext cx="376588" cy="190759"/>
            </a:xfrm>
            <a:prstGeom prst="roundRect">
              <a:avLst>
                <a:gd name="adj" fmla="val 2195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저장</a:t>
              </a:r>
              <a:endParaRPr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00;p5">
              <a:extLst>
                <a:ext uri="{FF2B5EF4-FFF2-40B4-BE49-F238E27FC236}">
                  <a16:creationId xmlns:a16="http://schemas.microsoft.com/office/drawing/2014/main" id="{B43E1E19-3010-8A3A-835F-90A64AD2479A}"/>
                </a:ext>
              </a:extLst>
            </p:cNvPr>
            <p:cNvSpPr/>
            <p:nvPr/>
          </p:nvSpPr>
          <p:spPr>
            <a:xfrm>
              <a:off x="3011984" y="6098265"/>
              <a:ext cx="376588" cy="190759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45" name="Google Shape;68;p2">
              <a:extLst>
                <a:ext uri="{FF2B5EF4-FFF2-40B4-BE49-F238E27FC236}">
                  <a16:creationId xmlns:a16="http://schemas.microsoft.com/office/drawing/2014/main" id="{6226C16F-715F-27E2-4407-89583CBB460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07821175"/>
                </p:ext>
              </p:extLst>
            </p:nvPr>
          </p:nvGraphicFramePr>
          <p:xfrm>
            <a:off x="1885877" y="5296356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이메일 </a:t>
                        </a:r>
                        <a:r>
                          <a:rPr lang="en-US" altLang="ko-KR" sz="700" u="none" strike="noStrike" cap="none" dirty="0">
                            <a:solidFill>
                              <a:srgbClr val="FF0000"/>
                            </a:solidFill>
                          </a:rPr>
                          <a:t>*</a:t>
                        </a:r>
                        <a:endParaRPr sz="600" u="sng" strike="noStrike" cap="none" dirty="0">
                          <a:solidFill>
                            <a:srgbClr val="0065B3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>
                            <a:solidFill>
                              <a:schemeClr val="tx1"/>
                            </a:solidFill>
                          </a:rPr>
                          <a:t>  james@iljin.co.kr</a:t>
                        </a: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05" name="Google Shape;68;p2">
              <a:extLst>
                <a:ext uri="{FF2B5EF4-FFF2-40B4-BE49-F238E27FC236}">
                  <a16:creationId xmlns:a16="http://schemas.microsoft.com/office/drawing/2014/main" id="{7717C68A-01B1-84FE-6C4B-7CB4AA03690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9893960"/>
                </p:ext>
              </p:extLst>
            </p:nvPr>
          </p:nvGraphicFramePr>
          <p:xfrm>
            <a:off x="1885818" y="4430177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smtClean="0">
                            <a:solidFill>
                              <a:srgbClr val="000000"/>
                            </a:solidFill>
                          </a:rPr>
                          <a:t>입찰권한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/>
                          <a:t>  </a:t>
                        </a:r>
                        <a:r>
                          <a:rPr lang="ko-KR" altLang="en-US" sz="1000" u="none" strike="noStrike" cap="none" smtClean="0"/>
                          <a:t>■</a:t>
                        </a:r>
                        <a:r>
                          <a:rPr lang="ko-KR" altLang="en-US" sz="700" u="none" strike="noStrike" cap="none" smtClean="0"/>
                          <a:t> 개찰             </a:t>
                        </a:r>
                        <a:r>
                          <a:rPr lang="ko-KR" altLang="en-US" sz="1000" u="none" strike="noStrike" cap="none" smtClean="0"/>
                          <a:t>□</a:t>
                        </a:r>
                        <a:r>
                          <a:rPr lang="ko-KR" altLang="en-US" sz="700" u="none" strike="noStrike" cap="none" smtClean="0"/>
                          <a:t> 낙찰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6EFD8C8-EE7E-F5FB-9145-2CCB80905907}"/>
              </a:ext>
            </a:extLst>
          </p:cNvPr>
          <p:cNvGrpSpPr/>
          <p:nvPr/>
        </p:nvGrpSpPr>
        <p:grpSpPr>
          <a:xfrm>
            <a:off x="2347634" y="6726057"/>
            <a:ext cx="1961943" cy="783412"/>
            <a:chOff x="1760734" y="1504374"/>
            <a:chExt cx="1961943" cy="783412"/>
          </a:xfrm>
        </p:grpSpPr>
        <p:sp>
          <p:nvSpPr>
            <p:cNvPr id="139" name="Google Shape;381;p6">
              <a:extLst>
                <a:ext uri="{FF2B5EF4-FFF2-40B4-BE49-F238E27FC236}">
                  <a16:creationId xmlns:a16="http://schemas.microsoft.com/office/drawing/2014/main" id="{63E8D67A-5EEE-2F04-10BE-00D9374B6FEE}"/>
                </a:ext>
              </a:extLst>
            </p:cNvPr>
            <p:cNvSpPr/>
            <p:nvPr/>
          </p:nvSpPr>
          <p:spPr>
            <a:xfrm>
              <a:off x="1760734" y="1504374"/>
              <a:ext cx="1961943" cy="78341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40" name="Google Shape;298;p5">
              <a:extLst>
                <a:ext uri="{FF2B5EF4-FFF2-40B4-BE49-F238E27FC236}">
                  <a16:creationId xmlns:a16="http://schemas.microsoft.com/office/drawing/2014/main" id="{7AE1EC61-836F-3E53-6BE4-87AD8684A4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95169149"/>
                </p:ext>
              </p:extLst>
            </p:nvPr>
          </p:nvGraphicFramePr>
          <p:xfrm>
            <a:off x="1959094" y="1631648"/>
            <a:ext cx="1650191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6501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41" name="Google Shape;200;p5">
              <a:extLst>
                <a:ext uri="{FF2B5EF4-FFF2-40B4-BE49-F238E27FC236}">
                  <a16:creationId xmlns:a16="http://schemas.microsoft.com/office/drawing/2014/main" id="{0762B997-8784-31BD-55BC-08C77D8F6402}"/>
                </a:ext>
              </a:extLst>
            </p:cNvPr>
            <p:cNvSpPr/>
            <p:nvPr/>
          </p:nvSpPr>
          <p:spPr>
            <a:xfrm>
              <a:off x="2514562" y="204238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EC26A8C-2275-48E5-5EBE-DC93C678913A}"/>
                </a:ext>
              </a:extLst>
            </p:cNvPr>
            <p:cNvSpPr txBox="1"/>
            <p:nvPr/>
          </p:nvSpPr>
          <p:spPr>
            <a:xfrm>
              <a:off x="1868786" y="1634955"/>
              <a:ext cx="17405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700" dirty="0">
                  <a:latin typeface="+mj-ea"/>
                  <a:ea typeface="+mj-ea"/>
                </a:rPr>
                <a:t>개인정보를 수정하였습니다</a:t>
              </a:r>
              <a:r>
                <a:rPr lang="en-US" altLang="ko-KR" sz="700" dirty="0">
                  <a:latin typeface="+mj-ea"/>
                  <a:ea typeface="+mj-ea"/>
                </a:rPr>
                <a:t>.</a:t>
              </a:r>
            </a:p>
          </p:txBody>
        </p:sp>
      </p:grpSp>
      <p:cxnSp>
        <p:nvCxnSpPr>
          <p:cNvPr id="143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 flipV="1">
            <a:off x="4774415" y="3574993"/>
            <a:ext cx="2269503" cy="11241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stCxn id="43" idx="2"/>
            <a:endCxn id="139" idx="0"/>
          </p:cNvCxnSpPr>
          <p:nvPr/>
        </p:nvCxnSpPr>
        <p:spPr>
          <a:xfrm rot="5400000">
            <a:off x="3261408" y="6363912"/>
            <a:ext cx="429343" cy="2949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>
            <a:extLst>
              <a:ext uri="{FF2B5EF4-FFF2-40B4-BE49-F238E27FC236}">
                <a16:creationId xmlns:a16="http://schemas.microsoft.com/office/drawing/2014/main" id="{76941079-F200-61FF-1F93-04140166D4B2}"/>
              </a:ext>
            </a:extLst>
          </p:cNvPr>
          <p:cNvSpPr/>
          <p:nvPr/>
        </p:nvSpPr>
        <p:spPr>
          <a:xfrm>
            <a:off x="1607535" y="2989585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cxnSp>
        <p:nvCxnSpPr>
          <p:cNvPr id="163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stCxn id="97" idx="3"/>
            <a:endCxn id="122" idx="1"/>
          </p:cNvCxnSpPr>
          <p:nvPr/>
        </p:nvCxnSpPr>
        <p:spPr>
          <a:xfrm>
            <a:off x="8757475" y="4055464"/>
            <a:ext cx="355493" cy="769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5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2416166560"/>
              </p:ext>
            </p:extLst>
          </p:nvPr>
        </p:nvGraphicFramePr>
        <p:xfrm>
          <a:off x="8385974" y="826614"/>
          <a:ext cx="2324900" cy="177085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그룹사 메인 풋터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새탭으로 호출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업무등록절차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입찰업무안내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레이어 팝업 호출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기획서 참고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53350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로그인 후 풋터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안내 및 공지사항을 확인합니다</a:t>
            </a:r>
            <a:r>
              <a:rPr lang="en-US" altLang="ko-KR" sz="700" dirty="0">
                <a:latin typeface="+mj-ea"/>
                <a:ea typeface="+mj-ea"/>
              </a:rPr>
              <a:t>.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그룹사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8" y="1015454"/>
            <a:ext cx="7658486" cy="292668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561" y="1015454"/>
            <a:ext cx="2893479" cy="223866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414" y="3895146"/>
            <a:ext cx="2286374" cy="188645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0689" y="3895146"/>
            <a:ext cx="2897150" cy="267942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4" name="꺾인 연결선 53"/>
          <p:cNvCxnSpPr>
            <a:endCxn id="35" idx="3"/>
          </p:cNvCxnSpPr>
          <p:nvPr/>
        </p:nvCxnSpPr>
        <p:spPr>
          <a:xfrm rot="16200000" flipV="1">
            <a:off x="4758013" y="2268813"/>
            <a:ext cx="1503764" cy="123571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endCxn id="9" idx="0"/>
          </p:cNvCxnSpPr>
          <p:nvPr/>
        </p:nvCxnSpPr>
        <p:spPr>
          <a:xfrm rot="10800000" flipV="1">
            <a:off x="5881602" y="3660774"/>
            <a:ext cx="714873" cy="23437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endCxn id="10" idx="0"/>
          </p:cNvCxnSpPr>
          <p:nvPr/>
        </p:nvCxnSpPr>
        <p:spPr>
          <a:xfrm>
            <a:off x="7720693" y="3649661"/>
            <a:ext cx="1358571" cy="2454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341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21384</TotalTime>
  <Words>561</Words>
  <Application>Microsoft Office PowerPoint</Application>
  <PresentationFormat>사용자 지정</PresentationFormat>
  <Paragraphs>235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307</cp:revision>
  <dcterms:modified xsi:type="dcterms:W3CDTF">2024-03-18T07:48:01Z</dcterms:modified>
</cp:coreProperties>
</file>