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sldIdLst>
    <p:sldId id="256" r:id="rId2"/>
    <p:sldId id="301" r:id="rId3"/>
    <p:sldId id="317" r:id="rId4"/>
    <p:sldId id="30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70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7FF"/>
    <a:srgbClr val="3498DC"/>
    <a:srgbClr val="00C1FF"/>
    <a:srgbClr val="F77509"/>
    <a:srgbClr val="1158C1"/>
    <a:srgbClr val="24A2DD"/>
    <a:srgbClr val="58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72" y="108"/>
      </p:cViewPr>
      <p:guideLst>
        <p:guide orient="horz" pos="686"/>
        <p:guide pos="3120"/>
        <p:guide pos="70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7E6A-1966-4574-9290-B9C3AE20DB46}" type="datetimeFigureOut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E2D3-C124-4793-A71F-DB0A840C14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94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16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1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A4489F-5F6C-4006-8353-A3FA1A90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D176E-9F2E-4599-81A0-D42AEB715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3" y="3267971"/>
            <a:ext cx="4448940" cy="2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5E9F-7D5E-4DCA-BF00-4EE9893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" y="0"/>
            <a:ext cx="6727615" cy="5492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2E7D0-C30E-4F3B-9D32-6509FBD9A563}"/>
              </a:ext>
            </a:extLst>
          </p:cNvPr>
          <p:cNvGrpSpPr/>
          <p:nvPr userDrawn="1"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044DA-2B03-48A6-8AD4-160DA3A5645F}"/>
                </a:ext>
              </a:extLst>
            </p:cNvPr>
            <p:cNvSpPr/>
            <p:nvPr userDrawn="1"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33884D-8791-4410-8B1E-2B1CF787AE6C}"/>
                </a:ext>
              </a:extLst>
            </p:cNvPr>
            <p:cNvSpPr/>
            <p:nvPr userDrawn="1"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A5E797-D7D1-4622-AF12-660FB85D3A2A}"/>
                </a:ext>
              </a:extLst>
            </p:cNvPr>
            <p:cNvSpPr/>
            <p:nvPr userDrawn="1"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2EC4F6-B662-49DD-8358-4FF7071DE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744" y="111686"/>
            <a:ext cx="2514774" cy="430703"/>
          </a:xfrm>
        </p:spPr>
        <p:txBody>
          <a:bodyPr anchor="b">
            <a:normAutofit/>
          </a:bodyPr>
          <a:lstStyle>
            <a:lvl1pPr marL="0" indent="0" algn="r">
              <a:buNone/>
              <a:defRPr sz="146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소제목입력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06292-1726-B6DC-D0D0-2AD44F0EAC75}"/>
              </a:ext>
            </a:extLst>
          </p:cNvPr>
          <p:cNvSpPr/>
          <p:nvPr userDrawn="1"/>
        </p:nvSpPr>
        <p:spPr>
          <a:xfrm>
            <a:off x="0" y="6492875"/>
            <a:ext cx="9906000" cy="365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92875"/>
            <a:ext cx="866513" cy="360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4C0C1C-62CD-47BF-9D01-638A3D52E295}"/>
              </a:ext>
            </a:extLst>
          </p:cNvPr>
          <p:cNvSpPr txBox="1"/>
          <p:nvPr userDrawn="1"/>
        </p:nvSpPr>
        <p:spPr>
          <a:xfrm>
            <a:off x="4186115" y="6542969"/>
            <a:ext cx="17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FD75E1-2F11-46BF-B0F1-DA14EF3BE7F9}" type="slidenum">
              <a:rPr lang="ko-KR" altLang="en-US" sz="1200" smtClean="0">
                <a:latin typeface="+mj-ea"/>
                <a:ea typeface="+mj-ea"/>
              </a:rPr>
              <a:pPr algn="ctr"/>
              <a:t>‹#›</a:t>
            </a:fld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192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9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37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44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24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459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582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20DD-147D-40D0-A79C-BBAA5A49CC56}" type="datetime1">
              <a:rPr lang="ko-KR" altLang="en-US" smtClean="0"/>
              <a:t>2024-04-25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A1A815-6918-41FC-B337-9D0D47CC1E5F}"/>
              </a:ext>
            </a:extLst>
          </p:cNvPr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244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</a:t>
            </a:r>
            <a:endParaRPr lang="ko-KR" altLang="en-US" sz="2800" b="1" spc="-244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171F5-00D7-442E-A48C-432F60D3659E}"/>
              </a:ext>
            </a:extLst>
          </p:cNvPr>
          <p:cNvSpPr txBox="1"/>
          <p:nvPr/>
        </p:nvSpPr>
        <p:spPr>
          <a:xfrm>
            <a:off x="564282" y="2493941"/>
            <a:ext cx="7212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오픈계획서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9C61-D210-488B-9341-18957576DD1A}"/>
              </a:ext>
            </a:extLst>
          </p:cNvPr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2024.04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6A685F-EF76-45FA-8BD9-8D3E62521ED6}"/>
              </a:ext>
            </a:extLst>
          </p:cNvPr>
          <p:cNvGrpSpPr/>
          <p:nvPr/>
        </p:nvGrpSpPr>
        <p:grpSpPr>
          <a:xfrm rot="10800000">
            <a:off x="668598" y="3038268"/>
            <a:ext cx="4572000" cy="45719"/>
            <a:chOff x="3856722" y="3181864"/>
            <a:chExt cx="5735159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703A55-76B2-4BEF-81BD-0AD282ACFCC3}"/>
                </a:ext>
              </a:extLst>
            </p:cNvPr>
            <p:cNvCxnSpPr/>
            <p:nvPr/>
          </p:nvCxnSpPr>
          <p:spPr>
            <a:xfrm>
              <a:off x="3856722" y="3181864"/>
              <a:ext cx="1362978" cy="0"/>
            </a:xfrm>
            <a:prstGeom prst="line">
              <a:avLst/>
            </a:prstGeom>
            <a:ln w="19050">
              <a:solidFill>
                <a:srgbClr val="33B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1E5D8-FDC6-4B0B-A62A-56729C39CBDF}"/>
                </a:ext>
              </a:extLst>
            </p:cNvPr>
            <p:cNvCxnSpPr/>
            <p:nvPr/>
          </p:nvCxnSpPr>
          <p:spPr>
            <a:xfrm>
              <a:off x="5190428" y="3181864"/>
              <a:ext cx="3038475" cy="0"/>
            </a:xfrm>
            <a:prstGeom prst="line">
              <a:avLst/>
            </a:prstGeom>
            <a:ln w="190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D8C128-FDD7-4351-A9BB-CBE594DDE5BC}"/>
                </a:ext>
              </a:extLst>
            </p:cNvPr>
            <p:cNvCxnSpPr/>
            <p:nvPr/>
          </p:nvCxnSpPr>
          <p:spPr>
            <a:xfrm>
              <a:off x="8029303" y="3181864"/>
              <a:ext cx="1562578" cy="0"/>
            </a:xfrm>
            <a:prstGeom prst="line">
              <a:avLst/>
            </a:prstGeom>
            <a:ln w="19050">
              <a:solidFill>
                <a:srgbClr val="526C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" y="404842"/>
            <a:ext cx="1930668" cy="1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오픈계획 일정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93430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오픈계획서를 통해 사전 위험요소를 제거하여 서비스를 차질없이 운용될 수 있도록 합니다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안정적 오픈을 위해 사전에 작업할 수 있는 모든 작업을 완료 후 실 오픈 시 최소한의 작업으로 위험요소를 줄일 수 있도록 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59900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0807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일정 및 소요시간</a:t>
            </a:r>
            <a:endParaRPr lang="ko-KR" altLang="en-US" sz="1200" b="1" i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62" y="1882277"/>
            <a:ext cx="192024" cy="184306"/>
          </a:xfrm>
          <a:prstGeom prst="rect">
            <a:avLst/>
          </a:prstGeom>
        </p:spPr>
      </p:pic>
      <p:sp>
        <p:nvSpPr>
          <p:cNvPr id="77" name="object 67"/>
          <p:cNvSpPr txBox="1"/>
          <p:nvPr/>
        </p:nvSpPr>
        <p:spPr>
          <a:xfrm>
            <a:off x="861807" y="1857336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</a:rPr>
              <a:t>오픈 일정</a:t>
            </a:r>
            <a:endParaRPr sz="120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676339" y="2065686"/>
            <a:ext cx="3799534" cy="438582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예상일 </a:t>
            </a:r>
            <a:r>
              <a:rPr lang="en-US" altLang="ko-KR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2024</a:t>
            </a: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en-US" altLang="ko-KR" sz="1000" i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작업 예상시간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289873" y="2687677"/>
            <a:ext cx="3305300" cy="4297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실서버 오픈 사전 작업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289872" y="3614038"/>
            <a:ext cx="1607151" cy="1323439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실서버 환경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Properties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및 확인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마이그레이션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사전작업일 기준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SSL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PKI Toolkit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object 36"/>
          <p:cNvSpPr txBox="1"/>
          <p:nvPr/>
        </p:nvSpPr>
        <p:spPr>
          <a:xfrm>
            <a:off x="289872" y="3217848"/>
            <a:ext cx="1607151" cy="309533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rPr>
              <a:t>비트큐브</a:t>
            </a:r>
            <a:endParaRPr sz="900" b="1">
              <a:latin typeface="나눔스퀘어" panose="020B0600000101010101" pitchFamily="50" charset="-127"/>
              <a:ea typeface="나눔스퀘어" panose="020B0600000101010101" pitchFamily="50" charset="-127"/>
              <a:cs typeface="Dotum"/>
            </a:endParaRPr>
          </a:p>
        </p:txBody>
      </p:sp>
      <p:sp>
        <p:nvSpPr>
          <p:cNvPr id="90" name="object 36"/>
          <p:cNvSpPr txBox="1"/>
          <p:nvPr/>
        </p:nvSpPr>
        <p:spPr>
          <a:xfrm>
            <a:off x="1988022" y="3210242"/>
            <a:ext cx="1607151" cy="309533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rPr>
              <a:t>일진 씨앤에스</a:t>
            </a:r>
            <a:endParaRPr sz="900" b="1">
              <a:latin typeface="나눔스퀘어" panose="020B0600000101010101" pitchFamily="50" charset="-127"/>
              <a:ea typeface="나눔스퀘어" panose="020B0600000101010101" pitchFamily="50" charset="-127"/>
              <a:cs typeface="Dotum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1988022" y="3614038"/>
            <a:ext cx="1607151" cy="1323439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오픈을 위한 서비스중지 사전 공지</a:t>
            </a:r>
            <a:endParaRPr lang="en-US" altLang="ko-KR" sz="1000" i="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 이관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 SSL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그룹웨어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SSO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신규전자입찰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(?)</a:t>
            </a: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912430" y="5535664"/>
            <a:ext cx="2052332" cy="429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오픈전 실서버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194312" y="5063578"/>
            <a:ext cx="1488567" cy="381257"/>
          </a:xfrm>
          <a:prstGeom prst="downArrow">
            <a:avLst>
              <a:gd name="adj1" fmla="val 50000"/>
              <a:gd name="adj2" fmla="val 5240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40234" y="2687677"/>
            <a:ext cx="5336770" cy="3455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object 67"/>
          <p:cNvSpPr txBox="1"/>
          <p:nvPr/>
        </p:nvSpPr>
        <p:spPr>
          <a:xfrm>
            <a:off x="6212481" y="3899985"/>
            <a:ext cx="2117992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As-Is </a:t>
            </a:r>
            <a:r>
              <a:rPr lang="ko-KR" alt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전자입찰 서비스 중지</a:t>
            </a:r>
            <a:endParaRPr lang="en-US" altLang="ko-KR" sz="1100" b="1" smtClean="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DNS </a:t>
            </a:r>
            <a:r>
              <a:rPr lang="ko-KR" alt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변경</a:t>
            </a:r>
            <a:endParaRPr lang="en-US" altLang="ko-KR" sz="1100" b="1" smtClean="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사전 첨부파일 이관 이후 파일 복사</a:t>
            </a:r>
            <a:endParaRPr sz="11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5014272" y="2822021"/>
            <a:ext cx="3305300" cy="4297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실서버 오픈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object 36"/>
          <p:cNvSpPr txBox="1"/>
          <p:nvPr/>
        </p:nvSpPr>
        <p:spPr>
          <a:xfrm>
            <a:off x="6379916" y="3433982"/>
            <a:ext cx="1607151" cy="309533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rPr>
              <a:t>일진 씨앤에스</a:t>
            </a:r>
            <a:endParaRPr sz="900" b="1">
              <a:latin typeface="나눔스퀘어" panose="020B0600000101010101" pitchFamily="50" charset="-127"/>
              <a:ea typeface="나눔스퀘어" panose="020B0600000101010101" pitchFamily="50" charset="-127"/>
              <a:cs typeface="Dotum"/>
            </a:endParaRPr>
          </a:p>
        </p:txBody>
      </p:sp>
      <p:sp>
        <p:nvSpPr>
          <p:cNvPr id="99" name="object 36"/>
          <p:cNvSpPr txBox="1"/>
          <p:nvPr/>
        </p:nvSpPr>
        <p:spPr>
          <a:xfrm>
            <a:off x="4233297" y="3433982"/>
            <a:ext cx="1607151" cy="309533"/>
          </a:xfrm>
          <a:prstGeom prst="rect">
            <a:avLst/>
          </a:prstGeom>
          <a:solidFill>
            <a:srgbClr val="FFFFFF"/>
          </a:solidFill>
          <a:ln w="9360">
            <a:solidFill>
              <a:schemeClr val="bg1">
                <a:lumMod val="50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900" b="1" smtClean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rPr>
              <a:t>비트큐브</a:t>
            </a:r>
            <a:endParaRPr sz="900" b="1">
              <a:latin typeface="나눔스퀘어" panose="020B0600000101010101" pitchFamily="50" charset="-127"/>
              <a:ea typeface="나눔스퀘어" panose="020B0600000101010101" pitchFamily="50" charset="-127"/>
              <a:cs typeface="Dotum"/>
            </a:endParaRPr>
          </a:p>
        </p:txBody>
      </p:sp>
      <p:sp>
        <p:nvSpPr>
          <p:cNvPr id="100" name="object 67"/>
          <p:cNvSpPr txBox="1"/>
          <p:nvPr/>
        </p:nvSpPr>
        <p:spPr>
          <a:xfrm>
            <a:off x="4111596" y="3899985"/>
            <a:ext cx="216228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DB </a:t>
            </a:r>
            <a:r>
              <a:rPr lang="ko-KR" alt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마이그레이션 </a:t>
            </a:r>
            <a: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/>
            </a:r>
            <a:b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</a:br>
            <a: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(As-Is </a:t>
            </a:r>
            <a:r>
              <a:rPr lang="ko-KR" altLang="en-US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서비스 중지 후</a:t>
            </a:r>
            <a:r>
              <a:rPr lang="en-US" altLang="ko-KR" sz="1100" b="1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)</a:t>
            </a:r>
            <a:endParaRPr sz="11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03" name="아래쪽 화살표 102"/>
          <p:cNvSpPr/>
          <p:nvPr/>
        </p:nvSpPr>
        <p:spPr>
          <a:xfrm>
            <a:off x="5440501" y="5047245"/>
            <a:ext cx="1488567" cy="381257"/>
          </a:xfrm>
          <a:prstGeom prst="downArrow">
            <a:avLst>
              <a:gd name="adj1" fmla="val 50000"/>
              <a:gd name="adj2" fmla="val 5240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5158618" y="5527349"/>
            <a:ext cx="2052332" cy="4297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실서버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520956" y="4008052"/>
            <a:ext cx="25540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520956" y="4637222"/>
            <a:ext cx="25540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520956" y="5952767"/>
            <a:ext cx="25540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636923" y="4008052"/>
            <a:ext cx="0" cy="19447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bject 67"/>
          <p:cNvSpPr txBox="1"/>
          <p:nvPr/>
        </p:nvSpPr>
        <p:spPr>
          <a:xfrm>
            <a:off x="8214060" y="3496943"/>
            <a:ext cx="892741" cy="221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000" b="1" u="sng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예상시간</a:t>
            </a:r>
            <a:endParaRPr sz="1000" u="sng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08" name="object 67"/>
          <p:cNvSpPr txBox="1"/>
          <p:nvPr/>
        </p:nvSpPr>
        <p:spPr>
          <a:xfrm>
            <a:off x="8727905" y="4208088"/>
            <a:ext cx="458118" cy="221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1.5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시간</a:t>
            </a:r>
            <a:endParaRPr sz="10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09" name="object 67"/>
          <p:cNvSpPr txBox="1"/>
          <p:nvPr/>
        </p:nvSpPr>
        <p:spPr>
          <a:xfrm>
            <a:off x="8727905" y="5175596"/>
            <a:ext cx="458118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2.5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시간</a:t>
            </a:r>
            <a:endParaRPr sz="10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4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구성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801497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서비스를 위한 서버 구성 및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네트웍 구성을 아래와 같이 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59900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0807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및 네트웍 구성</a:t>
            </a:r>
            <a:endParaRPr lang="ko-KR" altLang="en-US" sz="1200" b="1" i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구름 모양 설명선 32"/>
          <p:cNvSpPr/>
          <p:nvPr/>
        </p:nvSpPr>
        <p:spPr>
          <a:xfrm>
            <a:off x="2451207" y="2170526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3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538" y="3801166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662" y="2832217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6" name="순서도: 자기 디스크 35"/>
          <p:cNvSpPr/>
          <p:nvPr/>
        </p:nvSpPr>
        <p:spPr>
          <a:xfrm>
            <a:off x="2842715" y="5189735"/>
            <a:ext cx="628176" cy="359971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2770318" y="451304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smtClean="0"/>
              <a:t>WAS: </a:t>
            </a:r>
            <a:r>
              <a:rPr lang="en-US" altLang="ko-KR" sz="1000" b="1" u="sng" smtClean="0">
                <a:solidFill>
                  <a:schemeClr val="bg1">
                    <a:lumMod val="50000"/>
                  </a:schemeClr>
                </a:solidFill>
              </a:rPr>
              <a:t>NGINX</a:t>
            </a:r>
            <a:endParaRPr lang="ko-KR" altLang="en-US" sz="10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2770318" y="5698778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smtClean="0"/>
              <a:t>DB: </a:t>
            </a:r>
            <a:r>
              <a:rPr lang="en-US" altLang="ko-KR" sz="1000" b="1" u="sng" smtClean="0">
                <a:solidFill>
                  <a:schemeClr val="bg1">
                    <a:lumMod val="50000"/>
                  </a:schemeClr>
                </a:solidFill>
              </a:rPr>
              <a:t>MariaDB</a:t>
            </a:r>
            <a:endParaRPr lang="ko-KR" altLang="en-US" sz="10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376" y="4228843"/>
            <a:ext cx="307720" cy="2576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678000" y="4266559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PKI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툴킷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2870553" y="33160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방화벽</a:t>
            </a:r>
            <a:endParaRPr lang="ko-KR" altLang="en-US" sz="10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721575" y="4426415"/>
            <a:ext cx="1547955" cy="457581"/>
            <a:chOff x="1638285" y="5490800"/>
            <a:chExt cx="1873025" cy="457581"/>
          </a:xfrm>
        </p:grpSpPr>
        <p:pic>
          <p:nvPicPr>
            <p:cNvPr id="43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44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문자발송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712149" y="4987672"/>
            <a:ext cx="1547955" cy="457581"/>
            <a:chOff x="1638285" y="5490800"/>
            <a:chExt cx="1873025" cy="457581"/>
          </a:xfrm>
        </p:grpSpPr>
        <p:pic>
          <p:nvPicPr>
            <p:cNvPr id="46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47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이메일발송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pic>
        <p:nvPicPr>
          <p:cNvPr id="4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3083" y="2914891"/>
            <a:ext cx="477099" cy="46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5884308" y="339065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일진그룹웨어</a:t>
            </a:r>
            <a:r>
              <a:rPr lang="en-US" altLang="ko-KR" sz="1000" b="1" u="sng" smtClean="0"/>
              <a:t>(JINI)</a:t>
            </a:r>
            <a:endParaRPr lang="ko-KR" altLang="en-US" sz="1000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712148" y="3829514"/>
            <a:ext cx="1547955" cy="457581"/>
            <a:chOff x="1638285" y="5490800"/>
            <a:chExt cx="1873025" cy="457581"/>
          </a:xfrm>
        </p:grpSpPr>
        <p:pic>
          <p:nvPicPr>
            <p:cNvPr id="51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52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계열사 사용자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cxnSp>
        <p:nvCxnSpPr>
          <p:cNvPr id="53" name="꺾인 연결선 52"/>
          <p:cNvCxnSpPr>
            <a:stCxn id="48" idx="1"/>
          </p:cNvCxnSpPr>
          <p:nvPr/>
        </p:nvCxnSpPr>
        <p:spPr>
          <a:xfrm rot="10800000" flipV="1">
            <a:off x="3621235" y="3146054"/>
            <a:ext cx="2551848" cy="78958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2" idx="1"/>
          </p:cNvCxnSpPr>
          <p:nvPr/>
        </p:nvCxnSpPr>
        <p:spPr>
          <a:xfrm rot="10800000">
            <a:off x="3621236" y="4052285"/>
            <a:ext cx="2154080" cy="143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1"/>
          </p:cNvCxnSpPr>
          <p:nvPr/>
        </p:nvCxnSpPr>
        <p:spPr>
          <a:xfrm>
            <a:off x="3621235" y="4129111"/>
            <a:ext cx="2100340" cy="52609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46" idx="1"/>
          </p:cNvCxnSpPr>
          <p:nvPr/>
        </p:nvCxnSpPr>
        <p:spPr>
          <a:xfrm>
            <a:off x="3637863" y="4200847"/>
            <a:ext cx="2074286" cy="101561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5006261" y="2917264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SSO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4894411" y="3863106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DB Connect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4764178" y="443945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DB Connect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4766951" y="49908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Mail Host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직선 화살표 연결선 71"/>
          <p:cNvCxnSpPr>
            <a:stCxn id="33" idx="1"/>
            <a:endCxn id="35" idx="0"/>
          </p:cNvCxnSpPr>
          <p:nvPr/>
        </p:nvCxnSpPr>
        <p:spPr bwMode="auto">
          <a:xfrm flipH="1">
            <a:off x="3156805" y="2536924"/>
            <a:ext cx="2" cy="295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직선 화살표 연결선 75"/>
          <p:cNvCxnSpPr>
            <a:stCxn id="35" idx="2"/>
            <a:endCxn id="34" idx="0"/>
          </p:cNvCxnSpPr>
          <p:nvPr/>
        </p:nvCxnSpPr>
        <p:spPr bwMode="auto">
          <a:xfrm>
            <a:off x="3156805" y="3329016"/>
            <a:ext cx="1" cy="472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직선 화살표 연결선 78"/>
          <p:cNvCxnSpPr>
            <a:stCxn id="34" idx="2"/>
            <a:endCxn id="36" idx="1"/>
          </p:cNvCxnSpPr>
          <p:nvPr/>
        </p:nvCxnSpPr>
        <p:spPr bwMode="auto">
          <a:xfrm flipH="1">
            <a:off x="3156803" y="4386983"/>
            <a:ext cx="3" cy="80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689822" y="2211251"/>
            <a:ext cx="15244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4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</a:t>
            </a:r>
            <a:endParaRPr lang="en-US" altLang="ko-KR" sz="1400" b="1" i="0" u="sng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안정적 오픈을 위해 실서버에서 사전 테스트를 진행을 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테스트는 기존 서비스의 연속성을 위해 최소한의 테스트를 진행합니다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100506" y="1355461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오픈전 실서버 테스트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5331367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오픈 실서버 테스트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6264" y="1823960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ko-KR" altLang="en-US" sz="12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72138" y="182396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내용</a:t>
            </a:r>
            <a:endParaRPr lang="ko-KR" altLang="en-US" sz="12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451676" y="2168061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1579418" y="2149307"/>
            <a:ext cx="3408219" cy="85220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 회원가입 신청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반려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타계열사 </a:t>
            </a:r>
            <a:r>
              <a:rPr kumimoji="1"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승인된 사용자 로그인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 사용자 등록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427175" y="4385514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1554984" y="4385514"/>
            <a:ext cx="3408219" cy="37785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 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SSO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43297" y="3096171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571106" y="3087858"/>
            <a:ext cx="3408219" cy="1226445"/>
          </a:xfrm>
          <a:prstGeom prst="roundRect">
            <a:avLst>
              <a:gd name="adj" fmla="val 5822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정방향 입찰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진행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1"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</a:t>
            </a:r>
            <a:r>
              <a:rPr kumimoji="1"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파일등록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직접입력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파일등록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직접입력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입찰예외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입찰수정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427175" y="4847944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1554984" y="4847944"/>
            <a:ext cx="3408219" cy="37785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문자발송 유형 테스트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427175" y="5310374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1554984" y="5310374"/>
            <a:ext cx="3408219" cy="37785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메일발송 유형 테스트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27175" y="5781117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1554984" y="5772804"/>
            <a:ext cx="3408219" cy="435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정보관리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 로그인 시 기존 서버로부터 로그인 확인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59658" y="1823960"/>
            <a:ext cx="72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ko-KR" altLang="en-US" sz="12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21706" y="182396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내용</a:t>
            </a:r>
            <a:endParaRPr lang="ko-KR" altLang="en-US" sz="12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5221688" y="2653679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6349498" y="2645367"/>
            <a:ext cx="3176888" cy="382682"/>
          </a:xfrm>
          <a:prstGeom prst="roundRect">
            <a:avLst>
              <a:gd name="adj" fmla="val 5822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전자입찰 정보 확인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5221688" y="2178821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6349498" y="2170509"/>
            <a:ext cx="3176888" cy="382682"/>
          </a:xfrm>
          <a:prstGeom prst="roundRect">
            <a:avLst>
              <a:gd name="adj" fmla="val 5822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회원확인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r>
              <a:rPr kumimoji="1" lang="en-US" altLang="ko-KR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221688" y="3122503"/>
            <a:ext cx="1056093" cy="377851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6349498" y="3114191"/>
            <a:ext cx="3176888" cy="382682"/>
          </a:xfrm>
          <a:prstGeom prst="roundRect">
            <a:avLst>
              <a:gd name="adj" fmla="val 5822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 로그인</a:t>
            </a:r>
            <a:endParaRPr kumimoji="1" lang="en-US" altLang="ko-KR" sz="12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>
            <a:off x="5475483" y="3905046"/>
            <a:ext cx="1754253" cy="3189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개발사 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7613119" y="3897113"/>
            <a:ext cx="1766958" cy="3189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75483" y="4199857"/>
            <a:ext cx="1754254" cy="867998"/>
          </a:xfrm>
          <a:prstGeom prst="roundRect">
            <a:avLst>
              <a:gd name="adj" fmla="val 10233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시험항목 절차 및 결과서를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토대로 이상유무를 판단합니다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시험항목 절차서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 </a:t>
            </a:r>
            <a:b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성공율이 </a:t>
            </a:r>
            <a:r>
              <a:rPr lang="en-US" altLang="ko-KR" sz="10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95%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미만일 경우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연기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7613120" y="4199697"/>
            <a:ext cx="1766957" cy="861618"/>
          </a:xfrm>
          <a:prstGeom prst="roundRect">
            <a:avLst>
              <a:gd name="adj" fmla="val 10233"/>
            </a:avLst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서비스가 정상적이고 </a:t>
            </a:r>
            <a:endParaRPr lang="en-US" altLang="ko-KR" sz="10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후 고객은 서비스 오픈</a:t>
            </a:r>
            <a:endParaRPr lang="en-US" altLang="ko-KR" sz="100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여부를 판단해야 합니다</a:t>
            </a:r>
            <a:r>
              <a:rPr lang="en-US" altLang="ko-KR" sz="10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 연기 결정 시 반드시 </a:t>
            </a:r>
            <a:endParaRPr lang="en-US" altLang="ko-KR" sz="100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사유가 있어야 함</a:t>
            </a:r>
            <a:r>
              <a:rPr lang="en-US" altLang="ko-KR" sz="100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타원 151"/>
          <p:cNvSpPr/>
          <p:nvPr/>
        </p:nvSpPr>
        <p:spPr bwMode="auto">
          <a:xfrm>
            <a:off x="6618268" y="5501249"/>
            <a:ext cx="481423" cy="468411"/>
          </a:xfrm>
          <a:prstGeom prst="ellipse">
            <a:avLst/>
          </a:prstGeom>
          <a:solidFill>
            <a:srgbClr val="0033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OPEN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7724897" y="5501249"/>
            <a:ext cx="481423" cy="46841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FAIL</a:t>
            </a:r>
            <a:endParaRPr kumimoji="1" lang="ko-KR" altLang="en-US" sz="10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4" name="직선 화살표 연결선 153"/>
          <p:cNvCxnSpPr>
            <a:stCxn id="150" idx="2"/>
            <a:endCxn id="152" idx="0"/>
          </p:cNvCxnSpPr>
          <p:nvPr/>
        </p:nvCxnSpPr>
        <p:spPr bwMode="auto">
          <a:xfrm>
            <a:off x="6352610" y="5067855"/>
            <a:ext cx="506370" cy="4333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직선 화살표 연결선 154"/>
          <p:cNvCxnSpPr>
            <a:stCxn id="151" idx="2"/>
            <a:endCxn id="152" idx="0"/>
          </p:cNvCxnSpPr>
          <p:nvPr/>
        </p:nvCxnSpPr>
        <p:spPr bwMode="auto">
          <a:xfrm flipH="1">
            <a:off x="6858980" y="5061315"/>
            <a:ext cx="1637619" cy="439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직선 화살표 연결선 155"/>
          <p:cNvCxnSpPr>
            <a:stCxn id="150" idx="2"/>
            <a:endCxn id="153" idx="0"/>
          </p:cNvCxnSpPr>
          <p:nvPr/>
        </p:nvCxnSpPr>
        <p:spPr bwMode="auto">
          <a:xfrm>
            <a:off x="6352610" y="5067855"/>
            <a:ext cx="1612999" cy="4333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직선 화살표 연결선 156"/>
          <p:cNvCxnSpPr>
            <a:stCxn id="151" idx="2"/>
            <a:endCxn id="153" idx="0"/>
          </p:cNvCxnSpPr>
          <p:nvPr/>
        </p:nvCxnSpPr>
        <p:spPr bwMode="auto">
          <a:xfrm flipH="1">
            <a:off x="7965609" y="5061315"/>
            <a:ext cx="530990" cy="439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22829</TotalTime>
  <Words>328</Words>
  <Application>Microsoft Office PowerPoint</Application>
  <PresentationFormat>A4 용지(210x297mm)</PresentationFormat>
  <Paragraphs>100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NanumSquare</vt:lpstr>
      <vt:lpstr>나눔스퀘어</vt:lpstr>
      <vt:lpstr>Dotum</vt:lpstr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1. 오픈계획 일정</vt:lpstr>
      <vt:lpstr>2. 서버 구성</vt:lpstr>
      <vt:lpstr>3.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heojk</dc:creator>
  <cp:lastModifiedBy>kang james</cp:lastModifiedBy>
  <cp:revision>587</cp:revision>
  <dcterms:created xsi:type="dcterms:W3CDTF">2020-10-16T06:02:26Z</dcterms:created>
  <dcterms:modified xsi:type="dcterms:W3CDTF">2024-04-26T00:47:10Z</dcterms:modified>
</cp:coreProperties>
</file>