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76" r:id="rId2"/>
    <p:sldId id="300" r:id="rId3"/>
    <p:sldId id="301" r:id="rId4"/>
    <p:sldId id="305" r:id="rId5"/>
    <p:sldId id="304" r:id="rId6"/>
    <p:sldId id="303" r:id="rId7"/>
    <p:sldId id="302" r:id="rId8"/>
    <p:sldId id="262" r:id="rId9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L6S6yJV7YZlnjFdwNyF12wO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EEEEEE"/>
    <a:srgbClr val="0065B3"/>
    <a:srgbClr val="FEE500"/>
    <a:srgbClr val="FFFF66"/>
    <a:srgbClr val="F7F7F7"/>
    <a:srgbClr val="F1F1F1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6391" autoAdjust="0"/>
  </p:normalViewPr>
  <p:slideViewPr>
    <p:cSldViewPr snapToGrid="0">
      <p:cViewPr varScale="1">
        <p:scale>
          <a:sx n="136" d="100"/>
          <a:sy n="136" d="100"/>
        </p:scale>
        <p:origin x="504" y="-4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81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33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79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98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86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81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73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3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5" name="Google Shape;59;p2"/>
          <p:cNvGraphicFramePr/>
          <p:nvPr userDrawn="1">
            <p:extLst>
              <p:ext uri="{D42A27DB-BD31-4B8C-83A1-F6EECF244321}">
                <p14:modId xmlns:p14="http://schemas.microsoft.com/office/powerpoint/2010/main" val="2478020666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3308" r="493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ln>
            <a:solidFill>
              <a:srgbClr val="0065B3"/>
            </a:solidFill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5707559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391284420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업체정보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smtClean="0"/>
                        <a:t>업체승인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618362060"/>
              </p:ext>
            </p:extLst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76138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업체승인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회원가입 미승인 업체 목록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j-ea"/>
                <a:ea typeface="+mj-ea"/>
              </a:rPr>
              <a:t>강용준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업체정보 </a:t>
            </a:r>
            <a:r>
              <a:rPr lang="en-US" altLang="ko-KR" sz="700" dirty="0" smtClean="0">
                <a:latin typeface="+mj-ea"/>
                <a:ea typeface="+mj-ea"/>
              </a:rPr>
              <a:t>&gt; </a:t>
            </a:r>
            <a:r>
              <a:rPr lang="ko-KR" altLang="en-US" sz="700" dirty="0" smtClean="0">
                <a:latin typeface="+mj-ea"/>
                <a:ea typeface="+mj-ea"/>
              </a:rPr>
              <a:t>업체승인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업체승인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55556" y="1925648"/>
            <a:ext cx="6472136" cy="313036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smtClean="0">
                <a:solidFill>
                  <a:schemeClr val="tx1"/>
                </a:solidFill>
              </a:rPr>
              <a:t>아래는 가입 신청한 업체 목록 입니다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 </a:t>
            </a:r>
            <a:r>
              <a:rPr lang="ko-KR" altLang="en-US" sz="600" dirty="0" smtClean="0">
                <a:solidFill>
                  <a:schemeClr val="tx1"/>
                </a:solidFill>
              </a:rPr>
              <a:t>업체명을 클릭하여 상세내용을 확인 후 승인 처리 하십시오 </a:t>
            </a:r>
            <a:r>
              <a:rPr lang="en-US" altLang="ko-KR" sz="600" dirty="0" smtClean="0">
                <a:solidFill>
                  <a:schemeClr val="tx1"/>
                </a:solidFill>
              </a:rPr>
              <a:t>(</a:t>
            </a:r>
            <a:r>
              <a:rPr lang="ko-KR" altLang="en-US" sz="600" dirty="0" smtClean="0">
                <a:solidFill>
                  <a:schemeClr val="tx1"/>
                </a:solidFill>
              </a:rPr>
              <a:t>가입 승인은 최대 </a:t>
            </a:r>
            <a:r>
              <a:rPr lang="en-US" altLang="ko-KR" sz="600" dirty="0" smtClean="0">
                <a:solidFill>
                  <a:schemeClr val="tx1"/>
                </a:solidFill>
              </a:rPr>
              <a:t>3</a:t>
            </a:r>
            <a:r>
              <a:rPr lang="ko-KR" altLang="en-US" sz="600" dirty="0" smtClean="0">
                <a:solidFill>
                  <a:schemeClr val="tx1"/>
                </a:solidFill>
              </a:rPr>
              <a:t>일을 넘지 않도록 합니다</a:t>
            </a:r>
            <a:r>
              <a:rPr lang="en-US" altLang="ko-KR" sz="6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smtClean="0">
                <a:solidFill>
                  <a:schemeClr val="tx1"/>
                </a:solidFill>
              </a:rPr>
              <a:t>가입 승인이 완료되면 업체 관리자에게 이메일로 통보 됩니다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20031" y="6037483"/>
            <a:ext cx="6758044" cy="395247"/>
            <a:chOff x="1408365" y="6877096"/>
            <a:chExt cx="6758044" cy="39524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729150" y="6917481"/>
              <a:ext cx="32637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/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업무안내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공지사항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</a:rPr>
                <a:t>매뉴얼 다운</a:t>
              </a:r>
              <a:endParaRPr lang="en-US" altLang="ko-KR" sz="7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Google Shape;410;g22f983af321_0_4"/>
          <p:cNvSpPr/>
          <p:nvPr/>
        </p:nvSpPr>
        <p:spPr>
          <a:xfrm>
            <a:off x="1527420" y="2346165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414;g22f983af321_0_4"/>
          <p:cNvSpPr/>
          <p:nvPr/>
        </p:nvSpPr>
        <p:spPr>
          <a:xfrm>
            <a:off x="1637667" y="242755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13;g22f983af321_0_4"/>
          <p:cNvSpPr/>
          <p:nvPr/>
        </p:nvSpPr>
        <p:spPr>
          <a:xfrm>
            <a:off x="2216978" y="2427553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14;g22f983af321_0_4"/>
          <p:cNvSpPr/>
          <p:nvPr/>
        </p:nvSpPr>
        <p:spPr>
          <a:xfrm>
            <a:off x="3373314" y="242433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업체유형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13;g22f983af321_0_4"/>
          <p:cNvSpPr/>
          <p:nvPr/>
        </p:nvSpPr>
        <p:spPr>
          <a:xfrm>
            <a:off x="3952624" y="2424338"/>
            <a:ext cx="1831484" cy="243809"/>
          </a:xfrm>
          <a:prstGeom prst="roundRect">
            <a:avLst>
              <a:gd name="adj" fmla="val 13789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우측 검색 버튼을 클릭해 주세요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00;p5"/>
          <p:cNvSpPr/>
          <p:nvPr/>
        </p:nvSpPr>
        <p:spPr>
          <a:xfrm>
            <a:off x="5834199" y="2442796"/>
            <a:ext cx="311231" cy="209835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91805" y="242594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406;g22f983af321_0_4"/>
          <p:cNvGraphicFramePr/>
          <p:nvPr>
            <p:extLst>
              <p:ext uri="{D42A27DB-BD31-4B8C-83A1-F6EECF244321}">
                <p14:modId xmlns:p14="http://schemas.microsoft.com/office/powerpoint/2010/main" val="2705843"/>
              </p:ext>
            </p:extLst>
          </p:nvPr>
        </p:nvGraphicFramePr>
        <p:xfrm>
          <a:off x="1527418" y="3227082"/>
          <a:ext cx="6500273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8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115">
                  <a:extLst>
                    <a:ext uri="{9D8B030D-6E8A-4147-A177-3AD203B41FA5}">
                      <a16:colId xmlns:a16="http://schemas.microsoft.com/office/drawing/2014/main" val="314158568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755">
                  <a:extLst>
                    <a:ext uri="{9D8B030D-6E8A-4147-A177-3AD203B41FA5}">
                      <a16:colId xmlns:a16="http://schemas.microsoft.com/office/drawing/2014/main" val="4264807614"/>
                    </a:ext>
                  </a:extLst>
                </a:gridCol>
                <a:gridCol w="867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업체명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사업자등록번호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업체유형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대표이사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담당자명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요청일시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비트큐브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123-12-12345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직물재배업 품목류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나인테크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111-22-33333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축산업 품목류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㈜ 부산장비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456-45-45678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5" name="Google Shape;418;g22f983af321_0_4"/>
          <p:cNvGrpSpPr/>
          <p:nvPr/>
        </p:nvGrpSpPr>
        <p:grpSpPr>
          <a:xfrm>
            <a:off x="4213274" y="5135524"/>
            <a:ext cx="1575496" cy="167235"/>
            <a:chOff x="3326817" y="6019551"/>
            <a:chExt cx="1591287" cy="180000"/>
          </a:xfrm>
        </p:grpSpPr>
        <p:sp>
          <p:nvSpPr>
            <p:cNvPr id="36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2" name="Google Shape;431;g22f983af321_0_4"/>
          <p:cNvGraphicFramePr/>
          <p:nvPr>
            <p:extLst>
              <p:ext uri="{D42A27DB-BD31-4B8C-83A1-F6EECF244321}">
                <p14:modId xmlns:p14="http://schemas.microsoft.com/office/powerpoint/2010/main" val="1203549633"/>
              </p:ext>
            </p:extLst>
          </p:nvPr>
        </p:nvGraphicFramePr>
        <p:xfrm>
          <a:off x="1440199" y="3001288"/>
          <a:ext cx="1684829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19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Google Shape;381;p6"/>
          <p:cNvSpPr/>
          <p:nvPr/>
        </p:nvSpPr>
        <p:spPr>
          <a:xfrm>
            <a:off x="8158021" y="2926080"/>
            <a:ext cx="3155208" cy="32254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298;p5"/>
          <p:cNvGraphicFramePr/>
          <p:nvPr>
            <p:extLst>
              <p:ext uri="{D42A27DB-BD31-4B8C-83A1-F6EECF244321}">
                <p14:modId xmlns:p14="http://schemas.microsoft.com/office/powerpoint/2010/main" val="3043885984"/>
              </p:ext>
            </p:extLst>
          </p:nvPr>
        </p:nvGraphicFramePr>
        <p:xfrm>
          <a:off x="8293760" y="3012363"/>
          <a:ext cx="2857523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85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폼목 선택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8293758" y="3712399"/>
            <a:ext cx="2118213" cy="1905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</a:rPr>
              <a:t>품목명 또는 품목코드 입력 조회</a:t>
            </a:r>
          </a:p>
        </p:txBody>
      </p:sp>
      <p:sp>
        <p:nvSpPr>
          <p:cNvPr id="52" name="Google Shape;200;p5"/>
          <p:cNvSpPr/>
          <p:nvPr/>
        </p:nvSpPr>
        <p:spPr>
          <a:xfrm>
            <a:off x="10557716" y="370928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품</a:t>
            </a: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목 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53" name="Google Shape;299;p5"/>
          <p:cNvGraphicFramePr/>
          <p:nvPr>
            <p:extLst>
              <p:ext uri="{D42A27DB-BD31-4B8C-83A1-F6EECF244321}">
                <p14:modId xmlns:p14="http://schemas.microsoft.com/office/powerpoint/2010/main" val="4119652256"/>
              </p:ext>
            </p:extLst>
          </p:nvPr>
        </p:nvGraphicFramePr>
        <p:xfrm>
          <a:off x="8293757" y="4043787"/>
          <a:ext cx="2857525" cy="7910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49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품목코드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품목명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선택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011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직물재배업 품목류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012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축산업 품목류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013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직물재배 및 축산 복합농업 품목류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8293759" y="3373140"/>
            <a:ext cx="2857524" cy="243039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검색 창에 품목명 또는 품목코드를 입력하시고 엔터 또는 </a:t>
            </a:r>
            <a:r>
              <a:rPr lang="en-US" altLang="ko-KR" sz="600" dirty="0">
                <a:solidFill>
                  <a:schemeClr val="tx1"/>
                </a:solidFill>
              </a:rPr>
              <a:t>[</a:t>
            </a:r>
            <a:r>
              <a:rPr lang="ko-KR" altLang="en-US" sz="600" dirty="0">
                <a:solidFill>
                  <a:schemeClr val="tx1"/>
                </a:solidFill>
              </a:rPr>
              <a:t>품목조회</a:t>
            </a:r>
            <a:r>
              <a:rPr lang="en-US" altLang="ko-KR" sz="600" dirty="0">
                <a:solidFill>
                  <a:schemeClr val="tx1"/>
                </a:solidFill>
              </a:rPr>
              <a:t>]</a:t>
            </a:r>
            <a:r>
              <a:rPr lang="ko-KR" altLang="en-US" sz="600" dirty="0">
                <a:solidFill>
                  <a:schemeClr val="tx1"/>
                </a:solidFill>
              </a:rPr>
              <a:t>버튼을 클릭하시고 품목을 선택해 주십시오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5" name="Google Shape;200;p5"/>
          <p:cNvSpPr/>
          <p:nvPr/>
        </p:nvSpPr>
        <p:spPr>
          <a:xfrm>
            <a:off x="10712289" y="4266273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200;p5"/>
          <p:cNvSpPr/>
          <p:nvPr/>
        </p:nvSpPr>
        <p:spPr>
          <a:xfrm>
            <a:off x="10712289" y="4464223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00;p5"/>
          <p:cNvSpPr/>
          <p:nvPr/>
        </p:nvSpPr>
        <p:spPr>
          <a:xfrm>
            <a:off x="10712289" y="4657875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6817" y="5572765"/>
            <a:ext cx="906471" cy="177740"/>
          </a:xfrm>
          <a:prstGeom prst="rect">
            <a:avLst/>
          </a:prstGeom>
        </p:spPr>
      </p:pic>
      <p:sp>
        <p:nvSpPr>
          <p:cNvPr id="59" name="Google Shape;200;p5"/>
          <p:cNvSpPr/>
          <p:nvPr/>
        </p:nvSpPr>
        <p:spPr>
          <a:xfrm>
            <a:off x="9524372" y="586877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꺾인 연결선 59"/>
          <p:cNvCxnSpPr>
            <a:stCxn id="32" idx="3"/>
            <a:endCxn id="49" idx="0"/>
          </p:cNvCxnSpPr>
          <p:nvPr/>
        </p:nvCxnSpPr>
        <p:spPr>
          <a:xfrm>
            <a:off x="6145430" y="2547714"/>
            <a:ext cx="3590195" cy="3783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4"/>
          <a:srcRect l="989" t="9905" r="85216" b="14975"/>
          <a:stretch/>
        </p:blipFill>
        <p:spPr>
          <a:xfrm>
            <a:off x="245529" y="1331079"/>
            <a:ext cx="1111348" cy="2616591"/>
          </a:xfrm>
          <a:prstGeom prst="rect">
            <a:avLst/>
          </a:prstGeom>
        </p:spPr>
      </p:pic>
      <p:sp>
        <p:nvSpPr>
          <p:cNvPr id="107" name="직사각형 106"/>
          <p:cNvSpPr/>
          <p:nvPr/>
        </p:nvSpPr>
        <p:spPr>
          <a:xfrm>
            <a:off x="386861" y="1935482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/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913653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업체승인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회원가입 미승인 업체 목록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j-ea"/>
                <a:ea typeface="+mj-ea"/>
              </a:rPr>
              <a:t>강용준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업체정보 </a:t>
            </a:r>
            <a:r>
              <a:rPr lang="en-US" altLang="ko-KR" sz="700" dirty="0" smtClean="0">
                <a:latin typeface="+mj-ea"/>
                <a:ea typeface="+mj-ea"/>
              </a:rPr>
              <a:t>&gt; </a:t>
            </a:r>
            <a:r>
              <a:rPr lang="ko-KR" altLang="en-US" sz="700" dirty="0" smtClean="0">
                <a:latin typeface="+mj-ea"/>
                <a:ea typeface="+mj-ea"/>
              </a:rPr>
              <a:t>업체승인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3605" y="1014318"/>
            <a:ext cx="8044072" cy="8701182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1327" y="1399725"/>
            <a:ext cx="6766342" cy="8087175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업체승인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4"/>
          <a:srcRect l="989" t="9905" r="85216" b="14975"/>
          <a:stretch/>
        </p:blipFill>
        <p:spPr>
          <a:xfrm>
            <a:off x="245529" y="1331079"/>
            <a:ext cx="1111348" cy="2616591"/>
          </a:xfrm>
          <a:prstGeom prst="rect">
            <a:avLst/>
          </a:prstGeom>
        </p:spPr>
      </p:pic>
      <p:sp>
        <p:nvSpPr>
          <p:cNvPr id="107" name="직사각형 106"/>
          <p:cNvSpPr/>
          <p:nvPr/>
        </p:nvSpPr>
        <p:spPr>
          <a:xfrm>
            <a:off x="386861" y="1935482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510485" y="1977686"/>
            <a:ext cx="4318781" cy="713114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9612" y="208805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회사 정보</a:t>
            </a:r>
          </a:p>
        </p:txBody>
      </p:sp>
      <p:graphicFrame>
        <p:nvGraphicFramePr>
          <p:cNvPr id="64" name="Google Shape;68;p2"/>
          <p:cNvGraphicFramePr/>
          <p:nvPr>
            <p:extLst>
              <p:ext uri="{D42A27DB-BD31-4B8C-83A1-F6EECF244321}">
                <p14:modId xmlns:p14="http://schemas.microsoft.com/office/powerpoint/2010/main" val="2435575460"/>
              </p:ext>
            </p:extLst>
          </p:nvPr>
        </p:nvGraphicFramePr>
        <p:xfrm>
          <a:off x="3084083" y="243096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가입희망 </a:t>
                      </a:r>
                      <a:r>
                        <a:rPr lang="ko-KR" altLang="en-US" sz="700" u="none" strike="noStrike" cap="none" dirty="0" smtClean="0"/>
                        <a:t>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일진건설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8;p2"/>
          <p:cNvGraphicFramePr/>
          <p:nvPr>
            <p:extLst>
              <p:ext uri="{D42A27DB-BD31-4B8C-83A1-F6EECF244321}">
                <p14:modId xmlns:p14="http://schemas.microsoft.com/office/powerpoint/2010/main" val="1551191381"/>
              </p:ext>
            </p:extLst>
          </p:nvPr>
        </p:nvGraphicFramePr>
        <p:xfrm>
          <a:off x="3084083" y="267623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 smtClean="0"/>
                        <a:t>1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공공장소 청소 및 유사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8;p2"/>
          <p:cNvGraphicFramePr/>
          <p:nvPr>
            <p:extLst>
              <p:ext uri="{D42A27DB-BD31-4B8C-83A1-F6EECF244321}">
                <p14:modId xmlns:p14="http://schemas.microsoft.com/office/powerpoint/2010/main" val="1376941548"/>
              </p:ext>
            </p:extLst>
          </p:nvPr>
        </p:nvGraphicFramePr>
        <p:xfrm>
          <a:off x="3084083" y="292151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2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8;p2"/>
          <p:cNvGraphicFramePr/>
          <p:nvPr>
            <p:extLst>
              <p:ext uri="{D42A27DB-BD31-4B8C-83A1-F6EECF244321}">
                <p14:modId xmlns:p14="http://schemas.microsoft.com/office/powerpoint/2010/main" val="2590624890"/>
              </p:ext>
            </p:extLst>
          </p:nvPr>
        </p:nvGraphicFramePr>
        <p:xfrm>
          <a:off x="3084083" y="316678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회사명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 smtClean="0"/>
                        <a:t> 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비트큐브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2"/>
          <p:cNvGraphicFramePr/>
          <p:nvPr>
            <p:extLst>
              <p:ext uri="{D42A27DB-BD31-4B8C-83A1-F6EECF244321}">
                <p14:modId xmlns:p14="http://schemas.microsoft.com/office/powerpoint/2010/main" val="2397952114"/>
              </p:ext>
            </p:extLst>
          </p:nvPr>
        </p:nvGraphicFramePr>
        <p:xfrm>
          <a:off x="3084083" y="365733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859582423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144123756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541586216"/>
                    </a:ext>
                  </a:extLst>
                </a:gridCol>
                <a:gridCol w="1540280">
                  <a:extLst>
                    <a:ext uri="{9D8B030D-6E8A-4147-A177-3AD203B41FA5}">
                      <a16:colId xmlns:a16="http://schemas.microsoft.com/office/drawing/2014/main" val="30790750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사업자등록번호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123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12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12345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oogle Shape;68;p2"/>
          <p:cNvGraphicFramePr/>
          <p:nvPr>
            <p:extLst>
              <p:ext uri="{D42A27DB-BD31-4B8C-83A1-F6EECF244321}">
                <p14:modId xmlns:p14="http://schemas.microsoft.com/office/powerpoint/2010/main" val="3155234021"/>
              </p:ext>
            </p:extLst>
          </p:nvPr>
        </p:nvGraphicFramePr>
        <p:xfrm>
          <a:off x="3084083" y="341205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대표자명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</a:t>
                      </a:r>
                      <a:r>
                        <a:rPr lang="ko-KR" altLang="en-US" sz="700" u="none" strike="noStrike" cap="none" dirty="0" smtClean="0"/>
                        <a:t>강대표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68;p2"/>
          <p:cNvGraphicFramePr/>
          <p:nvPr>
            <p:extLst>
              <p:ext uri="{D42A27DB-BD31-4B8C-83A1-F6EECF244321}">
                <p14:modId xmlns:p14="http://schemas.microsoft.com/office/powerpoint/2010/main" val="618286934"/>
              </p:ext>
            </p:extLst>
          </p:nvPr>
        </p:nvGraphicFramePr>
        <p:xfrm>
          <a:off x="3084083" y="390260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081919724"/>
                    </a:ext>
                  </a:extLst>
                </a:gridCol>
                <a:gridCol w="1483130">
                  <a:extLst>
                    <a:ext uri="{9D8B030D-6E8A-4147-A177-3AD203B41FA5}">
                      <a16:colId xmlns:a16="http://schemas.microsoft.com/office/drawing/2014/main" val="35389704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법인번호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123456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1234567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68;p2"/>
          <p:cNvGraphicFramePr/>
          <p:nvPr>
            <p:extLst>
              <p:ext uri="{D42A27DB-BD31-4B8C-83A1-F6EECF244321}">
                <p14:modId xmlns:p14="http://schemas.microsoft.com/office/powerpoint/2010/main" val="1765638830"/>
              </p:ext>
            </p:extLst>
          </p:nvPr>
        </p:nvGraphicFramePr>
        <p:xfrm>
          <a:off x="3084083" y="414788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48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자본금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 smtClean="0">
                          <a:solidFill>
                            <a:schemeClr val="tx1"/>
                          </a:solidFill>
                        </a:rPr>
                        <a:t>  10,000,000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68;p2"/>
          <p:cNvGraphicFramePr/>
          <p:nvPr>
            <p:extLst>
              <p:ext uri="{D42A27DB-BD31-4B8C-83A1-F6EECF244321}">
                <p14:modId xmlns:p14="http://schemas.microsoft.com/office/powerpoint/2010/main" val="2591281458"/>
              </p:ext>
            </p:extLst>
          </p:nvPr>
        </p:nvGraphicFramePr>
        <p:xfrm>
          <a:off x="3084083" y="439315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08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설립년도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 smtClean="0">
                          <a:solidFill>
                            <a:schemeClr val="tx1"/>
                          </a:solidFill>
                        </a:rPr>
                        <a:t>  2021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년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68;p2"/>
          <p:cNvGraphicFramePr/>
          <p:nvPr>
            <p:extLst>
              <p:ext uri="{D42A27DB-BD31-4B8C-83A1-F6EECF244321}">
                <p14:modId xmlns:p14="http://schemas.microsoft.com/office/powerpoint/2010/main" val="579346050"/>
              </p:ext>
            </p:extLst>
          </p:nvPr>
        </p:nvGraphicFramePr>
        <p:xfrm>
          <a:off x="3084083" y="463842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대표전화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</a:t>
                      </a:r>
                      <a:r>
                        <a:rPr lang="en-US" sz="700" u="none" strike="noStrike" cap="none" dirty="0" smtClean="0">
                          <a:solidFill>
                            <a:schemeClr val="tx1"/>
                          </a:solidFill>
                        </a:rPr>
                        <a:t>02-1234-1234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68;p2"/>
          <p:cNvGraphicFramePr/>
          <p:nvPr>
            <p:extLst>
              <p:ext uri="{D42A27DB-BD31-4B8C-83A1-F6EECF244321}">
                <p14:modId xmlns:p14="http://schemas.microsoft.com/office/powerpoint/2010/main" val="2207761868"/>
              </p:ext>
            </p:extLst>
          </p:nvPr>
        </p:nvGraphicFramePr>
        <p:xfrm>
          <a:off x="3084083" y="488369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팩스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869324" y="2303496"/>
            <a:ext cx="3563007" cy="391600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78" name="Google Shape;68;p2"/>
          <p:cNvGraphicFramePr/>
          <p:nvPr>
            <p:extLst>
              <p:ext uri="{D42A27DB-BD31-4B8C-83A1-F6EECF244321}">
                <p14:modId xmlns:p14="http://schemas.microsoft.com/office/powerpoint/2010/main" val="2544013086"/>
              </p:ext>
            </p:extLst>
          </p:nvPr>
        </p:nvGraphicFramePr>
        <p:xfrm>
          <a:off x="3084083" y="5115386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71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/>
                        <a:t>회사주소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/>
                          </a:solidFill>
                        </a:rPr>
                        <a:t>12345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/>
          <p:cNvGraphicFramePr/>
          <p:nvPr>
            <p:extLst>
              <p:ext uri="{D42A27DB-BD31-4B8C-83A1-F6EECF244321}">
                <p14:modId xmlns:p14="http://schemas.microsoft.com/office/powerpoint/2010/main" val="2906210285"/>
              </p:ext>
            </p:extLst>
          </p:nvPr>
        </p:nvGraphicFramePr>
        <p:xfrm>
          <a:off x="3084083" y="536569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</a:t>
                      </a:r>
                      <a:r>
                        <a:rPr lang="ko-KR" altLang="en-US" sz="700" u="none" strike="noStrike" cap="none" dirty="0" smtClean="0"/>
                        <a:t>서울시 마포구 도화동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/>
          <p:cNvGraphicFramePr/>
          <p:nvPr>
            <p:extLst>
              <p:ext uri="{D42A27DB-BD31-4B8C-83A1-F6EECF244321}">
                <p14:modId xmlns:p14="http://schemas.microsoft.com/office/powerpoint/2010/main" val="2879442148"/>
              </p:ext>
            </p:extLst>
          </p:nvPr>
        </p:nvGraphicFramePr>
        <p:xfrm>
          <a:off x="3081685" y="560087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/>
                          </a:solidFill>
                        </a:rPr>
                        <a:t>50-1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/>
                          </a:solidFill>
                        </a:rPr>
                        <a:t>일진빌딩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/>
                          </a:solidFill>
                        </a:rPr>
                        <a:t>304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68;p2"/>
          <p:cNvGraphicFramePr/>
          <p:nvPr>
            <p:extLst>
              <p:ext uri="{D42A27DB-BD31-4B8C-83A1-F6EECF244321}">
                <p14:modId xmlns:p14="http://schemas.microsoft.com/office/powerpoint/2010/main" val="3977309851"/>
              </p:ext>
            </p:extLst>
          </p:nvPr>
        </p:nvGraphicFramePr>
        <p:xfrm>
          <a:off x="3081685" y="5866677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첨부파일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sng" strike="noStrike" cap="none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/>
                          </a:solidFill>
                        </a:rPr>
                        <a:t>회사소개서</a:t>
                      </a:r>
                      <a:r>
                        <a:rPr lang="en-US" altLang="ko-KR" sz="700" u="sng" strike="noStrike" cap="none" dirty="0" smtClean="0">
                          <a:solidFill>
                            <a:schemeClr val="tx1"/>
                          </a:solidFill>
                        </a:rPr>
                        <a:t>.pptx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2831376" y="6349544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관리자 정보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869323" y="6566545"/>
            <a:ext cx="3563007" cy="188791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88" name="Google Shape;68;p2"/>
          <p:cNvGraphicFramePr/>
          <p:nvPr>
            <p:extLst>
              <p:ext uri="{D42A27DB-BD31-4B8C-83A1-F6EECF244321}">
                <p14:modId xmlns:p14="http://schemas.microsoft.com/office/powerpoint/2010/main" val="1720606250"/>
              </p:ext>
            </p:extLst>
          </p:nvPr>
        </p:nvGraphicFramePr>
        <p:xfrm>
          <a:off x="3081685" y="669910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이름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oogle Shape;68;p2"/>
          <p:cNvGraphicFramePr/>
          <p:nvPr>
            <p:extLst>
              <p:ext uri="{D42A27DB-BD31-4B8C-83A1-F6EECF244321}">
                <p14:modId xmlns:p14="http://schemas.microsoft.com/office/powerpoint/2010/main" val="1187126105"/>
              </p:ext>
            </p:extLst>
          </p:nvPr>
        </p:nvGraphicFramePr>
        <p:xfrm>
          <a:off x="3081685" y="693767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이메일</a:t>
                      </a:r>
                      <a:endParaRPr lang="en-US" altLang="ko-KR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700" u="none" strike="noStrike" cap="none" dirty="0" smtClean="0">
                          <a:solidFill>
                            <a:schemeClr val="tx1"/>
                          </a:solidFill>
                        </a:rPr>
                        <a:t>james@bitcube.co.kr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68;p2"/>
          <p:cNvGraphicFramePr/>
          <p:nvPr>
            <p:extLst>
              <p:ext uri="{D42A27DB-BD31-4B8C-83A1-F6EECF244321}">
                <p14:modId xmlns:p14="http://schemas.microsoft.com/office/powerpoint/2010/main" val="2832388431"/>
              </p:ext>
            </p:extLst>
          </p:nvPr>
        </p:nvGraphicFramePr>
        <p:xfrm>
          <a:off x="3081685" y="7173647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85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아이디 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jameskang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68;p2"/>
          <p:cNvGraphicFramePr/>
          <p:nvPr>
            <p:extLst>
              <p:ext uri="{D42A27DB-BD31-4B8C-83A1-F6EECF244321}">
                <p14:modId xmlns:p14="http://schemas.microsoft.com/office/powerpoint/2010/main" val="1833080014"/>
              </p:ext>
            </p:extLst>
          </p:nvPr>
        </p:nvGraphicFramePr>
        <p:xfrm>
          <a:off x="3081685" y="740711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 smtClean="0"/>
                        <a:t>☎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/>
                          </a:solidFill>
                        </a:rPr>
                        <a:t>  010-1234-1234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oogle Shape;68;p2"/>
          <p:cNvGraphicFramePr/>
          <p:nvPr>
            <p:extLst>
              <p:ext uri="{D42A27DB-BD31-4B8C-83A1-F6EECF244321}">
                <p14:modId xmlns:p14="http://schemas.microsoft.com/office/powerpoint/2010/main" val="3435201862"/>
              </p:ext>
            </p:extLst>
          </p:nvPr>
        </p:nvGraphicFramePr>
        <p:xfrm>
          <a:off x="3081685" y="764494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 smtClean="0"/>
                        <a:t>☎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68;p2"/>
          <p:cNvGraphicFramePr/>
          <p:nvPr>
            <p:extLst>
              <p:ext uri="{D42A27DB-BD31-4B8C-83A1-F6EECF244321}">
                <p14:modId xmlns:p14="http://schemas.microsoft.com/office/powerpoint/2010/main" val="2511635972"/>
              </p:ext>
            </p:extLst>
          </p:nvPr>
        </p:nvGraphicFramePr>
        <p:xfrm>
          <a:off x="3081685" y="789319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</a:t>
                      </a:r>
                      <a:r>
                        <a:rPr lang="ko-KR" altLang="en-US" sz="700" u="none" strike="noStrike" cap="none" dirty="0" smtClean="0"/>
                        <a:t>대리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68;p2"/>
          <p:cNvGraphicFramePr/>
          <p:nvPr>
            <p:extLst>
              <p:ext uri="{D42A27DB-BD31-4B8C-83A1-F6EECF244321}">
                <p14:modId xmlns:p14="http://schemas.microsoft.com/office/powerpoint/2010/main" val="498567292"/>
              </p:ext>
            </p:extLst>
          </p:nvPr>
        </p:nvGraphicFramePr>
        <p:xfrm>
          <a:off x="3081685" y="813102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</a:t>
                      </a:r>
                      <a:r>
                        <a:rPr lang="ko-KR" altLang="en-US" sz="700" u="none" strike="noStrike" cap="none" dirty="0" smtClean="0"/>
                        <a:t>개발부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Google Shape;571;g23105f653c7_0_105"/>
          <p:cNvSpPr/>
          <p:nvPr/>
        </p:nvSpPr>
        <p:spPr>
          <a:xfrm>
            <a:off x="4212380" y="8656272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반려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570;g23105f653c7_0_105"/>
          <p:cNvSpPr/>
          <p:nvPr/>
        </p:nvSpPr>
        <p:spPr>
          <a:xfrm>
            <a:off x="3472603" y="8659515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 smtClean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571;g23105f653c7_0_105"/>
          <p:cNvSpPr/>
          <p:nvPr/>
        </p:nvSpPr>
        <p:spPr>
          <a:xfrm>
            <a:off x="4979546" y="8656272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승인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381;p6"/>
          <p:cNvSpPr/>
          <p:nvPr/>
        </p:nvSpPr>
        <p:spPr>
          <a:xfrm>
            <a:off x="7102549" y="5610404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210534" y="5842765"/>
            <a:ext cx="16748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업체 등록을 승인하시겠습니까</a:t>
            </a:r>
            <a:r>
              <a:rPr lang="en-US" altLang="ko-KR" sz="600" dirty="0" smtClean="0">
                <a:latin typeface="+mj-ea"/>
                <a:ea typeface="+mj-ea"/>
              </a:rPr>
              <a:t>?</a:t>
            </a:r>
          </a:p>
        </p:txBody>
      </p:sp>
      <p:graphicFrame>
        <p:nvGraphicFramePr>
          <p:cNvPr id="118" name="Google Shape;298;p5"/>
          <p:cNvGraphicFramePr/>
          <p:nvPr>
            <p:extLst>
              <p:ext uri="{D42A27DB-BD31-4B8C-83A1-F6EECF244321}">
                <p14:modId xmlns:p14="http://schemas.microsoft.com/office/powerpoint/2010/main" val="973904116"/>
              </p:ext>
            </p:extLst>
          </p:nvPr>
        </p:nvGraphicFramePr>
        <p:xfrm>
          <a:off x="7303204" y="5977752"/>
          <a:ext cx="1650191" cy="2082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Google Shape;200;p5"/>
          <p:cNvSpPr/>
          <p:nvPr/>
        </p:nvSpPr>
        <p:spPr>
          <a:xfrm>
            <a:off x="8144617" y="631684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승인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200;p5"/>
          <p:cNvSpPr/>
          <p:nvPr/>
        </p:nvSpPr>
        <p:spPr>
          <a:xfrm>
            <a:off x="7721343" y="630915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381;p6"/>
          <p:cNvSpPr/>
          <p:nvPr/>
        </p:nvSpPr>
        <p:spPr>
          <a:xfrm>
            <a:off x="7093728" y="7141772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298;p5"/>
          <p:cNvGraphicFramePr/>
          <p:nvPr>
            <p:extLst>
              <p:ext uri="{D42A27DB-BD31-4B8C-83A1-F6EECF244321}">
                <p14:modId xmlns:p14="http://schemas.microsoft.com/office/powerpoint/2010/main" val="505008013"/>
              </p:ext>
            </p:extLst>
          </p:nvPr>
        </p:nvGraphicFramePr>
        <p:xfrm>
          <a:off x="7229469" y="7242310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업체등록 반려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7159357" y="7622968"/>
            <a:ext cx="246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 smtClean="0">
                <a:latin typeface="+mj-ea"/>
                <a:ea typeface="+mj-ea"/>
              </a:rPr>
              <a:t>업체</a:t>
            </a:r>
            <a:r>
              <a:rPr lang="en-US" altLang="ko-KR" sz="600" dirty="0" smtClean="0">
                <a:latin typeface="+mj-ea"/>
                <a:ea typeface="+mj-ea"/>
              </a:rPr>
              <a:t> </a:t>
            </a:r>
            <a:r>
              <a:rPr lang="ko-KR" altLang="en-US" sz="600" dirty="0" smtClean="0">
                <a:latin typeface="+mj-ea"/>
                <a:ea typeface="+mj-ea"/>
              </a:rPr>
              <a:t>등록을 반려합니다</a:t>
            </a:r>
            <a:r>
              <a:rPr lang="en-US" altLang="ko-KR" sz="600" dirty="0" smtClean="0">
                <a:latin typeface="+mj-ea"/>
                <a:ea typeface="+mj-ea"/>
              </a:rPr>
              <a:t>.</a:t>
            </a:r>
            <a:br>
              <a:rPr lang="en-US" altLang="ko-KR" sz="600" dirty="0" smtClean="0">
                <a:latin typeface="+mj-ea"/>
                <a:ea typeface="+mj-ea"/>
              </a:rPr>
            </a:br>
            <a:r>
              <a:rPr lang="ko-KR" altLang="en-US" sz="600" dirty="0" smtClean="0">
                <a:latin typeface="+mj-ea"/>
                <a:ea typeface="+mj-ea"/>
              </a:rPr>
              <a:t>아래 반려 사유를 입력해 주십시오</a:t>
            </a:r>
            <a:r>
              <a:rPr lang="en-US" altLang="ko-KR" sz="600" dirty="0" smtClean="0">
                <a:latin typeface="+mj-ea"/>
                <a:ea typeface="+mj-ea"/>
              </a:rPr>
              <a:t/>
            </a:r>
            <a:br>
              <a:rPr lang="en-US" altLang="ko-KR" sz="600" dirty="0" smtClean="0">
                <a:latin typeface="+mj-ea"/>
                <a:ea typeface="+mj-ea"/>
              </a:rPr>
            </a:br>
            <a:r>
              <a:rPr lang="ko-KR" altLang="en-US" sz="600" dirty="0" smtClean="0">
                <a:latin typeface="+mj-ea"/>
                <a:ea typeface="+mj-ea"/>
              </a:rPr>
              <a:t>반려 처리 시 반려사유 내용으로 업체에게 발송 됩니다</a:t>
            </a:r>
            <a:r>
              <a:rPr lang="en-US" altLang="ko-KR" sz="600" dirty="0" smtClean="0">
                <a:latin typeface="+mj-ea"/>
                <a:ea typeface="+mj-ea"/>
              </a:rPr>
              <a:t>.</a:t>
            </a:r>
            <a:endParaRPr lang="en-US" altLang="ko-KR" sz="6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5" name="Google Shape;461;g22f983af321_0_4"/>
          <p:cNvSpPr/>
          <p:nvPr/>
        </p:nvSpPr>
        <p:spPr>
          <a:xfrm>
            <a:off x="7282329" y="8028281"/>
            <a:ext cx="2347006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ko-KR" altLang="en-US" sz="600" dirty="0" smtClean="0">
                <a:solidFill>
                  <a:schemeClr val="bg1">
                    <a:lumMod val="65000"/>
                  </a:schemeClr>
                </a:solidFill>
              </a:rPr>
              <a:t>반려사유 필수 입력</a:t>
            </a:r>
            <a:endParaRPr sz="6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126" name="Google Shape;200;p5"/>
          <p:cNvSpPr/>
          <p:nvPr/>
        </p:nvSpPr>
        <p:spPr>
          <a:xfrm>
            <a:off x="8457153" y="8828016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반려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200;p5"/>
          <p:cNvSpPr/>
          <p:nvPr/>
        </p:nvSpPr>
        <p:spPr>
          <a:xfrm>
            <a:off x="8033879" y="8820326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꺾인 연결선 127"/>
          <p:cNvCxnSpPr>
            <a:stCxn id="115" idx="0"/>
            <a:endCxn id="116" idx="1"/>
          </p:cNvCxnSpPr>
          <p:nvPr/>
        </p:nvCxnSpPr>
        <p:spPr>
          <a:xfrm rot="5400000" flipH="1" flipV="1">
            <a:off x="4939318" y="6493041"/>
            <a:ext cx="2570617" cy="175584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113" idx="2"/>
            <a:endCxn id="121" idx="1"/>
          </p:cNvCxnSpPr>
          <p:nvPr/>
        </p:nvCxnSpPr>
        <p:spPr>
          <a:xfrm rot="5400000" flipH="1" flipV="1">
            <a:off x="5476014" y="7256959"/>
            <a:ext cx="721235" cy="2514191"/>
          </a:xfrm>
          <a:prstGeom prst="bentConnector4">
            <a:avLst>
              <a:gd name="adj1" fmla="val -31696"/>
              <a:gd name="adj2" fmla="val 573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5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297350011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업체정보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smtClean="0"/>
                        <a:t>업체관리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/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76138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업체관리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승인된 </a:t>
            </a:r>
            <a:r>
              <a:rPr lang="ko-KR" altLang="en-US" sz="700" dirty="0" smtClean="0">
                <a:latin typeface="+mj-ea"/>
                <a:ea typeface="+mj-ea"/>
              </a:rPr>
              <a:t>업체 목록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j-ea"/>
                <a:ea typeface="+mj-ea"/>
              </a:rPr>
              <a:t>강용준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업체정보 </a:t>
            </a:r>
            <a:r>
              <a:rPr lang="en-US" altLang="ko-KR" sz="700" dirty="0" smtClean="0">
                <a:latin typeface="+mj-ea"/>
                <a:ea typeface="+mj-ea"/>
              </a:rPr>
              <a:t>&gt; </a:t>
            </a:r>
            <a:r>
              <a:rPr lang="ko-KR" altLang="en-US" sz="700" dirty="0" smtClean="0">
                <a:latin typeface="+mj-ea"/>
                <a:ea typeface="+mj-ea"/>
              </a:rPr>
              <a:t>업체관리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업체관리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555556" y="1925648"/>
            <a:ext cx="6472136" cy="313036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smtClean="0">
                <a:solidFill>
                  <a:schemeClr val="tx1"/>
                </a:solidFill>
              </a:rPr>
              <a:t>아래는 승인된 업체 목록 입니다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 </a:t>
            </a:r>
            <a:r>
              <a:rPr lang="ko-KR" altLang="en-US" sz="600" dirty="0" smtClean="0">
                <a:solidFill>
                  <a:schemeClr val="tx1"/>
                </a:solidFill>
              </a:rPr>
              <a:t>업체명을 클릭하면 상세내용을 확인 하실 수 있습니다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 smtClean="0">
                <a:solidFill>
                  <a:schemeClr val="tx1"/>
                </a:solidFill>
              </a:rPr>
              <a:t>업체를 수정하시면 수정 이력이 남습니다</a:t>
            </a:r>
            <a:r>
              <a:rPr lang="en-US" altLang="ko-KR" sz="600" dirty="0" smtClean="0">
                <a:solidFill>
                  <a:schemeClr val="tx1"/>
                </a:solidFill>
              </a:rPr>
              <a:t>. </a:t>
            </a:r>
            <a:r>
              <a:rPr lang="ko-KR" altLang="en-US" sz="600" dirty="0" smtClean="0">
                <a:solidFill>
                  <a:schemeClr val="tx1"/>
                </a:solidFill>
              </a:rPr>
              <a:t>주의해서 수정해 주십시오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20031" y="6037483"/>
            <a:ext cx="6758044" cy="395247"/>
            <a:chOff x="1408365" y="6877096"/>
            <a:chExt cx="6758044" cy="39524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729150" y="6917481"/>
              <a:ext cx="32637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/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업무안내  </a:t>
              </a:r>
              <a:r>
                <a:rPr lang="en-US" altLang="ko-KR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공지사항</a:t>
              </a:r>
              <a:r>
                <a:rPr lang="ko-KR" altLang="en-US" sz="700" b="1" dirty="0" smtClean="0">
                  <a:solidFill>
                    <a:schemeClr val="bg1"/>
                  </a:solidFill>
                  <a:latin typeface="+mj-ea"/>
                </a:rPr>
                <a:t>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</a:rPr>
                <a:t>매뉴얼 다운</a:t>
              </a:r>
              <a:endParaRPr lang="en-US" altLang="ko-KR" sz="700" b="1" dirty="0" smtClean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7" name="Google Shape;410;g22f983af321_0_4"/>
          <p:cNvSpPr/>
          <p:nvPr/>
        </p:nvSpPr>
        <p:spPr>
          <a:xfrm>
            <a:off x="1527420" y="2346165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414;g22f983af321_0_4"/>
          <p:cNvSpPr/>
          <p:nvPr/>
        </p:nvSpPr>
        <p:spPr>
          <a:xfrm>
            <a:off x="1637667" y="242755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13;g22f983af321_0_4"/>
          <p:cNvSpPr/>
          <p:nvPr/>
        </p:nvSpPr>
        <p:spPr>
          <a:xfrm>
            <a:off x="2216978" y="2427553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14;g22f983af321_0_4"/>
          <p:cNvSpPr/>
          <p:nvPr/>
        </p:nvSpPr>
        <p:spPr>
          <a:xfrm>
            <a:off x="3373314" y="242433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 smtClean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업체유형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13;g22f983af321_0_4"/>
          <p:cNvSpPr/>
          <p:nvPr/>
        </p:nvSpPr>
        <p:spPr>
          <a:xfrm>
            <a:off x="3952624" y="2424338"/>
            <a:ext cx="1831484" cy="243809"/>
          </a:xfrm>
          <a:prstGeom prst="roundRect">
            <a:avLst>
              <a:gd name="adj" fmla="val 13789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 smtClean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우측 검색 버튼을 클릭해 주세요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00;p5"/>
          <p:cNvSpPr/>
          <p:nvPr/>
        </p:nvSpPr>
        <p:spPr>
          <a:xfrm>
            <a:off x="5834199" y="2442796"/>
            <a:ext cx="311231" cy="209835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91805" y="242594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406;g22f983af321_0_4"/>
          <p:cNvGraphicFramePr/>
          <p:nvPr>
            <p:extLst/>
          </p:nvPr>
        </p:nvGraphicFramePr>
        <p:xfrm>
          <a:off x="1527418" y="3227082"/>
          <a:ext cx="6500273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8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115">
                  <a:extLst>
                    <a:ext uri="{9D8B030D-6E8A-4147-A177-3AD203B41FA5}">
                      <a16:colId xmlns:a16="http://schemas.microsoft.com/office/drawing/2014/main" val="3141585689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3755">
                  <a:extLst>
                    <a:ext uri="{9D8B030D-6E8A-4147-A177-3AD203B41FA5}">
                      <a16:colId xmlns:a16="http://schemas.microsoft.com/office/drawing/2014/main" val="4264807614"/>
                    </a:ext>
                  </a:extLst>
                </a:gridCol>
                <a:gridCol w="867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업체명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사업자등록번호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업체유형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대표이사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담당자명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요청일시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비트큐브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123-12-12345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직물재배업 품목류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나인테크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111-22-33333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축산업 품목류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㈜ 부산장비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456-45-45678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5" name="Google Shape;418;g22f983af321_0_4"/>
          <p:cNvGrpSpPr/>
          <p:nvPr/>
        </p:nvGrpSpPr>
        <p:grpSpPr>
          <a:xfrm>
            <a:off x="4213274" y="5135524"/>
            <a:ext cx="1575496" cy="167235"/>
            <a:chOff x="3326817" y="6019551"/>
            <a:chExt cx="1591287" cy="180000"/>
          </a:xfrm>
        </p:grpSpPr>
        <p:sp>
          <p:nvSpPr>
            <p:cNvPr id="36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2" name="Google Shape;431;g22f983af321_0_4"/>
          <p:cNvGraphicFramePr/>
          <p:nvPr>
            <p:extLst/>
          </p:nvPr>
        </p:nvGraphicFramePr>
        <p:xfrm>
          <a:off x="1440199" y="3001288"/>
          <a:ext cx="1684829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19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Google Shape;381;p6"/>
          <p:cNvSpPr/>
          <p:nvPr/>
        </p:nvSpPr>
        <p:spPr>
          <a:xfrm>
            <a:off x="8158021" y="2926080"/>
            <a:ext cx="3155208" cy="32254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298;p5"/>
          <p:cNvGraphicFramePr/>
          <p:nvPr>
            <p:extLst/>
          </p:nvPr>
        </p:nvGraphicFramePr>
        <p:xfrm>
          <a:off x="8293760" y="3012363"/>
          <a:ext cx="2857523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85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폼목 선택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8293758" y="3712399"/>
            <a:ext cx="2118213" cy="19058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bg1">
                    <a:lumMod val="75000"/>
                  </a:schemeClr>
                </a:solidFill>
              </a:rPr>
              <a:t>품목명 또는 품목코드 입력 조회</a:t>
            </a:r>
          </a:p>
        </p:txBody>
      </p:sp>
      <p:sp>
        <p:nvSpPr>
          <p:cNvPr id="52" name="Google Shape;200;p5"/>
          <p:cNvSpPr/>
          <p:nvPr/>
        </p:nvSpPr>
        <p:spPr>
          <a:xfrm>
            <a:off x="10557716" y="370928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품</a:t>
            </a: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목 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53" name="Google Shape;299;p5"/>
          <p:cNvGraphicFramePr/>
          <p:nvPr>
            <p:extLst/>
          </p:nvPr>
        </p:nvGraphicFramePr>
        <p:xfrm>
          <a:off x="8293757" y="4043787"/>
          <a:ext cx="2857525" cy="7910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490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품목코드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품목명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선택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011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직물재배업 품목류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012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축산업 품목류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013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직물재배 및 축산 복합농업 품목류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8293759" y="3373140"/>
            <a:ext cx="2857524" cy="243039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검색 창에 품목명 또는 품목코드를 입력하시고 엔터 또는 </a:t>
            </a:r>
            <a:r>
              <a:rPr lang="en-US" altLang="ko-KR" sz="600" dirty="0">
                <a:solidFill>
                  <a:schemeClr val="tx1"/>
                </a:solidFill>
              </a:rPr>
              <a:t>[</a:t>
            </a:r>
            <a:r>
              <a:rPr lang="ko-KR" altLang="en-US" sz="600" dirty="0">
                <a:solidFill>
                  <a:schemeClr val="tx1"/>
                </a:solidFill>
              </a:rPr>
              <a:t>품목조회</a:t>
            </a:r>
            <a:r>
              <a:rPr lang="en-US" altLang="ko-KR" sz="600" dirty="0">
                <a:solidFill>
                  <a:schemeClr val="tx1"/>
                </a:solidFill>
              </a:rPr>
              <a:t>]</a:t>
            </a:r>
            <a:r>
              <a:rPr lang="ko-KR" altLang="en-US" sz="600" dirty="0">
                <a:solidFill>
                  <a:schemeClr val="tx1"/>
                </a:solidFill>
              </a:rPr>
              <a:t>버튼을 클릭하시고 품목을 선택해 주십시오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5" name="Google Shape;200;p5"/>
          <p:cNvSpPr/>
          <p:nvPr/>
        </p:nvSpPr>
        <p:spPr>
          <a:xfrm>
            <a:off x="10712289" y="4266273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200;p5"/>
          <p:cNvSpPr/>
          <p:nvPr/>
        </p:nvSpPr>
        <p:spPr>
          <a:xfrm>
            <a:off x="10712289" y="4464223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200;p5"/>
          <p:cNvSpPr/>
          <p:nvPr/>
        </p:nvSpPr>
        <p:spPr>
          <a:xfrm>
            <a:off x="10712289" y="4657875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6817" y="5572765"/>
            <a:ext cx="906471" cy="177740"/>
          </a:xfrm>
          <a:prstGeom prst="rect">
            <a:avLst/>
          </a:prstGeom>
        </p:spPr>
      </p:pic>
      <p:sp>
        <p:nvSpPr>
          <p:cNvPr id="59" name="Google Shape;200;p5"/>
          <p:cNvSpPr/>
          <p:nvPr/>
        </p:nvSpPr>
        <p:spPr>
          <a:xfrm>
            <a:off x="9524372" y="586877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꺾인 연결선 59"/>
          <p:cNvCxnSpPr>
            <a:stCxn id="32" idx="3"/>
            <a:endCxn id="49" idx="0"/>
          </p:cNvCxnSpPr>
          <p:nvPr/>
        </p:nvCxnSpPr>
        <p:spPr>
          <a:xfrm>
            <a:off x="6145430" y="2547714"/>
            <a:ext cx="3590195" cy="37836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4"/>
          <a:srcRect l="989" t="9905" r="85216" b="14975"/>
          <a:stretch/>
        </p:blipFill>
        <p:spPr>
          <a:xfrm>
            <a:off x="245529" y="1331079"/>
            <a:ext cx="1111348" cy="2616591"/>
          </a:xfrm>
          <a:prstGeom prst="rect">
            <a:avLst/>
          </a:prstGeom>
        </p:spPr>
      </p:pic>
      <p:sp>
        <p:nvSpPr>
          <p:cNvPr id="107" name="직사각형 106"/>
          <p:cNvSpPr/>
          <p:nvPr/>
        </p:nvSpPr>
        <p:spPr>
          <a:xfrm>
            <a:off x="386861" y="2083782"/>
            <a:ext cx="443133" cy="1523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/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1401026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업체승인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회원가입 미승인 업체 목록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j-ea"/>
                <a:ea typeface="+mj-ea"/>
              </a:rPr>
              <a:t>강용준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업체정보 </a:t>
            </a:r>
            <a:r>
              <a:rPr lang="en-US" altLang="ko-KR" sz="700" dirty="0" smtClean="0">
                <a:latin typeface="+mj-ea"/>
                <a:ea typeface="+mj-ea"/>
              </a:rPr>
              <a:t>&gt; </a:t>
            </a:r>
            <a:r>
              <a:rPr lang="ko-KR" altLang="en-US" sz="700" dirty="0" smtClean="0">
                <a:latin typeface="+mj-ea"/>
                <a:ea typeface="+mj-ea"/>
              </a:rPr>
              <a:t>업체승인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13447876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1327" y="1399725"/>
            <a:ext cx="6766342" cy="12799690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업체승인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4"/>
          <a:srcRect l="989" t="9905" r="85216" b="14975"/>
          <a:stretch/>
        </p:blipFill>
        <p:spPr>
          <a:xfrm>
            <a:off x="245529" y="1331079"/>
            <a:ext cx="1111348" cy="2616591"/>
          </a:xfrm>
          <a:prstGeom prst="rect">
            <a:avLst/>
          </a:prstGeom>
        </p:spPr>
      </p:pic>
      <p:sp>
        <p:nvSpPr>
          <p:cNvPr id="107" name="직사각형 106"/>
          <p:cNvSpPr/>
          <p:nvPr/>
        </p:nvSpPr>
        <p:spPr>
          <a:xfrm>
            <a:off x="386861" y="1935482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510485" y="1977685"/>
            <a:ext cx="4318781" cy="956117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9612" y="208805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회사 정보</a:t>
            </a:r>
          </a:p>
        </p:txBody>
      </p:sp>
      <p:graphicFrame>
        <p:nvGraphicFramePr>
          <p:cNvPr id="64" name="Google Shape;68;p2"/>
          <p:cNvGraphicFramePr/>
          <p:nvPr>
            <p:extLst/>
          </p:nvPr>
        </p:nvGraphicFramePr>
        <p:xfrm>
          <a:off x="3084083" y="243096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가입희망 </a:t>
                      </a:r>
                      <a:r>
                        <a:rPr lang="ko-KR" altLang="en-US" sz="700" u="none" strike="noStrike" cap="none" dirty="0" smtClean="0"/>
                        <a:t>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일진건설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8;p2"/>
          <p:cNvGraphicFramePr/>
          <p:nvPr>
            <p:extLst/>
          </p:nvPr>
        </p:nvGraphicFramePr>
        <p:xfrm>
          <a:off x="3084083" y="267623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 smtClean="0"/>
                        <a:t>1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공공장소 청소 및 유사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8;p2"/>
          <p:cNvGraphicFramePr/>
          <p:nvPr>
            <p:extLst/>
          </p:nvPr>
        </p:nvGraphicFramePr>
        <p:xfrm>
          <a:off x="3084083" y="292151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2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8;p2"/>
          <p:cNvGraphicFramePr/>
          <p:nvPr>
            <p:extLst/>
          </p:nvPr>
        </p:nvGraphicFramePr>
        <p:xfrm>
          <a:off x="3084083" y="316678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회사명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 smtClean="0"/>
                        <a:t>  </a:t>
                      </a:r>
                      <a:r>
                        <a:rPr lang="ko-KR" altLang="en-US" sz="600" u="none" strike="noStrike" cap="none" dirty="0" smtClean="0">
                          <a:solidFill>
                            <a:schemeClr val="tx1"/>
                          </a:solidFill>
                        </a:rPr>
                        <a:t>비트큐브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2"/>
          <p:cNvGraphicFramePr/>
          <p:nvPr>
            <p:extLst/>
          </p:nvPr>
        </p:nvGraphicFramePr>
        <p:xfrm>
          <a:off x="3084083" y="365733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859582423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144123756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541586216"/>
                    </a:ext>
                  </a:extLst>
                </a:gridCol>
                <a:gridCol w="1540280">
                  <a:extLst>
                    <a:ext uri="{9D8B030D-6E8A-4147-A177-3AD203B41FA5}">
                      <a16:colId xmlns:a16="http://schemas.microsoft.com/office/drawing/2014/main" val="30790750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사업자등록번호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123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12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12345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oogle Shape;68;p2"/>
          <p:cNvGraphicFramePr/>
          <p:nvPr>
            <p:extLst/>
          </p:nvPr>
        </p:nvGraphicFramePr>
        <p:xfrm>
          <a:off x="3084083" y="341205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대표자명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</a:t>
                      </a:r>
                      <a:r>
                        <a:rPr lang="ko-KR" altLang="en-US" sz="700" u="none" strike="noStrike" cap="none" dirty="0" smtClean="0"/>
                        <a:t>강대표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68;p2"/>
          <p:cNvGraphicFramePr/>
          <p:nvPr>
            <p:extLst/>
          </p:nvPr>
        </p:nvGraphicFramePr>
        <p:xfrm>
          <a:off x="3084083" y="390260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081919724"/>
                    </a:ext>
                  </a:extLst>
                </a:gridCol>
                <a:gridCol w="1483130">
                  <a:extLst>
                    <a:ext uri="{9D8B030D-6E8A-4147-A177-3AD203B41FA5}">
                      <a16:colId xmlns:a16="http://schemas.microsoft.com/office/drawing/2014/main" val="35389704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법인번호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123456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1234567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68;p2"/>
          <p:cNvGraphicFramePr/>
          <p:nvPr>
            <p:extLst/>
          </p:nvPr>
        </p:nvGraphicFramePr>
        <p:xfrm>
          <a:off x="3084083" y="414788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48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자본금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 smtClean="0">
                          <a:solidFill>
                            <a:schemeClr val="tx1"/>
                          </a:solidFill>
                        </a:rPr>
                        <a:t>  10,000,000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68;p2"/>
          <p:cNvGraphicFramePr/>
          <p:nvPr>
            <p:extLst/>
          </p:nvPr>
        </p:nvGraphicFramePr>
        <p:xfrm>
          <a:off x="3084083" y="439315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08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설립년도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 smtClean="0">
                          <a:solidFill>
                            <a:schemeClr val="tx1"/>
                          </a:solidFill>
                        </a:rPr>
                        <a:t>  2021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년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68;p2"/>
          <p:cNvGraphicFramePr/>
          <p:nvPr>
            <p:extLst/>
          </p:nvPr>
        </p:nvGraphicFramePr>
        <p:xfrm>
          <a:off x="3084083" y="463842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대표전화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</a:t>
                      </a:r>
                      <a:r>
                        <a:rPr lang="en-US" sz="700" u="none" strike="noStrike" cap="none" dirty="0" smtClean="0">
                          <a:solidFill>
                            <a:schemeClr val="tx1"/>
                          </a:solidFill>
                        </a:rPr>
                        <a:t>02-1234-1234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68;p2"/>
          <p:cNvGraphicFramePr/>
          <p:nvPr>
            <p:extLst/>
          </p:nvPr>
        </p:nvGraphicFramePr>
        <p:xfrm>
          <a:off x="3084083" y="488369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팩스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869324" y="2303496"/>
            <a:ext cx="3563007" cy="391600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78" name="Google Shape;68;p2"/>
          <p:cNvGraphicFramePr/>
          <p:nvPr>
            <p:extLst/>
          </p:nvPr>
        </p:nvGraphicFramePr>
        <p:xfrm>
          <a:off x="3084083" y="5115386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71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/>
                        <a:t>회사주소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/>
                          </a:solidFill>
                        </a:rPr>
                        <a:t>12345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/>
          <p:cNvGraphicFramePr/>
          <p:nvPr>
            <p:extLst/>
          </p:nvPr>
        </p:nvGraphicFramePr>
        <p:xfrm>
          <a:off x="3084083" y="536569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  </a:t>
                      </a:r>
                      <a:r>
                        <a:rPr lang="ko-KR" altLang="en-US" sz="700" u="none" strike="noStrike" cap="none" dirty="0" smtClean="0"/>
                        <a:t>서울시 마포구 도화동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/>
          <p:cNvGraphicFramePr/>
          <p:nvPr>
            <p:extLst/>
          </p:nvPr>
        </p:nvGraphicFramePr>
        <p:xfrm>
          <a:off x="3081685" y="560087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/>
                          </a:solidFill>
                        </a:rPr>
                        <a:t>50-1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/>
                          </a:solidFill>
                        </a:rPr>
                        <a:t>일진빌딩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/>
                          </a:solidFill>
                        </a:rPr>
                        <a:t>304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/>
                          </a:solidFill>
                        </a:rPr>
                        <a:t>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68;p2"/>
          <p:cNvGraphicFramePr/>
          <p:nvPr>
            <p:extLst/>
          </p:nvPr>
        </p:nvGraphicFramePr>
        <p:xfrm>
          <a:off x="3081685" y="5866677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첨부파일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sng" strike="noStrike" cap="none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 smtClean="0">
                          <a:solidFill>
                            <a:schemeClr val="tx1"/>
                          </a:solidFill>
                        </a:rPr>
                        <a:t>회사소개서</a:t>
                      </a:r>
                      <a:r>
                        <a:rPr lang="en-US" altLang="ko-KR" sz="700" u="sng" strike="noStrike" cap="none" dirty="0" smtClean="0">
                          <a:solidFill>
                            <a:schemeClr val="tx1"/>
                          </a:solidFill>
                        </a:rPr>
                        <a:t>.pptx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2831376" y="8494864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관리자 정보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869323" y="8711865"/>
            <a:ext cx="3563007" cy="240849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88" name="Google Shape;68;p2"/>
          <p:cNvGraphicFramePr/>
          <p:nvPr>
            <p:extLst/>
          </p:nvPr>
        </p:nvGraphicFramePr>
        <p:xfrm>
          <a:off x="3081685" y="884442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이름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oogle Shape;68;p2"/>
          <p:cNvGraphicFramePr/>
          <p:nvPr>
            <p:extLst/>
          </p:nvPr>
        </p:nvGraphicFramePr>
        <p:xfrm>
          <a:off x="3081685" y="9082990"/>
          <a:ext cx="2926597" cy="19812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sng" strike="noStrike" cap="none" dirty="0">
                          <a:solidFill>
                            <a:srgbClr val="0065B3"/>
                          </a:solidFill>
                        </a:rPr>
                        <a:t>(</a:t>
                      </a:r>
                      <a:r>
                        <a:rPr lang="ko-KR" altLang="en-US" sz="600" u="sng" strike="noStrike" cap="none" dirty="0">
                          <a:solidFill>
                            <a:srgbClr val="0065B3"/>
                          </a:solidFill>
                        </a:rPr>
                        <a:t>사용불가 이메일 안내</a:t>
                      </a:r>
                      <a:r>
                        <a:rPr lang="en-US" altLang="ko-KR" sz="600" u="sng" strike="noStrike" cap="none" dirty="0">
                          <a:solidFill>
                            <a:srgbClr val="0065B3"/>
                          </a:solidFill>
                        </a:rPr>
                        <a:t>)</a:t>
                      </a:r>
                      <a:endParaRPr sz="600" u="sng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ex)</a:t>
                      </a:r>
                      <a:r>
                        <a:rPr lang="en-US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sample@iljin.co.kr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68;p2"/>
          <p:cNvGraphicFramePr/>
          <p:nvPr>
            <p:extLst/>
          </p:nvPr>
        </p:nvGraphicFramePr>
        <p:xfrm>
          <a:off x="3081685" y="9361171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85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아이디 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 입력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(8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 이내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후 중복확인 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200;p5"/>
          <p:cNvSpPr/>
          <p:nvPr/>
        </p:nvSpPr>
        <p:spPr>
          <a:xfrm>
            <a:off x="5438979" y="937464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68;p2"/>
          <p:cNvGraphicFramePr/>
          <p:nvPr>
            <p:extLst/>
          </p:nvPr>
        </p:nvGraphicFramePr>
        <p:xfrm>
          <a:off x="3081685" y="960396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비밀번호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대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소문자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특수문자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이상 조합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8~16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자리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68;p2"/>
          <p:cNvGraphicFramePr/>
          <p:nvPr>
            <p:extLst/>
          </p:nvPr>
        </p:nvGraphicFramePr>
        <p:xfrm>
          <a:off x="3081685" y="984642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비밀번호 확인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비밀번호와 동일해야 합니다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68;p2"/>
          <p:cNvGraphicFramePr/>
          <p:nvPr>
            <p:extLst/>
          </p:nvPr>
        </p:nvGraphicFramePr>
        <p:xfrm>
          <a:off x="3081685" y="1010107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oogle Shape;68;p2"/>
          <p:cNvGraphicFramePr/>
          <p:nvPr>
            <p:extLst/>
          </p:nvPr>
        </p:nvGraphicFramePr>
        <p:xfrm>
          <a:off x="3081685" y="1033891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68;p2"/>
          <p:cNvGraphicFramePr/>
          <p:nvPr>
            <p:extLst/>
          </p:nvPr>
        </p:nvGraphicFramePr>
        <p:xfrm>
          <a:off x="3081685" y="1058715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68;p2"/>
          <p:cNvGraphicFramePr/>
          <p:nvPr>
            <p:extLst/>
          </p:nvPr>
        </p:nvGraphicFramePr>
        <p:xfrm>
          <a:off x="3081685" y="1082498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모서리가 둥근 직사각형 97"/>
          <p:cNvSpPr/>
          <p:nvPr/>
        </p:nvSpPr>
        <p:spPr>
          <a:xfrm>
            <a:off x="3814833" y="11263281"/>
            <a:ext cx="1657914" cy="24709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회원가입 신청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835204" y="6358513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계열사 관리항목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873151" y="6575514"/>
            <a:ext cx="3563007" cy="110024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09" name="Google Shape;68;p2"/>
          <p:cNvGraphicFramePr/>
          <p:nvPr>
            <p:extLst/>
          </p:nvPr>
        </p:nvGraphicFramePr>
        <p:xfrm>
          <a:off x="3081684" y="666827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3671677636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37347092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122645182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업체등급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 smtClean="0"/>
                        <a:t>O A</a:t>
                      </a:r>
                      <a:r>
                        <a:rPr lang="ko-KR" altLang="en-US" sz="700" u="none" strike="noStrike" cap="none" dirty="0" smtClean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/>
                        <a:t>O B</a:t>
                      </a:r>
                      <a:r>
                        <a:rPr lang="ko-KR" altLang="en-US" sz="700" u="none" strike="noStrike" cap="none" dirty="0" smtClean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/>
                        <a:t>O C</a:t>
                      </a:r>
                      <a:r>
                        <a:rPr lang="ko-KR" altLang="en-US" sz="700" u="none" strike="noStrike" cap="none" dirty="0" smtClean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/>
                        <a:t>O D</a:t>
                      </a:r>
                      <a:r>
                        <a:rPr lang="ko-KR" altLang="en-US" sz="700" u="none" strike="noStrike" cap="none" dirty="0" smtClean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68;p2"/>
          <p:cNvGraphicFramePr/>
          <p:nvPr>
            <p:extLst/>
          </p:nvPr>
        </p:nvGraphicFramePr>
        <p:xfrm>
          <a:off x="3081684" y="6905239"/>
          <a:ext cx="2926597" cy="41760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/>
                        <a:t>D</a:t>
                      </a:r>
                      <a:r>
                        <a:rPr lang="ko-KR" altLang="en-US" sz="700" u="none" strike="noStrike" cap="none" dirty="0" smtClean="0"/>
                        <a:t>업체평가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1" name="그림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19114" y="6935262"/>
            <a:ext cx="88465" cy="371626"/>
          </a:xfrm>
          <a:prstGeom prst="rect">
            <a:avLst/>
          </a:prstGeom>
        </p:spPr>
      </p:pic>
      <p:graphicFrame>
        <p:nvGraphicFramePr>
          <p:cNvPr id="112" name="Google Shape;68;p2"/>
          <p:cNvGraphicFramePr/>
          <p:nvPr>
            <p:extLst/>
          </p:nvPr>
        </p:nvGraphicFramePr>
        <p:xfrm>
          <a:off x="3081684" y="738850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/>
                        <a:t>관리단위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76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/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1401026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업체승인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회원가입 미승인 업체 목록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j-ea"/>
                <a:ea typeface="+mj-ea"/>
              </a:rPr>
              <a:t>강용준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업체정보 </a:t>
            </a:r>
            <a:r>
              <a:rPr lang="en-US" altLang="ko-KR" sz="700" dirty="0" smtClean="0">
                <a:latin typeface="+mj-ea"/>
                <a:ea typeface="+mj-ea"/>
              </a:rPr>
              <a:t>&gt; </a:t>
            </a:r>
            <a:r>
              <a:rPr lang="ko-KR" altLang="en-US" sz="700" dirty="0" smtClean="0">
                <a:latin typeface="+mj-ea"/>
                <a:ea typeface="+mj-ea"/>
              </a:rPr>
              <a:t>업체승인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13447876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12799690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800" b="1" dirty="0" smtClean="0">
                <a:solidFill>
                  <a:schemeClr val="tx1"/>
                </a:solidFill>
              </a:rPr>
              <a:t>업체승인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4"/>
          <a:srcRect l="989" t="9905" r="85216" b="14975"/>
          <a:stretch/>
        </p:blipFill>
        <p:spPr>
          <a:xfrm>
            <a:off x="245529" y="1331079"/>
            <a:ext cx="1111348" cy="2616591"/>
          </a:xfrm>
          <a:prstGeom prst="rect">
            <a:avLst/>
          </a:prstGeom>
        </p:spPr>
      </p:pic>
      <p:sp>
        <p:nvSpPr>
          <p:cNvPr id="107" name="직사각형 106"/>
          <p:cNvSpPr/>
          <p:nvPr/>
        </p:nvSpPr>
        <p:spPr>
          <a:xfrm>
            <a:off x="386861" y="1935482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491435" y="1972953"/>
            <a:ext cx="4318781" cy="75016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9612" y="208805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회사 정보</a:t>
            </a:r>
          </a:p>
        </p:txBody>
      </p:sp>
      <p:graphicFrame>
        <p:nvGraphicFramePr>
          <p:cNvPr id="64" name="Google Shape;68;p2"/>
          <p:cNvGraphicFramePr/>
          <p:nvPr>
            <p:extLst/>
          </p:nvPr>
        </p:nvGraphicFramePr>
        <p:xfrm>
          <a:off x="3084083" y="243096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가입희망 계열사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계열사를</a:t>
                      </a:r>
                      <a:r>
                        <a:rPr 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선택해 주세요                                             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 ˅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8;p2"/>
          <p:cNvGraphicFramePr/>
          <p:nvPr>
            <p:extLst/>
          </p:nvPr>
        </p:nvGraphicFramePr>
        <p:xfrm>
          <a:off x="3084083" y="267623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1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우측 검색 버튼을 클릭해 주세요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8;p2"/>
          <p:cNvGraphicFramePr/>
          <p:nvPr>
            <p:extLst/>
          </p:nvPr>
        </p:nvGraphicFramePr>
        <p:xfrm>
          <a:off x="3084083" y="292151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2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우측 검색 버튼을 클릭해 주세요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8;p2"/>
          <p:cNvGraphicFramePr/>
          <p:nvPr>
            <p:extLst/>
          </p:nvPr>
        </p:nvGraphicFramePr>
        <p:xfrm>
          <a:off x="3084083" y="316678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회사명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2"/>
          <p:cNvGraphicFramePr/>
          <p:nvPr>
            <p:extLst/>
          </p:nvPr>
        </p:nvGraphicFramePr>
        <p:xfrm>
          <a:off x="3084083" y="365733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9">
                  <a:extLst>
                    <a:ext uri="{9D8B030D-6E8A-4147-A177-3AD203B41FA5}">
                      <a16:colId xmlns:a16="http://schemas.microsoft.com/office/drawing/2014/main" val="2859582423"/>
                    </a:ext>
                  </a:extLst>
                </a:gridCol>
                <a:gridCol w="400929">
                  <a:extLst>
                    <a:ext uri="{9D8B030D-6E8A-4147-A177-3AD203B41FA5}">
                      <a16:colId xmlns:a16="http://schemas.microsoft.com/office/drawing/2014/main" val="144123756"/>
                    </a:ext>
                  </a:extLst>
                </a:gridCol>
                <a:gridCol w="140677">
                  <a:extLst>
                    <a:ext uri="{9D8B030D-6E8A-4147-A177-3AD203B41FA5}">
                      <a16:colId xmlns:a16="http://schemas.microsoft.com/office/drawing/2014/main" val="541586216"/>
                    </a:ext>
                  </a:extLst>
                </a:gridCol>
                <a:gridCol w="781274">
                  <a:extLst>
                    <a:ext uri="{9D8B030D-6E8A-4147-A177-3AD203B41FA5}">
                      <a16:colId xmlns:a16="http://schemas.microsoft.com/office/drawing/2014/main" val="30790750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oogle Shape;68;p2"/>
          <p:cNvGraphicFramePr/>
          <p:nvPr>
            <p:extLst/>
          </p:nvPr>
        </p:nvGraphicFramePr>
        <p:xfrm>
          <a:off x="3084083" y="341205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대표자명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68;p2"/>
          <p:cNvGraphicFramePr/>
          <p:nvPr>
            <p:extLst/>
          </p:nvPr>
        </p:nvGraphicFramePr>
        <p:xfrm>
          <a:off x="3084083" y="390260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46">
                  <a:extLst>
                    <a:ext uri="{9D8B030D-6E8A-4147-A177-3AD203B41FA5}">
                      <a16:colId xmlns:a16="http://schemas.microsoft.com/office/drawing/2014/main" val="2081919724"/>
                    </a:ext>
                  </a:extLst>
                </a:gridCol>
                <a:gridCol w="1020166">
                  <a:extLst>
                    <a:ext uri="{9D8B030D-6E8A-4147-A177-3AD203B41FA5}">
                      <a16:colId xmlns:a16="http://schemas.microsoft.com/office/drawing/2014/main" val="35389704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법인번호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68;p2"/>
          <p:cNvGraphicFramePr/>
          <p:nvPr>
            <p:extLst/>
          </p:nvPr>
        </p:nvGraphicFramePr>
        <p:xfrm>
          <a:off x="3084083" y="414788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268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자본금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</a:t>
                      </a:r>
                      <a:r>
                        <a:rPr lang="en-US" sz="700" u="none" strike="noStrike" cap="none" baseline="0" dirty="0"/>
                        <a:t> </a:t>
                      </a:r>
                      <a:r>
                        <a:rPr lang="en-US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ex) 10,000,000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68;p2"/>
          <p:cNvGraphicFramePr/>
          <p:nvPr>
            <p:extLst/>
          </p:nvPr>
        </p:nvGraphicFramePr>
        <p:xfrm>
          <a:off x="3084083" y="439315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268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설립년도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ex)</a:t>
                      </a:r>
                      <a:r>
                        <a:rPr lang="en-US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2021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년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68;p2"/>
          <p:cNvGraphicFramePr/>
          <p:nvPr>
            <p:extLst/>
          </p:nvPr>
        </p:nvGraphicFramePr>
        <p:xfrm>
          <a:off x="3084083" y="463842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대표전화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68;p2"/>
          <p:cNvGraphicFramePr/>
          <p:nvPr>
            <p:extLst/>
          </p:nvPr>
        </p:nvGraphicFramePr>
        <p:xfrm>
          <a:off x="3084083" y="488369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팩스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869324" y="2303496"/>
            <a:ext cx="3563007" cy="391600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6" name="Google Shape;200;p5"/>
          <p:cNvSpPr/>
          <p:nvPr/>
        </p:nvSpPr>
        <p:spPr>
          <a:xfrm>
            <a:off x="5725346" y="2680141"/>
            <a:ext cx="282936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00;p5"/>
          <p:cNvSpPr/>
          <p:nvPr/>
        </p:nvSpPr>
        <p:spPr>
          <a:xfrm>
            <a:off x="5727769" y="2932470"/>
            <a:ext cx="282936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68;p2"/>
          <p:cNvGraphicFramePr/>
          <p:nvPr>
            <p:extLst/>
          </p:nvPr>
        </p:nvGraphicFramePr>
        <p:xfrm>
          <a:off x="3084083" y="5115386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71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회사주소 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주소 조회 클릭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Google Shape;200;p5"/>
          <p:cNvSpPr/>
          <p:nvPr/>
        </p:nvSpPr>
        <p:spPr>
          <a:xfrm>
            <a:off x="5425698" y="512886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주소 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68;p2"/>
          <p:cNvGraphicFramePr/>
          <p:nvPr>
            <p:extLst/>
          </p:nvPr>
        </p:nvGraphicFramePr>
        <p:xfrm>
          <a:off x="3084083" y="536569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/>
          <p:cNvGraphicFramePr/>
          <p:nvPr>
            <p:extLst/>
          </p:nvPr>
        </p:nvGraphicFramePr>
        <p:xfrm>
          <a:off x="3081685" y="560087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상세 주소 입력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68;p2"/>
          <p:cNvGraphicFramePr/>
          <p:nvPr>
            <p:extLst/>
          </p:nvPr>
        </p:nvGraphicFramePr>
        <p:xfrm>
          <a:off x="3081685" y="5866677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첨부파일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5M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이하 파일만 가능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200;p5"/>
          <p:cNvSpPr/>
          <p:nvPr/>
        </p:nvSpPr>
        <p:spPr>
          <a:xfrm>
            <a:off x="5425697" y="588278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파일첨부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4F65D599-C11B-5036-0C2E-E41F4EBB4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071" y="5894564"/>
            <a:ext cx="146685" cy="13621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2831376" y="630320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관리자 정보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869323" y="6520209"/>
            <a:ext cx="3563007" cy="240849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88" name="Google Shape;68;p2"/>
          <p:cNvGraphicFramePr/>
          <p:nvPr>
            <p:extLst/>
          </p:nvPr>
        </p:nvGraphicFramePr>
        <p:xfrm>
          <a:off x="3081685" y="665276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이름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oogle Shape;68;p2"/>
          <p:cNvGraphicFramePr/>
          <p:nvPr>
            <p:extLst/>
          </p:nvPr>
        </p:nvGraphicFramePr>
        <p:xfrm>
          <a:off x="3081685" y="6891334"/>
          <a:ext cx="2926597" cy="19812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sng" strike="noStrike" cap="none" dirty="0">
                          <a:solidFill>
                            <a:srgbClr val="0065B3"/>
                          </a:solidFill>
                        </a:rPr>
                        <a:t>(</a:t>
                      </a:r>
                      <a:r>
                        <a:rPr lang="ko-KR" altLang="en-US" sz="600" u="sng" strike="noStrike" cap="none" dirty="0">
                          <a:solidFill>
                            <a:srgbClr val="0065B3"/>
                          </a:solidFill>
                        </a:rPr>
                        <a:t>사용불가 이메일 안내</a:t>
                      </a:r>
                      <a:r>
                        <a:rPr lang="en-US" altLang="ko-KR" sz="600" u="sng" strike="noStrike" cap="none" dirty="0">
                          <a:solidFill>
                            <a:srgbClr val="0065B3"/>
                          </a:solidFill>
                        </a:rPr>
                        <a:t>)</a:t>
                      </a:r>
                      <a:endParaRPr sz="600" u="sng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ex)</a:t>
                      </a:r>
                      <a:r>
                        <a:rPr lang="en-US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sample@iljin.co.kr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68;p2"/>
          <p:cNvGraphicFramePr/>
          <p:nvPr>
            <p:extLst/>
          </p:nvPr>
        </p:nvGraphicFramePr>
        <p:xfrm>
          <a:off x="3081685" y="7169515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85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아이디 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 입력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(8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 이내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후 중복확인 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200;p5"/>
          <p:cNvSpPr/>
          <p:nvPr/>
        </p:nvSpPr>
        <p:spPr>
          <a:xfrm>
            <a:off x="5438979" y="718299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68;p2"/>
          <p:cNvGraphicFramePr/>
          <p:nvPr>
            <p:extLst/>
          </p:nvPr>
        </p:nvGraphicFramePr>
        <p:xfrm>
          <a:off x="3081685" y="741230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비밀번호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대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소문자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특수문자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이상 조합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8~16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자리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68;p2"/>
          <p:cNvGraphicFramePr/>
          <p:nvPr>
            <p:extLst/>
          </p:nvPr>
        </p:nvGraphicFramePr>
        <p:xfrm>
          <a:off x="3081685" y="765476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비밀번호 확인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비밀번호와 동일해야 합니다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68;p2"/>
          <p:cNvGraphicFramePr/>
          <p:nvPr>
            <p:extLst/>
          </p:nvPr>
        </p:nvGraphicFramePr>
        <p:xfrm>
          <a:off x="3081685" y="790942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oogle Shape;68;p2"/>
          <p:cNvGraphicFramePr/>
          <p:nvPr>
            <p:extLst/>
          </p:nvPr>
        </p:nvGraphicFramePr>
        <p:xfrm>
          <a:off x="3081685" y="814725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68;p2"/>
          <p:cNvGraphicFramePr/>
          <p:nvPr>
            <p:extLst/>
          </p:nvPr>
        </p:nvGraphicFramePr>
        <p:xfrm>
          <a:off x="3081685" y="839549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68;p2"/>
          <p:cNvGraphicFramePr/>
          <p:nvPr>
            <p:extLst/>
          </p:nvPr>
        </p:nvGraphicFramePr>
        <p:xfrm>
          <a:off x="3081685" y="8633331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모서리가 둥근 직사각형 97"/>
          <p:cNvSpPr/>
          <p:nvPr/>
        </p:nvSpPr>
        <p:spPr>
          <a:xfrm>
            <a:off x="3814833" y="9071625"/>
            <a:ext cx="1657914" cy="247090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회원가입 신청</a:t>
            </a:r>
          </a:p>
        </p:txBody>
      </p:sp>
    </p:spTree>
    <p:extLst>
      <p:ext uri="{BB962C8B-B14F-4D97-AF65-F5344CB8AC3E}">
        <p14:creationId xmlns:p14="http://schemas.microsoft.com/office/powerpoint/2010/main" val="393971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27793031"/>
              </p:ext>
            </p:extLst>
          </p:nvPr>
        </p:nvGraphicFramePr>
        <p:xfrm>
          <a:off x="8385974" y="826614"/>
          <a:ext cx="2324900" cy="185146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1. 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버튼을 누르면 약관동의 화면 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레이어 스크롤을 이동하여 동의하기를 체크하면 아래 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동의하고 계속하기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Enabled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됨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>
                <a:latin typeface="+mj-ea"/>
                <a:ea typeface="+mj-ea"/>
              </a:rPr>
              <a:t>약관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회원가입 전 약관 동의 페이지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>
                <a:latin typeface="+mj-ea"/>
                <a:ea typeface="+mj-ea"/>
              </a:rPr>
              <a:t>강용준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 smtClean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j-ea"/>
                <a:ea typeface="+mj-ea"/>
              </a:rPr>
              <a:t>회원가입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3" y="1005542"/>
            <a:ext cx="8056056" cy="348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17352</TotalTime>
  <Words>854</Words>
  <Application>Microsoft Office PowerPoint</Application>
  <PresentationFormat>사용자 지정</PresentationFormat>
  <Paragraphs>338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275</cp:revision>
  <dcterms:modified xsi:type="dcterms:W3CDTF">2024-01-03T13:19:26Z</dcterms:modified>
</cp:coreProperties>
</file>