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759450" cx="107997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ryxvwZoz9j+trF3VLJJzEtgLa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D9F94E-7BAA-4E50-A8C5-866DE76536C6}">
  <a:tblStyle styleId="{F6D9F94E-7BAA-4E50-A8C5-866DE76536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14" orient="horz"/>
        <p:guide pos="3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608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20:notes"/>
          <p:cNvSpPr/>
          <p:nvPr>
            <p:ph idx="2" type="sldImg"/>
          </p:nvPr>
        </p:nvSpPr>
        <p:spPr>
          <a:xfrm>
            <a:off x="214608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91299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327425"/>
                <a:gridCol w="2436250"/>
                <a:gridCol w="2133900"/>
                <a:gridCol w="2788950"/>
                <a:gridCol w="651900"/>
                <a:gridCol w="408275"/>
                <a:gridCol w="400200"/>
                <a:gridCol w="4726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3308" r="4930" t="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noFill/>
          <a:ln cap="flat" cmpd="sng" w="9525">
            <a:solidFill>
              <a:srgbClr val="0065B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body"/>
          </p:nvPr>
        </p:nvSpPr>
        <p:spPr>
          <a:xfrm>
            <a:off x="368150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" name="Google Shape;19;p11"/>
          <p:cNvSpPr txBox="1"/>
          <p:nvPr>
            <p:ph idx="2" type="body"/>
          </p:nvPr>
        </p:nvSpPr>
        <p:spPr>
          <a:xfrm>
            <a:off x="5707559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3975" lIns="103975" spcFirstLastPara="1" rIns="103975" wrap="square" tIns="10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 txBox="1"/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hasCustomPrompt="1" type="title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8.png"/><Relationship Id="rId10" Type="http://schemas.openxmlformats.org/officeDocument/2006/relationships/image" Target="../media/image24.png"/><Relationship Id="rId13" Type="http://schemas.openxmlformats.org/officeDocument/2006/relationships/image" Target="../media/image21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.png"/><Relationship Id="rId10" Type="http://schemas.openxmlformats.org/officeDocument/2006/relationships/image" Target="../media/image11.png"/><Relationship Id="rId13" Type="http://schemas.openxmlformats.org/officeDocument/2006/relationships/image" Target="../media/image12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9" Type="http://schemas.openxmlformats.org/officeDocument/2006/relationships/image" Target="../media/image13.png"/><Relationship Id="rId15" Type="http://schemas.openxmlformats.org/officeDocument/2006/relationships/image" Target="../media/image21.png"/><Relationship Id="rId14" Type="http://schemas.openxmlformats.org/officeDocument/2006/relationships/image" Target="../media/image27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6.png"/><Relationship Id="rId13" Type="http://schemas.openxmlformats.org/officeDocument/2006/relationships/image" Target="../media/image27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Relationship Id="rId5" Type="http://schemas.openxmlformats.org/officeDocument/2006/relationships/image" Target="../media/image24.png"/><Relationship Id="rId6" Type="http://schemas.openxmlformats.org/officeDocument/2006/relationships/image" Target="../media/image31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19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그룹사 사용자 권한 별 메뉴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20"/>
          <p:cNvGrpSpPr/>
          <p:nvPr/>
        </p:nvGrpSpPr>
        <p:grpSpPr>
          <a:xfrm>
            <a:off x="991974" y="1273319"/>
            <a:ext cx="1549544" cy="3020703"/>
            <a:chOff x="182463" y="1330451"/>
            <a:chExt cx="1164194" cy="2269499"/>
          </a:xfrm>
        </p:grpSpPr>
        <p:grpSp>
          <p:nvGrpSpPr>
            <p:cNvPr id="53" name="Google Shape;53;p20"/>
            <p:cNvGrpSpPr/>
            <p:nvPr/>
          </p:nvGrpSpPr>
          <p:grpSpPr>
            <a:xfrm>
              <a:off x="182463" y="1330451"/>
              <a:ext cx="1164194" cy="2269499"/>
              <a:chOff x="182463" y="1330451"/>
              <a:chExt cx="1164194" cy="2269499"/>
            </a:xfrm>
          </p:grpSpPr>
          <p:pic>
            <p:nvPicPr>
              <p:cNvPr id="54" name="Google Shape;54;p20"/>
              <p:cNvPicPr preferRelativeResize="0"/>
              <p:nvPr/>
            </p:nvPicPr>
            <p:blipFill rotWithShape="1">
              <a:blip r:embed="rId3">
                <a:alphaModFix/>
              </a:blip>
              <a:srcRect b="12692" l="0" r="0" t="0"/>
              <a:stretch/>
            </p:blipFill>
            <p:spPr>
              <a:xfrm>
                <a:off x="182463" y="1330451"/>
                <a:ext cx="1164194" cy="2269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" name="Google Shape;55;p20"/>
              <p:cNvSpPr txBox="1"/>
              <p:nvPr/>
            </p:nvSpPr>
            <p:spPr>
              <a:xfrm>
                <a:off x="427711" y="2241220"/>
                <a:ext cx="497439" cy="1618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36000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8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정보관리</a:t>
                </a:r>
                <a:endParaRPr/>
              </a:p>
            </p:txBody>
          </p:sp>
        </p:grpSp>
        <p:pic>
          <p:nvPicPr>
            <p:cNvPr id="56" name="Google Shape;56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3028" y="2390290"/>
              <a:ext cx="1143237" cy="3492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" name="Google Shape;57;p20"/>
          <p:cNvGrpSpPr/>
          <p:nvPr/>
        </p:nvGrpSpPr>
        <p:grpSpPr>
          <a:xfrm>
            <a:off x="5716368" y="1295262"/>
            <a:ext cx="1549544" cy="3020705"/>
            <a:chOff x="182463" y="1330450"/>
            <a:chExt cx="1164194" cy="2269500"/>
          </a:xfrm>
        </p:grpSpPr>
        <p:pic>
          <p:nvPicPr>
            <p:cNvPr id="58" name="Google Shape;58;p20"/>
            <p:cNvPicPr preferRelativeResize="0"/>
            <p:nvPr/>
          </p:nvPicPr>
          <p:blipFill rotWithShape="1">
            <a:blip r:embed="rId3">
              <a:alphaModFix/>
            </a:blip>
            <a:srcRect b="12692" l="0" r="0" t="0"/>
            <a:stretch/>
          </p:blipFill>
          <p:spPr>
            <a:xfrm>
              <a:off x="182463" y="1330450"/>
              <a:ext cx="1164194" cy="2269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20"/>
            <p:cNvSpPr txBox="1"/>
            <p:nvPr/>
          </p:nvSpPr>
          <p:spPr>
            <a:xfrm>
              <a:off x="444199" y="2241221"/>
              <a:ext cx="497439" cy="1618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</p:grpSp>
      <p:pic>
        <p:nvPicPr>
          <p:cNvPr id="60" name="Google Shape;6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57955" y="1643391"/>
            <a:ext cx="1567224" cy="270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19241" y="1287947"/>
            <a:ext cx="1588693" cy="4007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0"/>
          <p:cNvSpPr txBox="1"/>
          <p:nvPr/>
        </p:nvSpPr>
        <p:spPr>
          <a:xfrm>
            <a:off x="824752" y="4413503"/>
            <a:ext cx="19453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관리자</a:t>
            </a:r>
            <a:endParaRPr b="1" i="0" sz="8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0"/>
          <p:cNvSpPr txBox="1"/>
          <p:nvPr/>
        </p:nvSpPr>
        <p:spPr>
          <a:xfrm>
            <a:off x="6064739" y="4435448"/>
            <a:ext cx="957000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각사관리자</a:t>
            </a:r>
            <a:endParaRPr/>
          </a:p>
        </p:txBody>
      </p:sp>
      <p:sp>
        <p:nvSpPr>
          <p:cNvPr id="64" name="Google Shape;64;p20"/>
          <p:cNvSpPr txBox="1"/>
          <p:nvPr/>
        </p:nvSpPr>
        <p:spPr>
          <a:xfrm>
            <a:off x="8563067" y="4413503"/>
            <a:ext cx="957000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일반사용자</a:t>
            </a:r>
            <a:endParaRPr/>
          </a:p>
        </p:txBody>
      </p:sp>
      <p:sp>
        <p:nvSpPr>
          <p:cNvPr id="65" name="Google Shape;65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 별 메뉴</a:t>
            </a:r>
            <a:endParaRPr/>
          </a:p>
        </p:txBody>
      </p:sp>
      <p:sp>
        <p:nvSpPr>
          <p:cNvPr id="66" name="Google Shape;66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그룹사 사용자 권한에 따라 메뉴가 다르게 보임</a:t>
            </a:r>
            <a:endParaRPr/>
          </a:p>
        </p:txBody>
      </p:sp>
      <p:sp>
        <p:nvSpPr>
          <p:cNvPr id="67" name="Google Shape;67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68" name="Google Shape;68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 txBox="1"/>
          <p:nvPr/>
        </p:nvSpPr>
        <p:spPr>
          <a:xfrm>
            <a:off x="3078904" y="4441544"/>
            <a:ext cx="2060915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감사사용자</a:t>
            </a:r>
            <a:r>
              <a:rPr b="0" i="0" lang="ko-KR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</a:t>
            </a: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grpSp>
        <p:nvGrpSpPr>
          <p:cNvPr id="70" name="Google Shape;70;p20"/>
          <p:cNvGrpSpPr/>
          <p:nvPr/>
        </p:nvGrpSpPr>
        <p:grpSpPr>
          <a:xfrm>
            <a:off x="3375176" y="1273318"/>
            <a:ext cx="1549545" cy="3020703"/>
            <a:chOff x="182462" y="1330451"/>
            <a:chExt cx="1164195" cy="2269499"/>
          </a:xfrm>
        </p:grpSpPr>
        <p:grpSp>
          <p:nvGrpSpPr>
            <p:cNvPr id="71" name="Google Shape;71;p20"/>
            <p:cNvGrpSpPr/>
            <p:nvPr/>
          </p:nvGrpSpPr>
          <p:grpSpPr>
            <a:xfrm>
              <a:off x="182463" y="1330451"/>
              <a:ext cx="1164194" cy="2269499"/>
              <a:chOff x="182463" y="1330451"/>
              <a:chExt cx="1164194" cy="2269499"/>
            </a:xfrm>
          </p:grpSpPr>
          <p:pic>
            <p:nvPicPr>
              <p:cNvPr id="72" name="Google Shape;72;p20"/>
              <p:cNvPicPr preferRelativeResize="0"/>
              <p:nvPr/>
            </p:nvPicPr>
            <p:blipFill rotWithShape="1">
              <a:blip r:embed="rId3">
                <a:alphaModFix/>
              </a:blip>
              <a:srcRect b="12692" l="0" r="0" t="0"/>
              <a:stretch/>
            </p:blipFill>
            <p:spPr>
              <a:xfrm>
                <a:off x="182463" y="1330451"/>
                <a:ext cx="1164194" cy="2269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Google Shape;73;p20"/>
              <p:cNvSpPr txBox="1"/>
              <p:nvPr/>
            </p:nvSpPr>
            <p:spPr>
              <a:xfrm>
                <a:off x="427711" y="2241220"/>
                <a:ext cx="497439" cy="1618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36000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800" u="none" cap="none" strike="noStrik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통계</a:t>
                </a:r>
                <a:endParaRPr/>
              </a:p>
            </p:txBody>
          </p:sp>
        </p:grpSp>
        <p:pic>
          <p:nvPicPr>
            <p:cNvPr id="74" name="Google Shape;74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2462" y="2399331"/>
              <a:ext cx="1143237" cy="349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20"/>
            <p:cNvSpPr txBox="1"/>
            <p:nvPr/>
          </p:nvSpPr>
          <p:spPr>
            <a:xfrm>
              <a:off x="427711" y="2492854"/>
              <a:ext cx="497439" cy="1618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</p:grpSp>
      <p:sp>
        <p:nvSpPr>
          <p:cNvPr id="76" name="Google Shape;76;p20"/>
          <p:cNvSpPr txBox="1"/>
          <p:nvPr/>
        </p:nvSpPr>
        <p:spPr>
          <a:xfrm>
            <a:off x="3003452" y="4691570"/>
            <a:ext cx="2185919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입찰은 자신과 관계된 입찰(담당자, 공고자, 개찰자, 낙찰자, 입회자에 속해 있는 입찰)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업체정보는 소속계열사 대상 조회</a:t>
            </a:r>
            <a:b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통계는 선택 계열사 대상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공지 등록/수정 가능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/>
          <p:nvPr/>
        </p:nvSpPr>
        <p:spPr>
          <a:xfrm>
            <a:off x="717452" y="4691570"/>
            <a:ext cx="2159391" cy="8309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입찰은 자신과 관계된 입찰(담당자, 공고자, 개찰자, 낙찰자, 입회자에 속해 있는 입찰)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업체정보는 소속계열사 대상 조회</a:t>
            </a:r>
            <a:b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통계는 모든 그룹사의 통계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공지 등록/수정/삭제 가능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FAQ 등록/수정/삭제 가능</a:t>
            </a:r>
            <a:endParaRPr b="0" i="0" sz="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0"/>
          <p:cNvSpPr txBox="1"/>
          <p:nvPr/>
        </p:nvSpPr>
        <p:spPr>
          <a:xfrm>
            <a:off x="5483606" y="4673904"/>
            <a:ext cx="2060914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입찰은 자신과 관계된 입찰(담당자, 공고자, 개찰자, 낙찰자, 입회자에 속해 있는 입찰)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공지 등록/수정 가능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 txBox="1"/>
          <p:nvPr/>
        </p:nvSpPr>
        <p:spPr>
          <a:xfrm>
            <a:off x="1318399" y="2820476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/>
          </a:p>
        </p:txBody>
      </p:sp>
      <p:pic>
        <p:nvPicPr>
          <p:cNvPr id="80" name="Google Shape;8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1973" y="3046312"/>
            <a:ext cx="1521650" cy="46483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0"/>
          <p:cNvSpPr txBox="1"/>
          <p:nvPr/>
        </p:nvSpPr>
        <p:spPr>
          <a:xfrm>
            <a:off x="6064739" y="1793658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/>
          </a:p>
        </p:txBody>
      </p:sp>
      <p:sp>
        <p:nvSpPr>
          <p:cNvPr id="82" name="Google Shape;82;p20"/>
          <p:cNvSpPr txBox="1"/>
          <p:nvPr/>
        </p:nvSpPr>
        <p:spPr>
          <a:xfrm>
            <a:off x="6064739" y="2150380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83" name="Google Shape;83;p20"/>
          <p:cNvSpPr txBox="1"/>
          <p:nvPr/>
        </p:nvSpPr>
        <p:spPr>
          <a:xfrm>
            <a:off x="6064739" y="2507498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업체정보</a:t>
            </a:r>
            <a:endParaRPr/>
          </a:p>
        </p:txBody>
      </p:sp>
      <p:sp>
        <p:nvSpPr>
          <p:cNvPr id="84" name="Google Shape;84;p20"/>
          <p:cNvSpPr txBox="1"/>
          <p:nvPr/>
        </p:nvSpPr>
        <p:spPr>
          <a:xfrm>
            <a:off x="3701602" y="1770597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/>
          </a:p>
        </p:txBody>
      </p:sp>
      <p:sp>
        <p:nvSpPr>
          <p:cNvPr id="85" name="Google Shape;85;p20"/>
          <p:cNvSpPr txBox="1"/>
          <p:nvPr/>
        </p:nvSpPr>
        <p:spPr>
          <a:xfrm>
            <a:off x="3701602" y="2101002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3701602" y="2489704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업체정보</a:t>
            </a:r>
            <a:endParaRPr/>
          </a:p>
        </p:txBody>
      </p:sp>
      <p:sp>
        <p:nvSpPr>
          <p:cNvPr id="87" name="Google Shape;87;p20"/>
          <p:cNvSpPr txBox="1"/>
          <p:nvPr/>
        </p:nvSpPr>
        <p:spPr>
          <a:xfrm>
            <a:off x="3701602" y="2828680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/>
          </a:p>
        </p:txBody>
      </p:sp>
      <p:sp>
        <p:nvSpPr>
          <p:cNvPr id="88" name="Google Shape;88;p20"/>
          <p:cNvSpPr txBox="1"/>
          <p:nvPr/>
        </p:nvSpPr>
        <p:spPr>
          <a:xfrm>
            <a:off x="1320817" y="1770448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/>
          </a:p>
        </p:txBody>
      </p:sp>
      <p:sp>
        <p:nvSpPr>
          <p:cNvPr id="89" name="Google Shape;89;p20"/>
          <p:cNvSpPr txBox="1"/>
          <p:nvPr/>
        </p:nvSpPr>
        <p:spPr>
          <a:xfrm>
            <a:off x="1318399" y="2131595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90" name="Google Shape;90;p20"/>
          <p:cNvSpPr txBox="1"/>
          <p:nvPr/>
        </p:nvSpPr>
        <p:spPr>
          <a:xfrm>
            <a:off x="1327410" y="2483021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업체정보</a:t>
            </a:r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1336272" y="2808661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1359412" y="3176498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정보관리</a:t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3701602" y="2116832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8005695" y="4682680"/>
            <a:ext cx="2060914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입찰은 자신과 관계된 입찰(담당자, 공고자, 개찰자, 낙찰자, 입회자에 속해 있는 입찰)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공지 읽기만 가능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1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그룹사 &gt; 메인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2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 비밀번호 변경 팝업 호출</a:t>
                      </a:r>
                      <a:b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사용자 비밀번호변경일시가 NULL(비밀번호 초기화 시 처리됨) 이거나 1년 이상 자났다면 호출</a:t>
                      </a:r>
                      <a:b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SSO 로그인 시 해당 안됨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05" name="Google Shape;105;p22"/>
          <p:cNvSpPr/>
          <p:nvPr/>
        </p:nvSpPr>
        <p:spPr>
          <a:xfrm>
            <a:off x="111802" y="826613"/>
            <a:ext cx="8217900" cy="679045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초기화된 비밀번호 변경 레이어 팝업 호출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그룹사</a:t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199597" y="856967"/>
            <a:ext cx="8044072" cy="6600123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2"/>
          <p:cNvGrpSpPr/>
          <p:nvPr/>
        </p:nvGrpSpPr>
        <p:grpSpPr>
          <a:xfrm>
            <a:off x="175586" y="907670"/>
            <a:ext cx="8068083" cy="3022217"/>
            <a:chOff x="175586" y="907670"/>
            <a:chExt cx="8068083" cy="3022217"/>
          </a:xfrm>
        </p:grpSpPr>
        <p:grpSp>
          <p:nvGrpSpPr>
            <p:cNvPr id="112" name="Google Shape;112;p22"/>
            <p:cNvGrpSpPr/>
            <p:nvPr/>
          </p:nvGrpSpPr>
          <p:grpSpPr>
            <a:xfrm>
              <a:off x="182462" y="1330450"/>
              <a:ext cx="1164195" cy="2599437"/>
              <a:chOff x="182462" y="1330450"/>
              <a:chExt cx="1164195" cy="2599437"/>
            </a:xfrm>
          </p:grpSpPr>
          <p:grpSp>
            <p:nvGrpSpPr>
              <p:cNvPr id="113" name="Google Shape;113;p22"/>
              <p:cNvGrpSpPr/>
              <p:nvPr/>
            </p:nvGrpSpPr>
            <p:grpSpPr>
              <a:xfrm>
                <a:off x="182463" y="1330450"/>
                <a:ext cx="1164194" cy="2599437"/>
                <a:chOff x="182463" y="1330450"/>
                <a:chExt cx="1164194" cy="2599437"/>
              </a:xfrm>
            </p:grpSpPr>
            <p:pic>
              <p:nvPicPr>
                <p:cNvPr id="114" name="Google Shape;114;p2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182463" y="1330450"/>
                  <a:ext cx="1164194" cy="25994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" name="Google Shape;115;p22"/>
                <p:cNvSpPr txBox="1"/>
                <p:nvPr/>
              </p:nvSpPr>
              <p:spPr>
                <a:xfrm>
                  <a:off x="416719" y="2230228"/>
                  <a:ext cx="497439" cy="18466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36000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ko-KR" sz="600" u="none" cap="none" strike="noStrike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정보관리</a:t>
                  </a:r>
                  <a:endParaRPr/>
                </a:p>
              </p:txBody>
            </p:sp>
          </p:grpSp>
          <p:pic>
            <p:nvPicPr>
              <p:cNvPr id="116" name="Google Shape;116;p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2462" y="2399331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" name="Google Shape;117;p22"/>
              <p:cNvSpPr txBox="1"/>
              <p:nvPr/>
            </p:nvSpPr>
            <p:spPr>
              <a:xfrm>
                <a:off x="416719" y="2487358"/>
                <a:ext cx="497439" cy="1846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36000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600" u="none" cap="none" strike="noStrike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공지</a:t>
                </a:r>
                <a:endParaRPr/>
              </a:p>
            </p:txBody>
          </p:sp>
          <p:pic>
            <p:nvPicPr>
              <p:cNvPr id="118" name="Google Shape;118;p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82463" y="2669548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9" name="Google Shape;119;p22"/>
            <p:cNvSpPr txBox="1"/>
            <p:nvPr/>
          </p:nvSpPr>
          <p:spPr>
            <a:xfrm>
              <a:off x="416020" y="16752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전자입찰</a:t>
              </a:r>
              <a:endParaRPr/>
            </a:p>
          </p:txBody>
        </p:sp>
        <p:sp>
          <p:nvSpPr>
            <p:cNvPr id="120" name="Google Shape;120;p22"/>
            <p:cNvSpPr txBox="1"/>
            <p:nvPr/>
          </p:nvSpPr>
          <p:spPr>
            <a:xfrm>
              <a:off x="416020" y="1948108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  <p:sp>
          <p:nvSpPr>
            <p:cNvPr id="121" name="Google Shape;121;p22"/>
            <p:cNvSpPr txBox="1"/>
            <p:nvPr/>
          </p:nvSpPr>
          <p:spPr>
            <a:xfrm>
              <a:off x="416020" y="21994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업체정보</a:t>
              </a:r>
              <a:endParaRPr/>
            </a:p>
          </p:txBody>
        </p:sp>
        <p:sp>
          <p:nvSpPr>
            <p:cNvPr id="122" name="Google Shape;122;p22"/>
            <p:cNvSpPr txBox="1"/>
            <p:nvPr/>
          </p:nvSpPr>
          <p:spPr>
            <a:xfrm>
              <a:off x="416020" y="2476275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23" name="Google Shape;123;p22"/>
            <p:cNvSpPr txBox="1"/>
            <p:nvPr/>
          </p:nvSpPr>
          <p:spPr>
            <a:xfrm>
              <a:off x="416020" y="2767513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pic>
          <p:nvPicPr>
            <p:cNvPr id="124" name="Google Shape;124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98941" y="2168240"/>
              <a:ext cx="1121037" cy="1733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22"/>
          <p:cNvSpPr/>
          <p:nvPr/>
        </p:nvSpPr>
        <p:spPr>
          <a:xfrm>
            <a:off x="1434572" y="1399868"/>
            <a:ext cx="6766342" cy="5648632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9">
            <a:alphaModFix/>
          </a:blip>
          <a:srcRect b="33078" l="0" r="0" t="0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562526" y="1867985"/>
            <a:ext cx="6372084" cy="14822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615275" y="3772963"/>
            <a:ext cx="2916955" cy="3116962"/>
          </a:xfrm>
          <a:prstGeom prst="roundRect">
            <a:avLst>
              <a:gd fmla="val 2074" name="adj"/>
            </a:avLst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4902316" y="39175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1933425"/>
                <a:gridCol w="954150"/>
              </a:tblGrid>
              <a:tr h="2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업체 상태</a:t>
                      </a:r>
                      <a:endParaRPr b="1"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개수</a:t>
                      </a:r>
                      <a:endParaRPr b="1"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미승인 업체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0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승인 업체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55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삭제 업체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18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22"/>
          <p:cNvSpPr/>
          <p:nvPr/>
        </p:nvSpPr>
        <p:spPr>
          <a:xfrm>
            <a:off x="4806022" y="3764546"/>
            <a:ext cx="3098261" cy="1213311"/>
          </a:xfrm>
          <a:prstGeom prst="roundRect">
            <a:avLst>
              <a:gd fmla="val 3706" name="adj"/>
            </a:avLst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4832269" y="3435489"/>
            <a:ext cx="1222402" cy="36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협력업체</a:t>
            </a:r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1607425" y="3452435"/>
            <a:ext cx="693816" cy="36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261007" y="3602491"/>
            <a:ext cx="105169" cy="1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45227" y="3597296"/>
            <a:ext cx="105169" cy="1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808814" y="3869374"/>
            <a:ext cx="2513941" cy="24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12">
            <a:alphaModFix/>
          </a:blip>
          <a:srcRect b="0" l="0" r="0" t="78692"/>
          <a:stretch/>
        </p:blipFill>
        <p:spPr>
          <a:xfrm>
            <a:off x="1816664" y="6222136"/>
            <a:ext cx="2513941" cy="51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2350936" y="4507590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</a:t>
            </a:r>
            <a:r>
              <a:rPr b="1" lang="ko-KR" sz="600">
                <a:solidFill>
                  <a:schemeClr val="dk1"/>
                </a:solidFill>
              </a:rPr>
              <a:t>진행(공고)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2350919" y="4993275"/>
            <a:ext cx="10443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solidFill>
                  <a:schemeClr val="dk1"/>
                </a:solidFill>
              </a:rPr>
              <a:t>입찰진행(</a:t>
            </a: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개찰대상)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2350936" y="5454565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600">
                <a:solidFill>
                  <a:schemeClr val="dk1"/>
                </a:solidFill>
              </a:rPr>
              <a:t>입찰진행(</a:t>
            </a: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개찰)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2343022" y="5963449"/>
            <a:ext cx="819278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입찰완료(12개월)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343022" y="6398278"/>
            <a:ext cx="819278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유찰(12개월)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4874462" y="5497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1975800"/>
                <a:gridCol w="911775"/>
              </a:tblGrid>
              <a:tr h="21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제목</a:t>
                      </a:r>
                      <a:endParaRPr b="1"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닐짜</a:t>
                      </a:r>
                      <a:endParaRPr b="1"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[공통] 새해 복 많이 받으세요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[공통] 크리스마스 잘 보내세요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[공통] 문자 발송 오류 안내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[일진전기] 12월 협력사 등록 안내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[일진전기] 11월 협력사 등록 안내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7" name="Google Shape;147;p22"/>
          <p:cNvSpPr/>
          <p:nvPr/>
        </p:nvSpPr>
        <p:spPr>
          <a:xfrm>
            <a:off x="4789088" y="5341690"/>
            <a:ext cx="3098261" cy="1548235"/>
          </a:xfrm>
          <a:prstGeom prst="roundRect">
            <a:avLst>
              <a:gd fmla="val 3706" name="adj"/>
            </a:avLst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4836677" y="5006146"/>
            <a:ext cx="1174814" cy="36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521772" y="5159685"/>
            <a:ext cx="105169" cy="105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2"/>
          <p:cNvGrpSpPr/>
          <p:nvPr/>
        </p:nvGrpSpPr>
        <p:grpSpPr>
          <a:xfrm>
            <a:off x="1422239" y="7105389"/>
            <a:ext cx="6758044" cy="395247"/>
            <a:chOff x="1408365" y="6877096"/>
            <a:chExt cx="6758044" cy="395247"/>
          </a:xfrm>
        </p:grpSpPr>
        <p:pic>
          <p:nvPicPr>
            <p:cNvPr id="151" name="Google Shape;151;p22"/>
            <p:cNvPicPr preferRelativeResize="0"/>
            <p:nvPr/>
          </p:nvPicPr>
          <p:blipFill rotWithShape="1">
            <a:blip r:embed="rId13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4510433" y="32469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304700"/>
              </a:tblGrid>
              <a:tr h="13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b="1" lang="ko-KR" sz="1400" u="none" cap="none" strike="noStrike"/>
                        <a:t> </a:t>
                      </a:r>
                      <a:r>
                        <a:rPr b="1" lang="ko-KR" sz="800" u="none" cap="none" strike="noStrike"/>
                        <a:t>건</a:t>
                      </a:r>
                      <a:endParaRPr b="1" sz="1400" u="none" cap="none" strike="noStrike"/>
                    </a:p>
                  </a:txBody>
                  <a:tcPr marT="45725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22"/>
          <p:cNvSpPr/>
          <p:nvPr/>
        </p:nvSpPr>
        <p:spPr>
          <a:xfrm>
            <a:off x="3003615" y="2434477"/>
            <a:ext cx="2420185" cy="199909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3125656" y="2534120"/>
          <a:ext cx="3000000" cy="3955089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174250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비밀번호 변경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7" name="Google Shape;157;p22"/>
          <p:cNvGraphicFramePr/>
          <p:nvPr/>
        </p:nvGraphicFramePr>
        <p:xfrm>
          <a:off x="3120567" y="3395475"/>
          <a:ext cx="3000000" cy="3955089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96075"/>
                <a:gridCol w="1578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cap="none" strike="noStrike">
                          <a:solidFill>
                            <a:srgbClr val="A5A5A5"/>
                          </a:solidFill>
                        </a:rPr>
                        <a:t> 대/소문자, 숫자, 특수문자 2 이상 조합(길이 8~16자리)</a:t>
                      </a:r>
                      <a:endParaRPr sz="5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Google Shape;158;p22"/>
          <p:cNvGraphicFramePr/>
          <p:nvPr/>
        </p:nvGraphicFramePr>
        <p:xfrm>
          <a:off x="3121547" y="3637011"/>
          <a:ext cx="3000000" cy="3955089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602425"/>
                <a:gridCol w="157182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 확인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 </a:t>
                      </a:r>
                      <a:r>
                        <a:rPr lang="ko-KR" sz="500" u="none" cap="none" strike="noStrike">
                          <a:solidFill>
                            <a:srgbClr val="A5A5A5"/>
                          </a:solidFill>
                        </a:rPr>
                        <a:t>비밀번호와 동일해야 합니다.</a:t>
                      </a:r>
                      <a:endParaRPr sz="7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2"/>
          <p:cNvSpPr/>
          <p:nvPr/>
        </p:nvSpPr>
        <p:spPr>
          <a:xfrm>
            <a:off x="4340584" y="4066840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3917310" y="4059150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5145202" y="4038009"/>
            <a:ext cx="1961943" cy="78341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5343562" y="41652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" name="Google Shape;163;p22"/>
          <p:cNvSpPr/>
          <p:nvPr/>
        </p:nvSpPr>
        <p:spPr>
          <a:xfrm>
            <a:off x="5899030" y="4576020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253254" y="4168590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비밀번호를 저장하였습니다.</a:t>
            </a:r>
            <a:endParaRPr/>
          </a:p>
        </p:txBody>
      </p:sp>
      <p:cxnSp>
        <p:nvCxnSpPr>
          <p:cNvPr id="165" name="Google Shape;165;p22"/>
          <p:cNvCxnSpPr>
            <a:stCxn id="159" idx="3"/>
            <a:endCxn id="161" idx="1"/>
          </p:cNvCxnSpPr>
          <p:nvPr/>
        </p:nvCxnSpPr>
        <p:spPr>
          <a:xfrm>
            <a:off x="4717172" y="4162220"/>
            <a:ext cx="428100" cy="2676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6" name="Google Shape;166;p22"/>
          <p:cNvSpPr/>
          <p:nvPr/>
        </p:nvSpPr>
        <p:spPr>
          <a:xfrm>
            <a:off x="3120567" y="2883072"/>
            <a:ext cx="2174247" cy="335544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비밀번호가 초기화 되었거나 1년 이상 암호를 변경하지 않았을 경우 비밀번호를 변경 하셔야 합니다.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3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그룹사 메인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일진그룹 e-bidding 배너(기획 화면 샘플), 전자입찰 건수, 협력업체 별 상태 개수 그리고 공지사항을 Display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 사용자의 관계된 입찰(담당자, 공고자, 개찰자, 낙찰자, 입회자1, 입회자2에 관계된 입찰)의 상태 입찰 건수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입찰계획: 입찰이 저장되어 있지만 공고가 되지 않은 상태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입찰공고: 공고된 입찰 상태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개찰대상: 마감되었지만 개찰이 안된 입찰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개찰: 개찰은 되고 업체 선정이 안된 입찰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입찰완료(12개월) : 12개월간 업체 선정이 완료된 입찰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유찰(12개월): 12개월간 유찰된 입찰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3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협력업체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 사용자의 소속계열사 협력업체 상태 개수를 표기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미승인업체: 회원가입을 신청한 상태(업체 등록 심사 중 상태)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승인업체: 업체 심사가 완료되고 업체가 정상적으로 등록된 상태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삭제업체: 삭제 처리된 업체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4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날짜 역순 소팅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제목 클릭 시 상세 레이어 팝업 호출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[더보기+] 클릭 시 공지사항 목록 페이지 이동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5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이름 클릭 시 개인정보수정/비밀번호변경/로그아웃 레이어 호출 (개인정보수정과 비밀번호 변경은 다음페이지)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로그아웃 컨펌 호출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72" name="Google Shape;172;p23"/>
          <p:cNvSpPr/>
          <p:nvPr/>
        </p:nvSpPr>
        <p:spPr>
          <a:xfrm>
            <a:off x="111802" y="826613"/>
            <a:ext cx="8217900" cy="679045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그룹사 사용자 로그인 후 메인 화면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그룹사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8184727" y="5105196"/>
            <a:ext cx="3155208" cy="3448436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23"/>
          <p:cNvGraphicFramePr/>
          <p:nvPr/>
        </p:nvGraphicFramePr>
        <p:xfrm>
          <a:off x="8320466" y="52511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857525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공지사항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0" name="Google Shape;180;p23"/>
          <p:cNvGraphicFramePr/>
          <p:nvPr/>
        </p:nvGraphicFramePr>
        <p:xfrm>
          <a:off x="8400450" y="5668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31575"/>
                <a:gridCol w="22459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[공통] </a:t>
                      </a: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Edge에서 Internet Explore(IE) 호환 설정 방법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Google Shape;181;p23"/>
          <p:cNvGraphicFramePr/>
          <p:nvPr/>
        </p:nvGraphicFramePr>
        <p:xfrm>
          <a:off x="8400450" y="58716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31575"/>
                <a:gridCol w="22459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관리자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23"/>
          <p:cNvGraphicFramePr/>
          <p:nvPr/>
        </p:nvGraphicFramePr>
        <p:xfrm>
          <a:off x="8400450" y="6074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31575"/>
                <a:gridCol w="22459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공지일시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2023-12-31 13:21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3" name="Google Shape;183;p23"/>
          <p:cNvGraphicFramePr/>
          <p:nvPr/>
        </p:nvGraphicFramePr>
        <p:xfrm>
          <a:off x="8400450" y="6277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31575"/>
                <a:gridCol w="22459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조회수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2342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23"/>
          <p:cNvSpPr/>
          <p:nvPr/>
        </p:nvSpPr>
        <p:spPr>
          <a:xfrm>
            <a:off x="8310563" y="6540019"/>
            <a:ext cx="2850492" cy="124859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Edge로 전자입찰을 사용하실 때 오류가 나는 경우</a:t>
            </a:r>
            <a:b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(※ [ 설치파일#1 ] [ 설치파일#2 ] 두 개의 설치 파일을 전부 설치 하셨다는 전제 하에 오류입니다. )</a:t>
            </a:r>
            <a:b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팝업창의 정보가 보이지 않는다.</a:t>
            </a:r>
            <a:b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입찰에 파일을 첨부 후 입찰하기 버튼을 클릭했을 때 105 또는 138 오류가 나타난다.</a:t>
            </a:r>
            <a:b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오류가 나타난 경우 첨부된 파일을 참고하시어 설정 바랍니다.</a:t>
            </a:r>
            <a:b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7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23"/>
          <p:cNvGraphicFramePr/>
          <p:nvPr/>
        </p:nvGraphicFramePr>
        <p:xfrm>
          <a:off x="8327499" y="7840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88250"/>
                <a:gridCol w="220160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  첨부파일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/>
                        <a:t>전자입찰 Edge 사용 설정안내.pptx</a:t>
                      </a:r>
                      <a:endParaRPr sz="700" u="sng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3"/>
          <p:cNvSpPr/>
          <p:nvPr/>
        </p:nvSpPr>
        <p:spPr>
          <a:xfrm>
            <a:off x="9523653" y="8188162"/>
            <a:ext cx="418800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071284" y="6563898"/>
            <a:ext cx="106705" cy="12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>
            <a:off x="199597" y="856967"/>
            <a:ext cx="8044072" cy="6600123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23"/>
          <p:cNvGrpSpPr/>
          <p:nvPr/>
        </p:nvGrpSpPr>
        <p:grpSpPr>
          <a:xfrm>
            <a:off x="175586" y="907670"/>
            <a:ext cx="8068083" cy="3022217"/>
            <a:chOff x="175586" y="907670"/>
            <a:chExt cx="8068083" cy="3022217"/>
          </a:xfrm>
        </p:grpSpPr>
        <p:grpSp>
          <p:nvGrpSpPr>
            <p:cNvPr id="190" name="Google Shape;190;p23"/>
            <p:cNvGrpSpPr/>
            <p:nvPr/>
          </p:nvGrpSpPr>
          <p:grpSpPr>
            <a:xfrm>
              <a:off x="182462" y="1330450"/>
              <a:ext cx="1164195" cy="2599437"/>
              <a:chOff x="182462" y="1330450"/>
              <a:chExt cx="1164195" cy="2599437"/>
            </a:xfrm>
          </p:grpSpPr>
          <p:grpSp>
            <p:nvGrpSpPr>
              <p:cNvPr id="191" name="Google Shape;191;p23"/>
              <p:cNvGrpSpPr/>
              <p:nvPr/>
            </p:nvGrpSpPr>
            <p:grpSpPr>
              <a:xfrm>
                <a:off x="182463" y="1330450"/>
                <a:ext cx="1164194" cy="2599437"/>
                <a:chOff x="182463" y="1330450"/>
                <a:chExt cx="1164194" cy="2599437"/>
              </a:xfrm>
            </p:grpSpPr>
            <p:pic>
              <p:nvPicPr>
                <p:cNvPr id="192" name="Google Shape;192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182463" y="1330450"/>
                  <a:ext cx="1164194" cy="25994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3" name="Google Shape;193;p23"/>
                <p:cNvSpPr txBox="1"/>
                <p:nvPr/>
              </p:nvSpPr>
              <p:spPr>
                <a:xfrm>
                  <a:off x="416719" y="2230228"/>
                  <a:ext cx="497439" cy="18466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36000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ko-KR" sz="600" u="none" cap="none" strike="noStrike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정보관리</a:t>
                  </a:r>
                  <a:endParaRPr/>
                </a:p>
              </p:txBody>
            </p:sp>
          </p:grpSp>
          <p:pic>
            <p:nvPicPr>
              <p:cNvPr id="194" name="Google Shape;194;p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82462" y="2399331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5" name="Google Shape;195;p23"/>
              <p:cNvSpPr txBox="1"/>
              <p:nvPr/>
            </p:nvSpPr>
            <p:spPr>
              <a:xfrm>
                <a:off x="416719" y="2487358"/>
                <a:ext cx="497439" cy="1846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36000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600" u="none" cap="none" strike="noStrike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공지</a:t>
                </a:r>
                <a:endParaRPr/>
              </a:p>
            </p:txBody>
          </p:sp>
          <p:pic>
            <p:nvPicPr>
              <p:cNvPr id="196" name="Google Shape;196;p2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182463" y="2669548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7" name="Google Shape;197;p23"/>
            <p:cNvSpPr txBox="1"/>
            <p:nvPr/>
          </p:nvSpPr>
          <p:spPr>
            <a:xfrm>
              <a:off x="416020" y="16752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전자입찰</a:t>
              </a:r>
              <a:endParaRPr/>
            </a:p>
          </p:txBody>
        </p:sp>
        <p:sp>
          <p:nvSpPr>
            <p:cNvPr id="198" name="Google Shape;198;p23"/>
            <p:cNvSpPr txBox="1"/>
            <p:nvPr/>
          </p:nvSpPr>
          <p:spPr>
            <a:xfrm>
              <a:off x="416020" y="1948108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416020" y="21994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업체정보</a:t>
              </a:r>
              <a:endParaRPr/>
            </a:p>
          </p:txBody>
        </p:sp>
        <p:sp>
          <p:nvSpPr>
            <p:cNvPr id="200" name="Google Shape;200;p23"/>
            <p:cNvSpPr txBox="1"/>
            <p:nvPr/>
          </p:nvSpPr>
          <p:spPr>
            <a:xfrm>
              <a:off x="416020" y="2476275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201" name="Google Shape;201;p23"/>
            <p:cNvSpPr txBox="1"/>
            <p:nvPr/>
          </p:nvSpPr>
          <p:spPr>
            <a:xfrm>
              <a:off x="416020" y="2767513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pic>
          <p:nvPicPr>
            <p:cNvPr id="202" name="Google Shape;202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8941" y="2168240"/>
              <a:ext cx="1121037" cy="1733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23"/>
          <p:cNvSpPr/>
          <p:nvPr/>
        </p:nvSpPr>
        <p:spPr>
          <a:xfrm>
            <a:off x="1434572" y="1399868"/>
            <a:ext cx="6766342" cy="5648632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10">
            <a:alphaModFix/>
          </a:blip>
          <a:srcRect b="33078" l="0" r="0" t="0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562526" y="1867985"/>
            <a:ext cx="6372084" cy="148223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1615275" y="3772963"/>
            <a:ext cx="2916955" cy="3116962"/>
          </a:xfrm>
          <a:prstGeom prst="roundRect">
            <a:avLst>
              <a:gd fmla="val 2074" name="adj"/>
            </a:avLst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23"/>
          <p:cNvGraphicFramePr/>
          <p:nvPr/>
        </p:nvGraphicFramePr>
        <p:xfrm>
          <a:off x="4902316" y="39175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1933425"/>
                <a:gridCol w="954150"/>
              </a:tblGrid>
              <a:tr h="2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업체 상태</a:t>
                      </a:r>
                      <a:endParaRPr b="1"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개수</a:t>
                      </a:r>
                      <a:endParaRPr b="1"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미승인 업체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0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승인 업체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55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6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삭제 업체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18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23"/>
          <p:cNvSpPr/>
          <p:nvPr/>
        </p:nvSpPr>
        <p:spPr>
          <a:xfrm>
            <a:off x="4806022" y="3764546"/>
            <a:ext cx="3098261" cy="1213311"/>
          </a:xfrm>
          <a:prstGeom prst="roundRect">
            <a:avLst>
              <a:gd fmla="val 3706" name="adj"/>
            </a:avLst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4832269" y="3435489"/>
            <a:ext cx="1222402" cy="36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협력업체</a:t>
            </a:r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1607425" y="3452435"/>
            <a:ext cx="693816" cy="36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261007" y="3602491"/>
            <a:ext cx="105169" cy="1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45227" y="3597296"/>
            <a:ext cx="105169" cy="1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808814" y="3869374"/>
            <a:ext cx="2513941" cy="24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 rotWithShape="1">
          <a:blip r:embed="rId13">
            <a:alphaModFix/>
          </a:blip>
          <a:srcRect b="0" l="0" r="0" t="78692"/>
          <a:stretch/>
        </p:blipFill>
        <p:spPr>
          <a:xfrm>
            <a:off x="1816664" y="6222136"/>
            <a:ext cx="2513941" cy="518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2350936" y="4507590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2350936" y="4993287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개찰대상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2350936" y="5454565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2343022" y="5963449"/>
            <a:ext cx="819278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입찰완료(12개월)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2343022" y="6398278"/>
            <a:ext cx="819278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유찰(12개월)</a:t>
            </a:r>
            <a:endParaRPr b="1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23"/>
          <p:cNvGraphicFramePr/>
          <p:nvPr/>
        </p:nvGraphicFramePr>
        <p:xfrm>
          <a:off x="4874462" y="54977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1975800"/>
                <a:gridCol w="911775"/>
              </a:tblGrid>
              <a:tr h="21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제목</a:t>
                      </a:r>
                      <a:endParaRPr b="1"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닐짜</a:t>
                      </a:r>
                      <a:endParaRPr b="1"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[공통] 새해 복 많이 받으세요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[공통] 크리스마스 잘 보내세요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[공통] 문자 발송 오류 안내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[일진전기] 12월 협력사 등록 안내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[일진전기] 11월 협력사 등록 안내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5" name="Google Shape;225;p23"/>
          <p:cNvSpPr/>
          <p:nvPr/>
        </p:nvSpPr>
        <p:spPr>
          <a:xfrm>
            <a:off x="4719776" y="5102840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4789088" y="5341690"/>
            <a:ext cx="3098261" cy="1548235"/>
          </a:xfrm>
          <a:prstGeom prst="roundRect">
            <a:avLst>
              <a:gd fmla="val 3706" name="adj"/>
            </a:avLst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4836677" y="5006146"/>
            <a:ext cx="1174814" cy="36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521772" y="5159685"/>
            <a:ext cx="105169" cy="10516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/>
          <p:nvPr/>
        </p:nvSpPr>
        <p:spPr>
          <a:xfrm>
            <a:off x="1805458" y="1475825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1805458" y="1475825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3463611" y="1534438"/>
            <a:ext cx="1961943" cy="784554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2" name="Google Shape;232;p23"/>
          <p:cNvGraphicFramePr/>
          <p:nvPr/>
        </p:nvGraphicFramePr>
        <p:xfrm>
          <a:off x="3664266" y="1668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23"/>
          <p:cNvSpPr/>
          <p:nvPr/>
        </p:nvSpPr>
        <p:spPr>
          <a:xfrm>
            <a:off x="4505679" y="2074930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4082405" y="2067240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3613800" y="1707164"/>
            <a:ext cx="1674835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 하시겠습니까?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14">
            <a:alphaModFix/>
          </a:blip>
          <a:srcRect b="0" l="0" r="0" t="4706"/>
          <a:stretch/>
        </p:blipFill>
        <p:spPr>
          <a:xfrm>
            <a:off x="1011587" y="1947847"/>
            <a:ext cx="891016" cy="821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23"/>
          <p:cNvCxnSpPr>
            <a:stCxn id="238" idx="6"/>
            <a:endCxn id="231" idx="1"/>
          </p:cNvCxnSpPr>
          <p:nvPr/>
        </p:nvCxnSpPr>
        <p:spPr>
          <a:xfrm flipH="1" rot="10800000">
            <a:off x="1725931" y="1926811"/>
            <a:ext cx="1737600" cy="678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23"/>
          <p:cNvSpPr/>
          <p:nvPr/>
        </p:nvSpPr>
        <p:spPr>
          <a:xfrm>
            <a:off x="1557979" y="2527100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550128" y="3491348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4711187" y="3482981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3"/>
          <p:cNvCxnSpPr>
            <a:endCxn id="178" idx="1"/>
          </p:cNvCxnSpPr>
          <p:nvPr/>
        </p:nvCxnSpPr>
        <p:spPr>
          <a:xfrm>
            <a:off x="5922427" y="6254314"/>
            <a:ext cx="2262300" cy="5751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42" name="Google Shape;242;p23"/>
          <p:cNvGrpSpPr/>
          <p:nvPr/>
        </p:nvGrpSpPr>
        <p:grpSpPr>
          <a:xfrm>
            <a:off x="1422239" y="7105389"/>
            <a:ext cx="6758044" cy="395247"/>
            <a:chOff x="1408365" y="6877096"/>
            <a:chExt cx="6758044" cy="395247"/>
          </a:xfrm>
        </p:grpSpPr>
        <p:pic>
          <p:nvPicPr>
            <p:cNvPr id="243" name="Google Shape;243;p23"/>
            <p:cNvPicPr preferRelativeResize="0"/>
            <p:nvPr/>
          </p:nvPicPr>
          <p:blipFill rotWithShape="1">
            <a:blip r:embed="rId15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23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4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수정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비밀번호 확인 후 개인정보 레이어 팝업 호출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비밀번호 변경 버튼을 누르면 비밀번호 변경 레이어 팝업 호출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sngStrike"/>
                        <a:t>1-1</a:t>
                      </a:r>
                      <a:endParaRPr b="1" sz="800" u="none" cap="none" strike="sng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sng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SSO 사용자 개인정보</a:t>
                      </a:r>
                      <a:br>
                        <a:rPr lang="ko-KR" sz="700" u="none" cap="none" strike="sng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sng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SSO 사용자는 수정불가</a:t>
                      </a:r>
                      <a:endParaRPr sz="700" u="none" cap="none" strike="sng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비밀번호 확인 후 비밀번호 변경 레이어 팝업 호출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250" name="Google Shape;250;p24"/>
          <p:cNvSpPr/>
          <p:nvPr/>
        </p:nvSpPr>
        <p:spPr>
          <a:xfrm>
            <a:off x="111802" y="826613"/>
            <a:ext cx="8217900" cy="679045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개인정보 수정, 비밀번호 변경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개인정보와 비밀번호를 변경</a:t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그룹사</a:t>
            </a:r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13" y="1005542"/>
            <a:ext cx="8056056" cy="348320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/>
          <p:nvPr/>
        </p:nvSpPr>
        <p:spPr>
          <a:xfrm>
            <a:off x="199597" y="4021393"/>
            <a:ext cx="8044072" cy="3435697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1420031" y="1388258"/>
            <a:ext cx="6766342" cy="543790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4">
            <a:alphaModFix/>
          </a:blip>
          <a:srcRect b="33078" l="0" r="0" t="0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graphicFrame>
        <p:nvGraphicFramePr>
          <p:cNvPr id="261" name="Google Shape;261;p24"/>
          <p:cNvGraphicFramePr/>
          <p:nvPr/>
        </p:nvGraphicFramePr>
        <p:xfrm>
          <a:off x="1738249" y="5373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1933425"/>
                <a:gridCol w="954150"/>
              </a:tblGrid>
              <a:tr h="26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업체 상태</a:t>
                      </a:r>
                      <a:endParaRPr b="1"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개수</a:t>
                      </a:r>
                      <a:endParaRPr b="1"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6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미승인 업체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0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승인 업체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55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65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삭제 업체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18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24"/>
          <p:cNvGraphicFramePr/>
          <p:nvPr/>
        </p:nvGraphicFramePr>
        <p:xfrm>
          <a:off x="4996486" y="51976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1975800"/>
                <a:gridCol w="911775"/>
              </a:tblGrid>
              <a:tr h="21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제목</a:t>
                      </a:r>
                      <a:endParaRPr b="1"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닐짜</a:t>
                      </a:r>
                      <a:endParaRPr b="1"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[공통] 새해 복 많이 받으세요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[공통] 크리스마스 잘 보내세요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[공통] 문자 발송 오류 안내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[일진전기] 12월 협력사 등록 안내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08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/>
                        <a:t>[일진전기] 11월 협력사 등록 안내</a:t>
                      </a:r>
                      <a:endParaRPr sz="7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2023-12-22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24"/>
          <p:cNvSpPr/>
          <p:nvPr/>
        </p:nvSpPr>
        <p:spPr>
          <a:xfrm>
            <a:off x="7726680" y="2576507"/>
            <a:ext cx="811862" cy="408149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24"/>
          <p:cNvGrpSpPr/>
          <p:nvPr/>
        </p:nvGrpSpPr>
        <p:grpSpPr>
          <a:xfrm>
            <a:off x="1420031" y="6916716"/>
            <a:ext cx="6758044" cy="395247"/>
            <a:chOff x="1408365" y="6877096"/>
            <a:chExt cx="6758044" cy="395247"/>
          </a:xfrm>
        </p:grpSpPr>
        <p:pic>
          <p:nvPicPr>
            <p:cNvPr id="265" name="Google Shape;265;p24"/>
            <p:cNvPicPr preferRelativeResize="0"/>
            <p:nvPr/>
          </p:nvPicPr>
          <p:blipFill rotWithShape="1">
            <a:blip r:embed="rId3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24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7" name="Google Shape;267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6973" y="1870520"/>
            <a:ext cx="6372084" cy="148223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/>
          <p:nvPr/>
        </p:nvSpPr>
        <p:spPr>
          <a:xfrm>
            <a:off x="1607424" y="3452435"/>
            <a:ext cx="2324933" cy="36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전자입찰 </a:t>
            </a:r>
            <a:r>
              <a:rPr b="1" i="0" lang="ko-KR" sz="7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(건수 클릭 시 해당 입찰로 이동합니다)</a:t>
            </a:r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1615275" y="3775786"/>
            <a:ext cx="6363782" cy="774867"/>
          </a:xfrm>
          <a:prstGeom prst="roundRect">
            <a:avLst>
              <a:gd fmla="val 6981" name="adj"/>
            </a:avLst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641955" y="38986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1056175"/>
                <a:gridCol w="1056175"/>
                <a:gridCol w="1056175"/>
                <a:gridCol w="1056175"/>
                <a:gridCol w="1056175"/>
                <a:gridCol w="1056175"/>
              </a:tblGrid>
              <a:tr h="28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입찰계획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입찰공고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개찰대상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개찰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입찰완료(12개월)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cap="none" strike="noStrike"/>
                        <a:t>유찰(12개월)</a:t>
                      </a:r>
                      <a:endParaRPr sz="7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sng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1" name="Google Shape;271;p24"/>
          <p:cNvGraphicFramePr/>
          <p:nvPr/>
        </p:nvGraphicFramePr>
        <p:xfrm>
          <a:off x="2010279" y="41205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304700"/>
              </a:tblGrid>
              <a:tr h="13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b="1" lang="ko-KR" sz="1400" u="none" cap="none" strike="noStrike"/>
                        <a:t> </a:t>
                      </a:r>
                      <a:r>
                        <a:rPr b="1" lang="ko-KR" sz="800" u="none" cap="none" strike="noStrike"/>
                        <a:t>건</a:t>
                      </a:r>
                      <a:endParaRPr b="1" sz="1400" u="none" cap="none" strike="noStrike"/>
                    </a:p>
                  </a:txBody>
                  <a:tcPr marT="45725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2" name="Google Shape;272;p24"/>
          <p:cNvGraphicFramePr/>
          <p:nvPr/>
        </p:nvGraphicFramePr>
        <p:xfrm>
          <a:off x="3070549" y="41205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304700"/>
              </a:tblGrid>
              <a:tr h="13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b="1" lang="ko-KR" sz="1400" u="none" cap="none" strike="noStrike"/>
                        <a:t> </a:t>
                      </a:r>
                      <a:r>
                        <a:rPr b="1" lang="ko-KR" sz="800" u="none" cap="none" strike="noStrike"/>
                        <a:t>건</a:t>
                      </a:r>
                      <a:endParaRPr b="1" sz="1400" u="none" cap="none" strike="noStrike"/>
                    </a:p>
                  </a:txBody>
                  <a:tcPr marT="45725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3" name="Google Shape;273;p24"/>
          <p:cNvGraphicFramePr/>
          <p:nvPr/>
        </p:nvGraphicFramePr>
        <p:xfrm>
          <a:off x="4130819" y="41205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304700"/>
              </a:tblGrid>
              <a:tr h="13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b="1" lang="ko-KR" sz="1400" u="none" cap="none" strike="noStrike"/>
                        <a:t> </a:t>
                      </a:r>
                      <a:r>
                        <a:rPr b="1" lang="ko-KR" sz="800" u="none" cap="none" strike="noStrike"/>
                        <a:t>건</a:t>
                      </a:r>
                      <a:endParaRPr b="1" sz="1400" u="none" cap="none" strike="noStrike"/>
                    </a:p>
                  </a:txBody>
                  <a:tcPr marT="45725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Google Shape;274;p24"/>
          <p:cNvGraphicFramePr/>
          <p:nvPr/>
        </p:nvGraphicFramePr>
        <p:xfrm>
          <a:off x="5191089" y="41205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304700"/>
              </a:tblGrid>
              <a:tr h="13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b="1" lang="ko-KR" sz="1400" u="none" cap="none" strike="noStrike"/>
                        <a:t> </a:t>
                      </a:r>
                      <a:r>
                        <a:rPr b="1" lang="ko-KR" sz="800" u="none" cap="none" strike="noStrike"/>
                        <a:t>건</a:t>
                      </a:r>
                      <a:endParaRPr b="1" sz="1400" u="none" cap="none" strike="noStrike"/>
                    </a:p>
                  </a:txBody>
                  <a:tcPr marT="45725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5" name="Google Shape;275;p24"/>
          <p:cNvGraphicFramePr/>
          <p:nvPr/>
        </p:nvGraphicFramePr>
        <p:xfrm>
          <a:off x="7490467" y="3629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304700"/>
              </a:tblGrid>
              <a:tr h="13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b="1" lang="ko-KR" sz="1400" u="none" cap="none" strike="noStrike"/>
                        <a:t> </a:t>
                      </a:r>
                      <a:r>
                        <a:rPr b="1" lang="ko-KR" sz="800" u="none" cap="none" strike="noStrike"/>
                        <a:t>건</a:t>
                      </a:r>
                      <a:endParaRPr b="1" sz="1400" u="none" cap="none" strike="noStrike"/>
                    </a:p>
                  </a:txBody>
                  <a:tcPr marT="45725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Google Shape;276;p24"/>
          <p:cNvGraphicFramePr/>
          <p:nvPr/>
        </p:nvGraphicFramePr>
        <p:xfrm>
          <a:off x="8550736" y="36292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{F6D9F94E-7BAA-4E50-A8C5-866DE76536C6}</a:tableStyleId>
              </a:tblPr>
              <a:tblGrid>
                <a:gridCol w="304700"/>
              </a:tblGrid>
              <a:tr h="134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b="1" lang="ko-KR" sz="1400" u="none" cap="none" strike="noStrike"/>
                        <a:t> </a:t>
                      </a:r>
                      <a:r>
                        <a:rPr b="1" lang="ko-KR" sz="800" u="none" cap="none" strike="noStrike"/>
                        <a:t>건</a:t>
                      </a:r>
                      <a:endParaRPr b="1" sz="1400" u="none" cap="none" strike="noStrike"/>
                    </a:p>
                  </a:txBody>
                  <a:tcPr marT="45725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7" name="Google Shape;277;p24"/>
          <p:cNvSpPr/>
          <p:nvPr/>
        </p:nvSpPr>
        <p:spPr>
          <a:xfrm>
            <a:off x="1641955" y="5044694"/>
            <a:ext cx="3098261" cy="1548235"/>
          </a:xfrm>
          <a:prstGeom prst="roundRect">
            <a:avLst>
              <a:gd fmla="val 3706" name="adj"/>
            </a:avLst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1683442" y="4891202"/>
            <a:ext cx="1222402" cy="36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협력업체</a:t>
            </a:r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4125840" y="5063917"/>
            <a:ext cx="62025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5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더보기 +</a:t>
            </a:r>
            <a:endParaRPr b="1" i="0" sz="5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4911112" y="5041594"/>
            <a:ext cx="3098261" cy="1548235"/>
          </a:xfrm>
          <a:prstGeom prst="roundRect">
            <a:avLst>
              <a:gd fmla="val 3706" name="adj"/>
            </a:avLst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4958701" y="4713670"/>
            <a:ext cx="1174814" cy="368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900" u="none" cap="none" strike="noStrik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0" i="0" sz="700" u="none" cap="none" strike="noStrik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3955071" y="1152224"/>
            <a:ext cx="2420185" cy="1311124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3" name="Google Shape;283;p24"/>
          <p:cNvGraphicFramePr/>
          <p:nvPr/>
        </p:nvGraphicFramePr>
        <p:xfrm>
          <a:off x="4077112" y="12201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174250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비밀번호 확인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4" name="Google Shape;284;p24"/>
          <p:cNvGraphicFramePr/>
          <p:nvPr/>
        </p:nvGraphicFramePr>
        <p:xfrm>
          <a:off x="4170901" y="167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40725"/>
                <a:gridCol w="14682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5" name="Google Shape;285;p24"/>
          <p:cNvSpPr txBox="1"/>
          <p:nvPr/>
        </p:nvSpPr>
        <p:spPr>
          <a:xfrm>
            <a:off x="4108599" y="1885076"/>
            <a:ext cx="214276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ⓘ 안전을 위해서 비밀번호를 입력해 주십시오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4"/>
          <p:cNvPicPr preferRelativeResize="0"/>
          <p:nvPr/>
        </p:nvPicPr>
        <p:blipFill rotWithShape="1">
          <a:blip r:embed="rId6">
            <a:alphaModFix/>
          </a:blip>
          <a:srcRect b="11323" l="37771" r="38072" t="74598"/>
          <a:stretch/>
        </p:blipFill>
        <p:spPr>
          <a:xfrm>
            <a:off x="4827084" y="2138207"/>
            <a:ext cx="696630" cy="20574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4"/>
          <p:cNvSpPr/>
          <p:nvPr/>
        </p:nvSpPr>
        <p:spPr>
          <a:xfrm>
            <a:off x="6320994" y="1817548"/>
            <a:ext cx="1961943" cy="78341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24"/>
          <p:cNvGraphicFramePr/>
          <p:nvPr/>
        </p:nvGraphicFramePr>
        <p:xfrm>
          <a:off x="6519354" y="19448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24"/>
          <p:cNvSpPr/>
          <p:nvPr/>
        </p:nvSpPr>
        <p:spPr>
          <a:xfrm>
            <a:off x="7074822" y="2355559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6429046" y="1948129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비밀번호가 일치하지 않습니다.</a:t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7043918" y="2816821"/>
            <a:ext cx="2420185" cy="1516344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24"/>
          <p:cNvGraphicFramePr/>
          <p:nvPr/>
        </p:nvGraphicFramePr>
        <p:xfrm>
          <a:off x="7165959" y="28924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174250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비밀번호 변경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3" name="Google Shape;293;p24"/>
          <p:cNvGraphicFramePr/>
          <p:nvPr/>
        </p:nvGraphicFramePr>
        <p:xfrm>
          <a:off x="7160870" y="3346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96075"/>
                <a:gridCol w="1578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cap="none" strike="noStrike">
                          <a:solidFill>
                            <a:srgbClr val="A5A5A5"/>
                          </a:solidFill>
                        </a:rPr>
                        <a:t> 대/소문자, 숫자, 특수문자 2 이상 조합(길이 8~16자리)</a:t>
                      </a:r>
                      <a:endParaRPr sz="5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4" name="Google Shape;294;p24"/>
          <p:cNvGraphicFramePr/>
          <p:nvPr/>
        </p:nvGraphicFramePr>
        <p:xfrm>
          <a:off x="7161850" y="3589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602425"/>
                <a:gridCol w="157182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 확인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 </a:t>
                      </a:r>
                      <a:r>
                        <a:rPr lang="ko-KR" sz="500" u="none" cap="none" strike="noStrike">
                          <a:solidFill>
                            <a:srgbClr val="A5A5A5"/>
                          </a:solidFill>
                        </a:rPr>
                        <a:t>비밀번호와 동일해야 합니다.</a:t>
                      </a:r>
                      <a:endParaRPr sz="7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5" name="Google Shape;295;p24"/>
          <p:cNvSpPr/>
          <p:nvPr/>
        </p:nvSpPr>
        <p:spPr>
          <a:xfrm>
            <a:off x="8380887" y="3960084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7957613" y="3952394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4"/>
          <p:cNvCxnSpPr>
            <a:stCxn id="282" idx="2"/>
          </p:cNvCxnSpPr>
          <p:nvPr/>
        </p:nvCxnSpPr>
        <p:spPr>
          <a:xfrm rot="5400000">
            <a:off x="3935014" y="1892598"/>
            <a:ext cx="659400" cy="1800900"/>
          </a:xfrm>
          <a:prstGeom prst="bentConnector3">
            <a:avLst>
              <a:gd fmla="val 4998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8" name="Google Shape;298;p24"/>
          <p:cNvCxnSpPr>
            <a:stCxn id="282" idx="2"/>
            <a:endCxn id="291" idx="1"/>
          </p:cNvCxnSpPr>
          <p:nvPr/>
        </p:nvCxnSpPr>
        <p:spPr>
          <a:xfrm flipH="1" rot="-5400000">
            <a:off x="5548864" y="2079648"/>
            <a:ext cx="1111500" cy="18789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9" name="Google Shape;299;p24"/>
          <p:cNvSpPr/>
          <p:nvPr/>
        </p:nvSpPr>
        <p:spPr>
          <a:xfrm>
            <a:off x="9112968" y="3740733"/>
            <a:ext cx="1961943" cy="78341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24"/>
          <p:cNvGraphicFramePr/>
          <p:nvPr/>
        </p:nvGraphicFramePr>
        <p:xfrm>
          <a:off x="9311328" y="38680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1" name="Google Shape;301;p24"/>
          <p:cNvSpPr/>
          <p:nvPr/>
        </p:nvSpPr>
        <p:spPr>
          <a:xfrm>
            <a:off x="9866796" y="4278744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9221020" y="3871314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비밀번호를 저장하였습니다.</a:t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6978157" y="2718018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24"/>
          <p:cNvGrpSpPr/>
          <p:nvPr/>
        </p:nvGrpSpPr>
        <p:grpSpPr>
          <a:xfrm>
            <a:off x="180421" y="1330450"/>
            <a:ext cx="1166236" cy="2599437"/>
            <a:chOff x="180421" y="1330450"/>
            <a:chExt cx="1166236" cy="2599437"/>
          </a:xfrm>
        </p:grpSpPr>
        <p:grpSp>
          <p:nvGrpSpPr>
            <p:cNvPr id="305" name="Google Shape;305;p24"/>
            <p:cNvGrpSpPr/>
            <p:nvPr/>
          </p:nvGrpSpPr>
          <p:grpSpPr>
            <a:xfrm>
              <a:off x="182463" y="1330450"/>
              <a:ext cx="1164194" cy="2599437"/>
              <a:chOff x="182463" y="1330450"/>
              <a:chExt cx="1164194" cy="2599437"/>
            </a:xfrm>
          </p:grpSpPr>
          <p:pic>
            <p:nvPicPr>
              <p:cNvPr id="306" name="Google Shape;306;p2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182463" y="1330450"/>
                <a:ext cx="1164194" cy="25994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7" name="Google Shape;307;p24"/>
              <p:cNvSpPr txBox="1"/>
              <p:nvPr/>
            </p:nvSpPr>
            <p:spPr>
              <a:xfrm>
                <a:off x="416719" y="2230228"/>
                <a:ext cx="497439" cy="1846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36000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600" u="none" cap="none" strike="noStrike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정보관리</a:t>
                </a:r>
                <a:endParaRPr/>
              </a:p>
            </p:txBody>
          </p:sp>
        </p:grpSp>
        <p:pic>
          <p:nvPicPr>
            <p:cNvPr id="308" name="Google Shape;308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2462" y="2399331"/>
              <a:ext cx="1143237" cy="349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4"/>
            <p:cNvSpPr txBox="1"/>
            <p:nvPr/>
          </p:nvSpPr>
          <p:spPr>
            <a:xfrm>
              <a:off x="416719" y="2487358"/>
              <a:ext cx="497439" cy="1846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pic>
          <p:nvPicPr>
            <p:cNvPr id="310" name="Google Shape;310;p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80421" y="2672280"/>
              <a:ext cx="1143237" cy="349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1" name="Google Shape;311;p24"/>
          <p:cNvSpPr txBox="1"/>
          <p:nvPr/>
        </p:nvSpPr>
        <p:spPr>
          <a:xfrm>
            <a:off x="416020" y="1675250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/>
          </a:p>
        </p:txBody>
      </p:sp>
      <p:sp>
        <p:nvSpPr>
          <p:cNvPr id="312" name="Google Shape;312;p24"/>
          <p:cNvSpPr txBox="1"/>
          <p:nvPr/>
        </p:nvSpPr>
        <p:spPr>
          <a:xfrm>
            <a:off x="416020" y="1948108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313" name="Google Shape;313;p24"/>
          <p:cNvSpPr txBox="1"/>
          <p:nvPr/>
        </p:nvSpPr>
        <p:spPr>
          <a:xfrm>
            <a:off x="416020" y="2199450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업체정보</a:t>
            </a:r>
            <a:endParaRPr/>
          </a:p>
        </p:txBody>
      </p:sp>
      <p:sp>
        <p:nvSpPr>
          <p:cNvPr id="314" name="Google Shape;314;p24"/>
          <p:cNvSpPr txBox="1"/>
          <p:nvPr/>
        </p:nvSpPr>
        <p:spPr>
          <a:xfrm>
            <a:off x="416020" y="2476275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416020" y="2752883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36000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정보관리</a:t>
            </a:r>
            <a:endParaRPr/>
          </a:p>
        </p:txBody>
      </p:sp>
      <p:grpSp>
        <p:nvGrpSpPr>
          <p:cNvPr id="316" name="Google Shape;316;p24"/>
          <p:cNvGrpSpPr/>
          <p:nvPr/>
        </p:nvGrpSpPr>
        <p:grpSpPr>
          <a:xfrm>
            <a:off x="175586" y="907670"/>
            <a:ext cx="8068083" cy="3022217"/>
            <a:chOff x="175586" y="907670"/>
            <a:chExt cx="8068083" cy="3022217"/>
          </a:xfrm>
        </p:grpSpPr>
        <p:grpSp>
          <p:nvGrpSpPr>
            <p:cNvPr id="317" name="Google Shape;317;p24"/>
            <p:cNvGrpSpPr/>
            <p:nvPr/>
          </p:nvGrpSpPr>
          <p:grpSpPr>
            <a:xfrm>
              <a:off x="182462" y="1330450"/>
              <a:ext cx="1164195" cy="2599437"/>
              <a:chOff x="182462" y="1330450"/>
              <a:chExt cx="1164195" cy="2599437"/>
            </a:xfrm>
          </p:grpSpPr>
          <p:grpSp>
            <p:nvGrpSpPr>
              <p:cNvPr id="318" name="Google Shape;318;p24"/>
              <p:cNvGrpSpPr/>
              <p:nvPr/>
            </p:nvGrpSpPr>
            <p:grpSpPr>
              <a:xfrm>
                <a:off x="182463" y="1330450"/>
                <a:ext cx="1164194" cy="2599437"/>
                <a:chOff x="182463" y="1330450"/>
                <a:chExt cx="1164194" cy="2599437"/>
              </a:xfrm>
            </p:grpSpPr>
            <p:pic>
              <p:nvPicPr>
                <p:cNvPr id="319" name="Google Shape;319;p24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182463" y="1330450"/>
                  <a:ext cx="1164194" cy="25994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0" name="Google Shape;320;p24"/>
                <p:cNvSpPr txBox="1"/>
                <p:nvPr/>
              </p:nvSpPr>
              <p:spPr>
                <a:xfrm>
                  <a:off x="416719" y="2230228"/>
                  <a:ext cx="497439" cy="18466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36000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ko-KR" sz="600" u="none" cap="none" strike="noStrike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정보관리</a:t>
                  </a:r>
                  <a:endParaRPr/>
                </a:p>
              </p:txBody>
            </p:sp>
          </p:grpSp>
          <p:pic>
            <p:nvPicPr>
              <p:cNvPr id="321" name="Google Shape;321;p2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2462" y="2399331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" name="Google Shape;322;p24"/>
              <p:cNvSpPr txBox="1"/>
              <p:nvPr/>
            </p:nvSpPr>
            <p:spPr>
              <a:xfrm>
                <a:off x="416719" y="2487358"/>
                <a:ext cx="497439" cy="1846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36000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ko-KR" sz="600" u="none" cap="none" strike="noStrike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공지</a:t>
                </a:r>
                <a:endParaRPr/>
              </a:p>
            </p:txBody>
          </p:sp>
          <p:pic>
            <p:nvPicPr>
              <p:cNvPr id="323" name="Google Shape;323;p2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182463" y="2669548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4" name="Google Shape;324;p24"/>
            <p:cNvSpPr txBox="1"/>
            <p:nvPr/>
          </p:nvSpPr>
          <p:spPr>
            <a:xfrm>
              <a:off x="416020" y="16752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전자입찰</a:t>
              </a:r>
              <a:endParaRPr/>
            </a:p>
          </p:txBody>
        </p:sp>
        <p:sp>
          <p:nvSpPr>
            <p:cNvPr id="325" name="Google Shape;325;p24"/>
            <p:cNvSpPr txBox="1"/>
            <p:nvPr/>
          </p:nvSpPr>
          <p:spPr>
            <a:xfrm>
              <a:off x="416020" y="1948108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  <p:sp>
          <p:nvSpPr>
            <p:cNvPr id="326" name="Google Shape;326;p24"/>
            <p:cNvSpPr txBox="1"/>
            <p:nvPr/>
          </p:nvSpPr>
          <p:spPr>
            <a:xfrm>
              <a:off x="416020" y="21994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업체정보</a:t>
              </a:r>
              <a:endParaRPr/>
            </a:p>
          </p:txBody>
        </p:sp>
        <p:sp>
          <p:nvSpPr>
            <p:cNvPr id="327" name="Google Shape;327;p24"/>
            <p:cNvSpPr txBox="1"/>
            <p:nvPr/>
          </p:nvSpPr>
          <p:spPr>
            <a:xfrm>
              <a:off x="416020" y="2476275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328" name="Google Shape;328;p24"/>
            <p:cNvSpPr txBox="1"/>
            <p:nvPr/>
          </p:nvSpPr>
          <p:spPr>
            <a:xfrm>
              <a:off x="416020" y="2767513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800" u="none" cap="none" strike="noStrik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pic>
          <p:nvPicPr>
            <p:cNvPr id="329" name="Google Shape;329;p2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98941" y="2168240"/>
              <a:ext cx="1121037" cy="1733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2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8986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3" name="Google Shape;333;p24"/>
          <p:cNvPicPr preferRelativeResize="0"/>
          <p:nvPr/>
        </p:nvPicPr>
        <p:blipFill rotWithShape="1">
          <a:blip r:embed="rId13">
            <a:alphaModFix/>
          </a:blip>
          <a:srcRect b="0" l="0" r="0" t="4706"/>
          <a:stretch/>
        </p:blipFill>
        <p:spPr>
          <a:xfrm>
            <a:off x="1011587" y="1947847"/>
            <a:ext cx="891016" cy="821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24"/>
          <p:cNvCxnSpPr>
            <a:endCxn id="282" idx="1"/>
          </p:cNvCxnSpPr>
          <p:nvPr/>
        </p:nvCxnSpPr>
        <p:spPr>
          <a:xfrm flipH="1" rot="10800000">
            <a:off x="1744971" y="1807786"/>
            <a:ext cx="2210100" cy="540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5" name="Google Shape;335;p24"/>
          <p:cNvCxnSpPr>
            <a:endCxn id="282" idx="1"/>
          </p:cNvCxnSpPr>
          <p:nvPr/>
        </p:nvCxnSpPr>
        <p:spPr>
          <a:xfrm flipH="1" rot="10800000">
            <a:off x="1758171" y="1807786"/>
            <a:ext cx="2196900" cy="2448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p24"/>
          <p:cNvSpPr/>
          <p:nvPr/>
        </p:nvSpPr>
        <p:spPr>
          <a:xfrm>
            <a:off x="1636161" y="3074606"/>
            <a:ext cx="3453331" cy="3420816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Google Shape;337;p24"/>
          <p:cNvGraphicFramePr/>
          <p:nvPr/>
        </p:nvGraphicFramePr>
        <p:xfrm>
          <a:off x="1758202" y="312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3212025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개인정보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38" name="Google Shape;338;p24"/>
          <p:cNvGraphicFramePr/>
          <p:nvPr/>
        </p:nvGraphicFramePr>
        <p:xfrm>
          <a:off x="1885877" y="35423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로그인ID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ebidding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" name="Google Shape;339;p24"/>
          <p:cNvGraphicFramePr/>
          <p:nvPr/>
        </p:nvGraphicFramePr>
        <p:xfrm>
          <a:off x="1885877" y="3770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이름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이순신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0" name="Google Shape;340;p24"/>
          <p:cNvGraphicFramePr/>
          <p:nvPr/>
        </p:nvGraphicFramePr>
        <p:xfrm>
          <a:off x="1885877" y="39976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소속 계열사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일신전기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1" name="Google Shape;341;p24"/>
          <p:cNvGraphicFramePr/>
          <p:nvPr/>
        </p:nvGraphicFramePr>
        <p:xfrm>
          <a:off x="1885877" y="42253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사용자권한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각사관리자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2" name="Google Shape;342;p24"/>
          <p:cNvGraphicFramePr/>
          <p:nvPr/>
        </p:nvGraphicFramePr>
        <p:xfrm>
          <a:off x="1885877" y="46285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최종변경일 : 2023-12-31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3" name="Google Shape;343;p24"/>
          <p:cNvSpPr/>
          <p:nvPr/>
        </p:nvSpPr>
        <p:spPr>
          <a:xfrm>
            <a:off x="3967165" y="4620287"/>
            <a:ext cx="807250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p24"/>
          <p:cNvGraphicFramePr/>
          <p:nvPr/>
        </p:nvGraphicFramePr>
        <p:xfrm>
          <a:off x="1885877" y="48562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휴대폰 ☎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010-1234-1234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5" name="Google Shape;345;p24"/>
          <p:cNvGraphicFramePr/>
          <p:nvPr/>
        </p:nvGraphicFramePr>
        <p:xfrm>
          <a:off x="1885877" y="50839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유선전화 ☎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02-123-1234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6" name="Google Shape;346;p24"/>
          <p:cNvGraphicFramePr/>
          <p:nvPr/>
        </p:nvGraphicFramePr>
        <p:xfrm>
          <a:off x="1885877" y="55366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직급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과장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7" name="Google Shape;347;p24"/>
          <p:cNvGraphicFramePr/>
          <p:nvPr/>
        </p:nvGraphicFramePr>
        <p:xfrm>
          <a:off x="1885877" y="576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부서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경영지원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8" name="Google Shape;348;p24"/>
          <p:cNvSpPr/>
          <p:nvPr/>
        </p:nvSpPr>
        <p:spPr>
          <a:xfrm>
            <a:off x="3435258" y="6105955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3011984" y="6098265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1885877" y="52963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이메일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u="sng" cap="none" strike="noStrike">
                        <a:solidFill>
                          <a:srgbClr val="0065B3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james@iljin.co.kr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1" name="Google Shape;351;p24"/>
          <p:cNvGraphicFramePr/>
          <p:nvPr/>
        </p:nvGraphicFramePr>
        <p:xfrm>
          <a:off x="1885818" y="44301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입찰권한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</a:t>
                      </a:r>
                      <a:r>
                        <a:rPr lang="ko-KR" sz="1000" u="none" cap="none" strike="noStrike"/>
                        <a:t>■</a:t>
                      </a:r>
                      <a:r>
                        <a:rPr lang="ko-KR" sz="700" u="none" cap="none" strike="noStrike"/>
                        <a:t> 개찰             </a:t>
                      </a:r>
                      <a:r>
                        <a:rPr lang="ko-KR" sz="1000" u="none" cap="none" strike="noStrike"/>
                        <a:t>□</a:t>
                      </a:r>
                      <a:r>
                        <a:rPr lang="ko-KR" sz="700" u="none" cap="none" strike="noStrike"/>
                        <a:t> 낙찰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2" name="Google Shape;352;p24"/>
          <p:cNvSpPr/>
          <p:nvPr/>
        </p:nvSpPr>
        <p:spPr>
          <a:xfrm>
            <a:off x="2347634" y="6726057"/>
            <a:ext cx="1961943" cy="78341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Google Shape;353;p24"/>
          <p:cNvGraphicFramePr/>
          <p:nvPr/>
        </p:nvGraphicFramePr>
        <p:xfrm>
          <a:off x="2545994" y="68533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4" name="Google Shape;354;p24"/>
          <p:cNvSpPr/>
          <p:nvPr/>
        </p:nvSpPr>
        <p:spPr>
          <a:xfrm>
            <a:off x="3101462" y="7264068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2455686" y="6856638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개인정보를 수정하였습니다.</a:t>
            </a:r>
            <a:endParaRPr/>
          </a:p>
        </p:txBody>
      </p:sp>
      <p:cxnSp>
        <p:nvCxnSpPr>
          <p:cNvPr id="356" name="Google Shape;356;p24"/>
          <p:cNvCxnSpPr>
            <a:stCxn id="343" idx="3"/>
            <a:endCxn id="291" idx="1"/>
          </p:cNvCxnSpPr>
          <p:nvPr/>
        </p:nvCxnSpPr>
        <p:spPr>
          <a:xfrm flipH="1" rot="10800000">
            <a:off x="4774415" y="3575013"/>
            <a:ext cx="2269500" cy="1124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7" name="Google Shape;357;p24"/>
          <p:cNvCxnSpPr>
            <a:stCxn id="348" idx="2"/>
            <a:endCxn id="352" idx="0"/>
          </p:cNvCxnSpPr>
          <p:nvPr/>
        </p:nvCxnSpPr>
        <p:spPr>
          <a:xfrm rot="5400000">
            <a:off x="3261452" y="6363914"/>
            <a:ext cx="429300" cy="294900"/>
          </a:xfrm>
          <a:prstGeom prst="bentConnector3">
            <a:avLst>
              <a:gd fmla="val 50005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8" name="Google Shape;358;p24"/>
          <p:cNvSpPr/>
          <p:nvPr/>
        </p:nvSpPr>
        <p:spPr>
          <a:xfrm>
            <a:off x="1607535" y="2989585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24"/>
          <p:cNvCxnSpPr>
            <a:stCxn id="295" idx="3"/>
            <a:endCxn id="299" idx="1"/>
          </p:cNvCxnSpPr>
          <p:nvPr/>
        </p:nvCxnSpPr>
        <p:spPr>
          <a:xfrm>
            <a:off x="8757475" y="4055464"/>
            <a:ext cx="355500" cy="771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25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그룹사 메인 풋터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공동인증서안내 : 새탭으로 호출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업무등록절차/입찰업무안내 : 레이어 팝업 호출 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(로그인_회원가입 기획서 참고)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365" name="Google Shape;365;p25"/>
          <p:cNvSpPr/>
          <p:nvPr/>
        </p:nvSpPr>
        <p:spPr>
          <a:xfrm>
            <a:off x="111802" y="826613"/>
            <a:ext cx="8217900" cy="53350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후 풋터</a:t>
            </a:r>
            <a:endParaRPr/>
          </a:p>
        </p:txBody>
      </p:sp>
      <p:sp>
        <p:nvSpPr>
          <p:cNvPr id="367" name="Google Shape;367;p2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안내 및 공지사항을 확인합니다.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그룹사</a:t>
            </a:r>
            <a:endParaRPr/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508" y="1015454"/>
            <a:ext cx="7658486" cy="292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8561" y="1015454"/>
            <a:ext cx="2893479" cy="223866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3" name="Google Shape;37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8414" y="3895146"/>
            <a:ext cx="2286374" cy="188645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30689" y="3895146"/>
            <a:ext cx="2897150" cy="267942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375" name="Google Shape;375;p25"/>
          <p:cNvCxnSpPr>
            <a:endCxn id="372" idx="3"/>
          </p:cNvCxnSpPr>
          <p:nvPr/>
        </p:nvCxnSpPr>
        <p:spPr>
          <a:xfrm flipH="1" rot="5400000">
            <a:off x="4757940" y="2268886"/>
            <a:ext cx="1503900" cy="12357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6" name="Google Shape;376;p25"/>
          <p:cNvCxnSpPr>
            <a:endCxn id="373" idx="0"/>
          </p:cNvCxnSpPr>
          <p:nvPr/>
        </p:nvCxnSpPr>
        <p:spPr>
          <a:xfrm flipH="1">
            <a:off x="5881601" y="3660846"/>
            <a:ext cx="714900" cy="2343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77" name="Google Shape;377;p25"/>
          <p:cNvCxnSpPr>
            <a:endCxn id="374" idx="0"/>
          </p:cNvCxnSpPr>
          <p:nvPr/>
        </p:nvCxnSpPr>
        <p:spPr>
          <a:xfrm>
            <a:off x="7720564" y="3649746"/>
            <a:ext cx="1358700" cy="245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jameskang</dc:creator>
</cp:coreProperties>
</file>