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</p:sldIdLst>
  <p:sldSz cy="5759450" cx="1079975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814">
          <p15:clr>
            <a:srgbClr val="A4A3A4"/>
          </p15:clr>
        </p15:guide>
        <p15:guide id="2" pos="3402">
          <p15:clr>
            <a:srgbClr val="A4A3A4"/>
          </p15:clr>
        </p15:guide>
      </p15:sldGuideLst>
    </p:ext>
    <p:ext uri="GoogleSlidesCustomDataVersion2">
      <go:slidesCustomData xmlns:go="http://customooxmlschemas.google.com/" r:id="rId12" roundtripDataSignature="AMtx7mjbttNOiXY0gXP0Ckc9n3cMEBhuY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7680DB6-AD37-4F08-9C9C-D01F710C76BA}">
  <a:tblStyle styleId="{B7680DB6-AD37-4F08-9C9C-D01F710C76BA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  <a:tblStyle styleId="{844D35CC-E5FF-4EBF-80B3-D8E12397CADB}" styleName="Table_1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814" orient="horz"/>
        <p:guide pos="3402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2" Type="http://customschemas.google.com/relationships/presentationmetadata" Target="metadata"/><Relationship Id="rId9" Type="http://schemas.openxmlformats.org/officeDocument/2006/relationships/slide" Target="slides/slide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9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" name="Google Shape;4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0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" name="Google Shape;45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1:notes"/>
          <p:cNvSpPr/>
          <p:nvPr>
            <p:ph idx="2" type="sldImg"/>
          </p:nvPr>
        </p:nvSpPr>
        <p:spPr>
          <a:xfrm>
            <a:off x="214608" y="685800"/>
            <a:ext cx="6429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22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7" name="Google Shape;237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3:notes"/>
          <p:cNvSpPr/>
          <p:nvPr>
            <p:ph idx="2" type="sldImg"/>
          </p:nvPr>
        </p:nvSpPr>
        <p:spPr>
          <a:xfrm>
            <a:off x="214313" y="685800"/>
            <a:ext cx="64293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2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11" name="Google Shape;11;p12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4" name="Google Shape;14;p8"/>
          <p:cNvGraphicFramePr/>
          <p:nvPr/>
        </p:nvGraphicFramePr>
        <p:xfrm>
          <a:off x="91299" y="2808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327425"/>
                <a:gridCol w="2436250"/>
                <a:gridCol w="2133900"/>
                <a:gridCol w="2788950"/>
                <a:gridCol w="651900"/>
                <a:gridCol w="408275"/>
                <a:gridCol w="400200"/>
                <a:gridCol w="472675"/>
              </a:tblGrid>
              <a:tr h="215300">
                <a:tc rowSpan="2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 </a:t>
                      </a:r>
                      <a:endParaRPr sz="8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0065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Path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Page Title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Author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gridSpan="3"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Paging</a:t>
                      </a:r>
                      <a:endParaRPr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 hMerge="1"/>
                <a:tc hMerge="1"/>
              </a:tr>
              <a:tr h="215300">
                <a:tc vMerge="1"/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18000" marL="18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solidFill>
                      <a:srgbClr val="F2F2F2"/>
                    </a:solidFill>
                  </a:tcPr>
                </a:tc>
              </a:tr>
            </a:tbl>
          </a:graphicData>
        </a:graphic>
      </p:graphicFrame>
      <p:pic>
        <p:nvPicPr>
          <p:cNvPr id="15" name="Google Shape;15;p8"/>
          <p:cNvPicPr preferRelativeResize="0"/>
          <p:nvPr/>
        </p:nvPicPr>
        <p:blipFill rotWithShape="1">
          <a:blip r:embed="rId2">
            <a:alphaModFix/>
          </a:blip>
          <a:srcRect b="0" l="3308" r="4930" t="0"/>
          <a:stretch/>
        </p:blipFill>
        <p:spPr>
          <a:xfrm>
            <a:off x="342028" y="306103"/>
            <a:ext cx="872519" cy="384390"/>
          </a:xfrm>
          <a:prstGeom prst="rect">
            <a:avLst/>
          </a:prstGeom>
          <a:noFill/>
          <a:ln cap="flat" cmpd="sng" w="9525">
            <a:solidFill>
              <a:srgbClr val="0065B3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3"/>
          <p:cNvSpPr txBox="1"/>
          <p:nvPr>
            <p:ph type="title"/>
          </p:nvPr>
        </p:nvSpPr>
        <p:spPr>
          <a:xfrm>
            <a:off x="368150" y="622194"/>
            <a:ext cx="3316500" cy="8463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700"/>
              <a:buNone/>
              <a:defRPr sz="2700"/>
            </a:lvl9pPr>
          </a:lstStyle>
          <a:p/>
        </p:txBody>
      </p:sp>
      <p:sp>
        <p:nvSpPr>
          <p:cNvPr id="18" name="Google Shape;18;p13"/>
          <p:cNvSpPr txBox="1"/>
          <p:nvPr>
            <p:ph idx="1" type="body"/>
          </p:nvPr>
        </p:nvSpPr>
        <p:spPr>
          <a:xfrm>
            <a:off x="368150" y="1556157"/>
            <a:ext cx="3316500" cy="35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400"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400"/>
            </a:lvl9pPr>
          </a:lstStyle>
          <a:p/>
        </p:txBody>
      </p:sp>
      <p:sp>
        <p:nvSpPr>
          <p:cNvPr id="19" name="Google Shape;19;p13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14"/>
          <p:cNvSpPr txBox="1"/>
          <p:nvPr>
            <p:ph type="title"/>
          </p:nvPr>
        </p:nvSpPr>
        <p:spPr>
          <a:xfrm>
            <a:off x="579035" y="504105"/>
            <a:ext cx="7521000" cy="45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500"/>
              <a:buNone/>
              <a:defRPr sz="5500"/>
            </a:lvl9pPr>
          </a:lstStyle>
          <a:p/>
        </p:txBody>
      </p:sp>
      <p:sp>
        <p:nvSpPr>
          <p:cNvPr id="22" name="Google Shape;22;p14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5"/>
          <p:cNvSpPr/>
          <p:nvPr/>
        </p:nvSpPr>
        <p:spPr>
          <a:xfrm>
            <a:off x="5400000" y="-140"/>
            <a:ext cx="5400000" cy="5760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03975" lIns="103975" spcFirstLastPara="1" rIns="103975" wrap="square" tIns="10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" name="Google Shape;25;p15"/>
          <p:cNvSpPr txBox="1"/>
          <p:nvPr>
            <p:ph type="title"/>
          </p:nvPr>
        </p:nvSpPr>
        <p:spPr>
          <a:xfrm>
            <a:off x="313583" y="1380983"/>
            <a:ext cx="4777800" cy="16599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26" name="Google Shape;26;p15"/>
          <p:cNvSpPr txBox="1"/>
          <p:nvPr>
            <p:ph idx="1" type="subTitle"/>
          </p:nvPr>
        </p:nvSpPr>
        <p:spPr>
          <a:xfrm>
            <a:off x="313583" y="3139052"/>
            <a:ext cx="4777800" cy="13830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" name="Google Shape;27;p15"/>
          <p:cNvSpPr txBox="1"/>
          <p:nvPr>
            <p:ph idx="2" type="body"/>
          </p:nvPr>
        </p:nvSpPr>
        <p:spPr>
          <a:xfrm>
            <a:off x="5834055" y="810863"/>
            <a:ext cx="4531800" cy="413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28" name="Google Shape;28;p15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6"/>
          <p:cNvSpPr txBox="1"/>
          <p:nvPr>
            <p:ph idx="1" type="body"/>
          </p:nvPr>
        </p:nvSpPr>
        <p:spPr>
          <a:xfrm>
            <a:off x="368150" y="4737652"/>
            <a:ext cx="7085100" cy="67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  <p:sp>
        <p:nvSpPr>
          <p:cNvPr id="31" name="Google Shape;31;p16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17"/>
          <p:cNvSpPr txBox="1"/>
          <p:nvPr>
            <p:ph hasCustomPrompt="1" type="title"/>
          </p:nvPr>
        </p:nvSpPr>
        <p:spPr>
          <a:xfrm>
            <a:off x="368150" y="1238705"/>
            <a:ext cx="10063800" cy="2198700"/>
          </a:xfrm>
          <a:prstGeom prst="rect">
            <a:avLst/>
          </a:prstGeom>
          <a:noFill/>
          <a:ln>
            <a:noFill/>
          </a:ln>
        </p:spPr>
        <p:txBody>
          <a:bodyPr anchorCtr="0" anchor="b" bIns="103975" lIns="103975" spcFirstLastPara="1" rIns="103975" wrap="square" tIns="10397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600"/>
              <a:buNone/>
              <a:defRPr sz="13600"/>
            </a:lvl9pPr>
          </a:lstStyle>
          <a:p>
            <a:r>
              <a:t>xx%</a:t>
            </a:r>
          </a:p>
        </p:txBody>
      </p:sp>
      <p:sp>
        <p:nvSpPr>
          <p:cNvPr id="34" name="Google Shape;34;p17"/>
          <p:cNvSpPr txBox="1"/>
          <p:nvPr>
            <p:ph idx="1" type="body"/>
          </p:nvPr>
        </p:nvSpPr>
        <p:spPr>
          <a:xfrm>
            <a:off x="368150" y="3530051"/>
            <a:ext cx="10063800" cy="14565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1pPr>
            <a:lvl2pPr indent="-3302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2pPr>
            <a:lvl3pPr indent="-3302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3pPr>
            <a:lvl4pPr indent="-3302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4pPr>
            <a:lvl5pPr indent="-3302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5pPr>
            <a:lvl6pPr indent="-3302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6pPr>
            <a:lvl7pPr indent="-3302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/>
            </a:lvl7pPr>
            <a:lvl8pPr indent="-3302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/>
            </a:lvl8pPr>
            <a:lvl9pPr indent="-3302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8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7"/>
          <p:cNvSpPr txBox="1"/>
          <p:nvPr>
            <p:ph type="title"/>
          </p:nvPr>
        </p:nvSpPr>
        <p:spPr>
          <a:xfrm>
            <a:off x="368150" y="498366"/>
            <a:ext cx="10063800" cy="6414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7"/>
          <p:cNvSpPr txBox="1"/>
          <p:nvPr>
            <p:ph idx="1" type="body"/>
          </p:nvPr>
        </p:nvSpPr>
        <p:spPr>
          <a:xfrm>
            <a:off x="368150" y="1290611"/>
            <a:ext cx="10063800" cy="3825900"/>
          </a:xfrm>
          <a:prstGeom prst="rect">
            <a:avLst/>
          </a:prstGeom>
          <a:noFill/>
          <a:ln>
            <a:noFill/>
          </a:ln>
        </p:spPr>
        <p:txBody>
          <a:bodyPr anchorCtr="0" anchor="t" bIns="103975" lIns="103975" spcFirstLastPara="1" rIns="103975" wrap="square" tIns="103975">
            <a:normAutofit/>
          </a:bodyPr>
          <a:lstStyle>
            <a:lvl1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000"/>
              <a:buFont typeface="Arial"/>
              <a:buChar char="●"/>
              <a:defRPr b="0" i="0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302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02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302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302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302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302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302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○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302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■"/>
              <a:defRPr b="0" i="0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7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b="0" i="0" sz="11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10" Type="http://schemas.openxmlformats.org/officeDocument/2006/relationships/image" Target="../media/image14.png"/><Relationship Id="rId9" Type="http://schemas.openxmlformats.org/officeDocument/2006/relationships/image" Target="../media/image15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Relationship Id="rId8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4.png"/><Relationship Id="rId5" Type="http://schemas.openxmlformats.org/officeDocument/2006/relationships/image" Target="../media/image13.png"/><Relationship Id="rId6" Type="http://schemas.openxmlformats.org/officeDocument/2006/relationships/image" Target="../media/image1.png"/><Relationship Id="rId7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2" name="Google Shape;42;p19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정보관리 &gt; 사용자관리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7" name="Google Shape;47;p20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48" name="Google Shape;48;p20"/>
          <p:cNvSpPr/>
          <p:nvPr/>
        </p:nvSpPr>
        <p:spPr>
          <a:xfrm>
            <a:off x="111802" y="826611"/>
            <a:ext cx="8217900" cy="9309161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" name="Google Shape;49;p20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" name="Google Shape;50;p20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그룹사 사용자관리</a:t>
            </a:r>
            <a:endParaRPr/>
          </a:p>
        </p:txBody>
      </p:sp>
      <p:sp>
        <p:nvSpPr>
          <p:cNvPr id="51" name="Google Shape;51;p20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52" name="Google Shape;52;p20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" name="Google Shape;53;p20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4" name="Google Shape;54;p20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0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" name="Google Shape;56;p20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20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58" name="Google Shape;58;p20"/>
          <p:cNvSpPr/>
          <p:nvPr/>
        </p:nvSpPr>
        <p:spPr>
          <a:xfrm>
            <a:off x="1555556" y="1925648"/>
            <a:ext cx="6472136" cy="305023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그룹사 사용자를 관리합니다.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사용자명과 아이디 클릭 시 상세정보를 확인할 수 있습니다. (보안을 위해 본인의 암호를 입력해야 확인 가능합니다.)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" name="Google Shape;59;p20"/>
          <p:cNvSpPr/>
          <p:nvPr/>
        </p:nvSpPr>
        <p:spPr>
          <a:xfrm>
            <a:off x="1527420" y="2399505"/>
            <a:ext cx="6519936" cy="704128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0" name="Google Shape;60;p20"/>
          <p:cNvSpPr/>
          <p:nvPr/>
        </p:nvSpPr>
        <p:spPr>
          <a:xfrm>
            <a:off x="7191805" y="2479283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" name="Google Shape;61;p20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3" name="Google Shape;63;p20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64" name="Google Shape;64;p20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5" name="Google Shape;65;p20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6" name="Google Shape;66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" name="Google Shape;67;p20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8" name="Google Shape;68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" name="Google Shape;69;p20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0" name="Google Shape;70;p20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71" name="Google Shape;71;p20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20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20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20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75" name="Google Shape;75;p20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6" name="Google Shape;76;p20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77" name="Google Shape;77;p20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20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79" name="Google Shape;79;p20"/>
          <p:cNvGrpSpPr/>
          <p:nvPr/>
        </p:nvGrpSpPr>
        <p:grpSpPr>
          <a:xfrm>
            <a:off x="1422239" y="6029213"/>
            <a:ext cx="6758044" cy="395247"/>
            <a:chOff x="1408365" y="6877096"/>
            <a:chExt cx="6758044" cy="395247"/>
          </a:xfrm>
        </p:grpSpPr>
        <p:pic>
          <p:nvPicPr>
            <p:cNvPr id="80" name="Google Shape;80;p20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1" name="Google Shape;81;p20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82;p20"/>
          <p:cNvSpPr/>
          <p:nvPr/>
        </p:nvSpPr>
        <p:spPr>
          <a:xfrm>
            <a:off x="324645" y="5799286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20"/>
          <p:cNvSpPr/>
          <p:nvPr/>
        </p:nvSpPr>
        <p:spPr>
          <a:xfrm>
            <a:off x="1523469" y="2480424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그룹사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4" name="Google Shape;84;p20"/>
          <p:cNvSpPr/>
          <p:nvPr/>
        </p:nvSpPr>
        <p:spPr>
          <a:xfrm>
            <a:off x="2172074" y="2491506"/>
            <a:ext cx="1419148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0"/>
          <p:cNvSpPr/>
          <p:nvPr/>
        </p:nvSpPr>
        <p:spPr>
          <a:xfrm>
            <a:off x="1557878" y="2799347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사용자명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20"/>
          <p:cNvSpPr/>
          <p:nvPr/>
        </p:nvSpPr>
        <p:spPr>
          <a:xfrm>
            <a:off x="2193671" y="2770009"/>
            <a:ext cx="872516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20"/>
          <p:cNvSpPr/>
          <p:nvPr/>
        </p:nvSpPr>
        <p:spPr>
          <a:xfrm>
            <a:off x="3870934" y="2775840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아이디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20"/>
          <p:cNvSpPr/>
          <p:nvPr/>
        </p:nvSpPr>
        <p:spPr>
          <a:xfrm>
            <a:off x="4443130" y="2775840"/>
            <a:ext cx="933241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89" name="Google Shape;89;p20"/>
          <p:cNvGraphicFramePr/>
          <p:nvPr/>
        </p:nvGraphicFramePr>
        <p:xfrm>
          <a:off x="1527418" y="34495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753925"/>
                <a:gridCol w="607800"/>
                <a:gridCol w="548250"/>
                <a:gridCol w="652325"/>
                <a:gridCol w="742550"/>
                <a:gridCol w="624575"/>
                <a:gridCol w="631525"/>
                <a:gridCol w="631525"/>
                <a:gridCol w="1327450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사용자명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아이디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전화번호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사용권한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사용여부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소속사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홍길동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Hong123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IT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각사관리자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일진다이아몬드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강감찬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12312332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연구소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시스템관리자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일진제강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이순신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43432344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02-123-1234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010-1234-1234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감사관리자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일진전기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grpSp>
        <p:nvGrpSpPr>
          <p:cNvPr id="90" name="Google Shape;90;p20"/>
          <p:cNvGrpSpPr/>
          <p:nvPr/>
        </p:nvGrpSpPr>
        <p:grpSpPr>
          <a:xfrm>
            <a:off x="4213274" y="5745124"/>
            <a:ext cx="1575496" cy="167235"/>
            <a:chOff x="3326817" y="6019551"/>
            <a:chExt cx="1591287" cy="180000"/>
          </a:xfrm>
        </p:grpSpPr>
        <p:sp>
          <p:nvSpPr>
            <p:cNvPr id="91" name="Google Shape;91;p20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2" name="Google Shape;92;p20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3" name="Google Shape;93;p20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4" name="Google Shape;94;p20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5" name="Google Shape;95;p20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96" name="Google Shape;96;p20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97" name="Google Shape;97;p20"/>
          <p:cNvGraphicFramePr/>
          <p:nvPr/>
        </p:nvGraphicFramePr>
        <p:xfrm>
          <a:off x="1440199" y="322374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98" name="Google Shape;98;p20"/>
          <p:cNvSpPr/>
          <p:nvPr/>
        </p:nvSpPr>
        <p:spPr>
          <a:xfrm>
            <a:off x="7145052" y="3147414"/>
            <a:ext cx="864244" cy="268189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사용자 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0"/>
          <p:cNvSpPr/>
          <p:nvPr/>
        </p:nvSpPr>
        <p:spPr>
          <a:xfrm>
            <a:off x="3845310" y="2478702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0" name="Google Shape;100;p20"/>
          <p:cNvSpPr/>
          <p:nvPr/>
        </p:nvSpPr>
        <p:spPr>
          <a:xfrm>
            <a:off x="4455495" y="2489784"/>
            <a:ext cx="746803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0"/>
          <p:cNvSpPr/>
          <p:nvPr/>
        </p:nvSpPr>
        <p:spPr>
          <a:xfrm>
            <a:off x="1671555" y="4612181"/>
            <a:ext cx="2420185" cy="131112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2" name="Google Shape;102;p20"/>
          <p:cNvGraphicFramePr/>
          <p:nvPr/>
        </p:nvGraphicFramePr>
        <p:xfrm>
          <a:off x="1793596" y="468712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확인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3" name="Google Shape;103;p20"/>
          <p:cNvGraphicFramePr/>
          <p:nvPr/>
        </p:nvGraphicFramePr>
        <p:xfrm>
          <a:off x="1887385" y="5134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40725"/>
                <a:gridCol w="14682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04" name="Google Shape;104;p20"/>
          <p:cNvSpPr txBox="1"/>
          <p:nvPr/>
        </p:nvSpPr>
        <p:spPr>
          <a:xfrm>
            <a:off x="1825083" y="5345033"/>
            <a:ext cx="2142760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ⓘ 안전을 위해서 비밀번호를 입력해 주십시오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5" name="Google Shape;105;p20"/>
          <p:cNvPicPr preferRelativeResize="0"/>
          <p:nvPr/>
        </p:nvPicPr>
        <p:blipFill rotWithShape="1">
          <a:blip r:embed="rId8">
            <a:alphaModFix/>
          </a:blip>
          <a:srcRect b="11323" l="37771" r="38072" t="74598"/>
          <a:stretch/>
        </p:blipFill>
        <p:spPr>
          <a:xfrm>
            <a:off x="2543568" y="5598164"/>
            <a:ext cx="696630" cy="20574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20"/>
          <p:cNvSpPr/>
          <p:nvPr/>
        </p:nvSpPr>
        <p:spPr>
          <a:xfrm>
            <a:off x="1174701" y="6262053"/>
            <a:ext cx="3453331" cy="3715613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07" name="Google Shape;107;p20"/>
          <p:cNvGraphicFramePr/>
          <p:nvPr/>
        </p:nvGraphicFramePr>
        <p:xfrm>
          <a:off x="1296742" y="6310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수정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08" name="Google Shape;108;p20"/>
          <p:cNvGraphicFramePr/>
          <p:nvPr/>
        </p:nvGraphicFramePr>
        <p:xfrm>
          <a:off x="1424417" y="67719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ebidding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09" name="Google Shape;109;p20"/>
          <p:cNvGraphicFramePr/>
          <p:nvPr/>
        </p:nvGraphicFramePr>
        <p:xfrm>
          <a:off x="1424417" y="699966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이름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홍길동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0" name="Google Shape;110;p20"/>
          <p:cNvGraphicFramePr/>
          <p:nvPr/>
        </p:nvGraphicFramePr>
        <p:xfrm>
          <a:off x="1424417" y="72273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소속 계열사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일신전기                                            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1" name="Google Shape;111;p20"/>
          <p:cNvGraphicFramePr/>
          <p:nvPr/>
        </p:nvGraphicFramePr>
        <p:xfrm>
          <a:off x="1424417" y="74549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권한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각사관리자                                         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2" name="Google Shape;112;p20"/>
          <p:cNvGraphicFramePr/>
          <p:nvPr/>
        </p:nvGraphicFramePr>
        <p:xfrm>
          <a:off x="1424417" y="76826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최종변경일 : 2023-12-31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3" name="Google Shape;113;p20"/>
          <p:cNvSpPr/>
          <p:nvPr/>
        </p:nvSpPr>
        <p:spPr>
          <a:xfrm>
            <a:off x="3505705" y="7674375"/>
            <a:ext cx="807250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14" name="Google Shape;114;p20"/>
          <p:cNvGraphicFramePr/>
          <p:nvPr/>
        </p:nvGraphicFramePr>
        <p:xfrm>
          <a:off x="1424417" y="791033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010-1234-1234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5" name="Google Shape;115;p20"/>
          <p:cNvGraphicFramePr/>
          <p:nvPr/>
        </p:nvGraphicFramePr>
        <p:xfrm>
          <a:off x="1424417" y="81380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6" name="Google Shape;116;p20"/>
          <p:cNvGraphicFramePr/>
          <p:nvPr/>
        </p:nvGraphicFramePr>
        <p:xfrm>
          <a:off x="1424417" y="859075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과장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17" name="Google Shape;117;p20"/>
          <p:cNvGraphicFramePr/>
          <p:nvPr/>
        </p:nvGraphicFramePr>
        <p:xfrm>
          <a:off x="1424417" y="881842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경영지원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18" name="Google Shape;118;p20"/>
          <p:cNvSpPr/>
          <p:nvPr/>
        </p:nvSpPr>
        <p:spPr>
          <a:xfrm>
            <a:off x="2980832" y="9596143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p20"/>
          <p:cNvSpPr/>
          <p:nvPr/>
        </p:nvSpPr>
        <p:spPr>
          <a:xfrm>
            <a:off x="2557558" y="9588453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0" name="Google Shape;120;p20"/>
          <p:cNvGraphicFramePr/>
          <p:nvPr/>
        </p:nvGraphicFramePr>
        <p:xfrm>
          <a:off x="1424417" y="835044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1" name="Google Shape;121;p20"/>
          <p:cNvGraphicFramePr/>
          <p:nvPr/>
        </p:nvGraphicFramePr>
        <p:xfrm>
          <a:off x="1424869" y="90580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사용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2" name="Google Shape;122;p20"/>
          <p:cNvSpPr/>
          <p:nvPr/>
        </p:nvSpPr>
        <p:spPr>
          <a:xfrm>
            <a:off x="4877748" y="6576441"/>
            <a:ext cx="2420185" cy="1516344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3" name="Google Shape;123;p20"/>
          <p:cNvGraphicFramePr/>
          <p:nvPr/>
        </p:nvGraphicFramePr>
        <p:xfrm>
          <a:off x="4999789" y="66520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174250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비밀번호 변경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24" name="Google Shape;124;p20"/>
          <p:cNvGraphicFramePr/>
          <p:nvPr/>
        </p:nvGraphicFramePr>
        <p:xfrm>
          <a:off x="4994700" y="71064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596075"/>
                <a:gridCol w="1578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 대/소문자, 숫자, 특수문자 2 이상 조합(길이 8~16자리)</a:t>
                      </a:r>
                      <a:endParaRPr sz="5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25" name="Google Shape;125;p20"/>
          <p:cNvGraphicFramePr/>
          <p:nvPr/>
        </p:nvGraphicFramePr>
        <p:xfrm>
          <a:off x="4995680" y="7348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602425"/>
                <a:gridCol w="157182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</a:t>
                      </a:r>
                      <a:r>
                        <a:rPr lang="ko-KR" sz="500" u="none" cap="none" strike="noStrike">
                          <a:solidFill>
                            <a:srgbClr val="A5A5A5"/>
                          </a:solidFill>
                        </a:rPr>
                        <a:t>비밀번호와 동일해야 합니다.</a:t>
                      </a:r>
                      <a:endParaRPr sz="7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26" name="Google Shape;126;p20"/>
          <p:cNvSpPr/>
          <p:nvPr/>
        </p:nvSpPr>
        <p:spPr>
          <a:xfrm>
            <a:off x="6214717" y="771970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0"/>
          <p:cNvSpPr/>
          <p:nvPr/>
        </p:nvSpPr>
        <p:spPr>
          <a:xfrm>
            <a:off x="5791443" y="771201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0"/>
          <p:cNvSpPr/>
          <p:nvPr/>
        </p:nvSpPr>
        <p:spPr>
          <a:xfrm>
            <a:off x="5560666" y="8018894"/>
            <a:ext cx="1961943" cy="78341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29" name="Google Shape;129;p20"/>
          <p:cNvGraphicFramePr/>
          <p:nvPr/>
        </p:nvGraphicFramePr>
        <p:xfrm>
          <a:off x="5759026" y="81461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1650200"/>
              </a:tblGrid>
              <a:tr h="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130" name="Google Shape;130;p20"/>
          <p:cNvSpPr/>
          <p:nvPr/>
        </p:nvSpPr>
        <p:spPr>
          <a:xfrm>
            <a:off x="6314494" y="8556905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0"/>
          <p:cNvSpPr txBox="1"/>
          <p:nvPr/>
        </p:nvSpPr>
        <p:spPr>
          <a:xfrm>
            <a:off x="5668718" y="8149475"/>
            <a:ext cx="174056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비밀번호를 저장하였습니다.</a:t>
            </a:r>
            <a:endParaRPr/>
          </a:p>
        </p:txBody>
      </p:sp>
      <p:cxnSp>
        <p:nvCxnSpPr>
          <p:cNvPr id="132" name="Google Shape;132;p20"/>
          <p:cNvCxnSpPr>
            <a:stCxn id="113" idx="3"/>
            <a:endCxn id="122" idx="1"/>
          </p:cNvCxnSpPr>
          <p:nvPr/>
        </p:nvCxnSpPr>
        <p:spPr>
          <a:xfrm flipH="1" rot="10800000">
            <a:off x="4312955" y="7334701"/>
            <a:ext cx="564900" cy="418500"/>
          </a:xfrm>
          <a:prstGeom prst="bentConnector3">
            <a:avLst>
              <a:gd fmla="val 49991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3" name="Google Shape;133;p20"/>
          <p:cNvCxnSpPr>
            <a:endCxn id="101" idx="0"/>
          </p:cNvCxnSpPr>
          <p:nvPr/>
        </p:nvCxnSpPr>
        <p:spPr>
          <a:xfrm flipH="1" rot="-5400000">
            <a:off x="2323948" y="4054481"/>
            <a:ext cx="788700" cy="326700"/>
          </a:xfrm>
          <a:prstGeom prst="bentConnector3">
            <a:avLst>
              <a:gd fmla="val 49996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34" name="Google Shape;134;p20"/>
          <p:cNvCxnSpPr/>
          <p:nvPr/>
        </p:nvCxnSpPr>
        <p:spPr>
          <a:xfrm rot="5400000">
            <a:off x="2749703" y="5929026"/>
            <a:ext cx="534000" cy="228000"/>
          </a:xfrm>
          <a:prstGeom prst="bentConnector3">
            <a:avLst>
              <a:gd fmla="val 50002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35" name="Google Shape;135;p20"/>
          <p:cNvSpPr/>
          <p:nvPr/>
        </p:nvSpPr>
        <p:spPr>
          <a:xfrm>
            <a:off x="1322589" y="6666481"/>
            <a:ext cx="3120541" cy="270825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6" name="Google Shape;136;p20"/>
          <p:cNvGrpSpPr/>
          <p:nvPr/>
        </p:nvGrpSpPr>
        <p:grpSpPr>
          <a:xfrm>
            <a:off x="5077766" y="9107562"/>
            <a:ext cx="1961943" cy="950502"/>
            <a:chOff x="7681332" y="7959436"/>
            <a:chExt cx="1961943" cy="950502"/>
          </a:xfrm>
        </p:grpSpPr>
        <p:sp>
          <p:nvSpPr>
            <p:cNvPr id="137" name="Google Shape;137;p20"/>
            <p:cNvSpPr/>
            <p:nvPr/>
          </p:nvSpPr>
          <p:spPr>
            <a:xfrm>
              <a:off x="7681332" y="7959436"/>
              <a:ext cx="1961943" cy="950502"/>
            </a:xfrm>
            <a:prstGeom prst="roundRect">
              <a:avLst>
                <a:gd fmla="val 1663" name="adj"/>
              </a:avLst>
            </a:prstGeom>
            <a:solidFill>
              <a:srgbClr val="FFFFFF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t" bIns="78825" lIns="78825" spcFirstLastPara="1" rIns="78825" wrap="square" tIns="788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t/>
              </a:r>
              <a:endParaRPr b="0" i="0" sz="500" u="none" cap="none" strike="noStrike">
                <a:solidFill>
                  <a:srgbClr val="434343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20"/>
            <p:cNvSpPr txBox="1"/>
            <p:nvPr/>
          </p:nvSpPr>
          <p:spPr>
            <a:xfrm>
              <a:off x="7789317" y="8080059"/>
              <a:ext cx="1674835" cy="42062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수정하신 정보로 저장됩니다.</a:t>
              </a:r>
              <a:endParaRPr/>
            </a:p>
            <a:p>
              <a:pPr indent="0" lvl="0" marL="3600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b="0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시 수정이력도 저장됩니다. 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indent="0" lvl="0" marL="36000" marR="0" rtl="0" algn="l">
                <a:lnSpc>
                  <a:spcPct val="100000"/>
                </a:lnSpc>
                <a:spcBef>
                  <a:spcPts val="200"/>
                </a:spcBef>
                <a:spcAft>
                  <a:spcPts val="0"/>
                </a:spcAft>
                <a:buNone/>
              </a:pPr>
              <a:r>
                <a:rPr b="0" i="0" lang="ko-KR" sz="6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저장 하시겠습니까?</a:t>
              </a:r>
              <a:endParaRPr b="0" i="0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139" name="Google Shape;139;p20"/>
            <p:cNvPicPr preferRelativeResize="0"/>
            <p:nvPr/>
          </p:nvPicPr>
          <p:blipFill rotWithShape="1">
            <a:blip r:embed="rId9">
              <a:alphaModFix/>
            </a:blip>
            <a:srcRect b="0" l="0" r="0" t="0"/>
            <a:stretch/>
          </p:blipFill>
          <p:spPr>
            <a:xfrm>
              <a:off x="7881987" y="8259316"/>
              <a:ext cx="1650191" cy="30477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0" name="Google Shape;140;p20"/>
            <p:cNvSpPr/>
            <p:nvPr/>
          </p:nvSpPr>
          <p:spPr>
            <a:xfrm>
              <a:off x="8723400" y="8665876"/>
              <a:ext cx="376588" cy="157652"/>
            </a:xfrm>
            <a:prstGeom prst="roundRect">
              <a:avLst>
                <a:gd fmla="val 21958" name="adj"/>
              </a:avLst>
            </a:prstGeom>
            <a:solidFill>
              <a:schemeClr val="dk1"/>
            </a:solidFill>
            <a:ln cap="flat" cmpd="sng" w="952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저장</a:t>
              </a:r>
              <a:endParaRPr b="1" i="0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20"/>
            <p:cNvSpPr/>
            <p:nvPr/>
          </p:nvSpPr>
          <p:spPr>
            <a:xfrm>
              <a:off x="8300126" y="8658186"/>
              <a:ext cx="376588" cy="157652"/>
            </a:xfrm>
            <a:prstGeom prst="roundRect">
              <a:avLst>
                <a:gd fmla="val 21958" name="adj"/>
              </a:avLst>
            </a:prstGeom>
            <a:solidFill>
              <a:schemeClr val="lt1"/>
            </a:solidFill>
            <a:ln>
              <a:noFill/>
            </a:ln>
            <a:effectLst>
              <a:outerShdw blurRad="57150" rotWithShape="0" algn="bl" dir="5400000" dist="19050">
                <a:srgbClr val="000000">
                  <a:alpha val="49411"/>
                </a:srgbClr>
              </a:outerShdw>
            </a:effectLst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500"/>
                <a:buFont typeface="Arial"/>
                <a:buNone/>
              </a:pPr>
              <a:r>
                <a:rPr b="0" i="0" lang="ko-KR" sz="600" u="none" cap="none" strike="noStrik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취소</a:t>
              </a:r>
              <a:endParaRPr b="0" i="0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2" name="Google Shape;142;p20"/>
          <p:cNvSpPr/>
          <p:nvPr/>
        </p:nvSpPr>
        <p:spPr>
          <a:xfrm>
            <a:off x="7475931" y="9236506"/>
            <a:ext cx="1961943" cy="79824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3" name="Google Shape;143;p20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7674291" y="9403052"/>
            <a:ext cx="1650191" cy="30477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20"/>
          <p:cNvSpPr/>
          <p:nvPr/>
        </p:nvSpPr>
        <p:spPr>
          <a:xfrm>
            <a:off x="8229759" y="9785653"/>
            <a:ext cx="551363" cy="157652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닫 기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20"/>
          <p:cNvSpPr txBox="1"/>
          <p:nvPr/>
        </p:nvSpPr>
        <p:spPr>
          <a:xfrm>
            <a:off x="7696461" y="9402595"/>
            <a:ext cx="1626533" cy="1846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 정보를 수정하였습니다.</a:t>
            </a:r>
            <a:endParaRPr b="0" i="0" sz="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6" name="Google Shape;146;p20"/>
          <p:cNvCxnSpPr>
            <a:stCxn id="140" idx="3"/>
            <a:endCxn id="142" idx="1"/>
          </p:cNvCxnSpPr>
          <p:nvPr/>
        </p:nvCxnSpPr>
        <p:spPr>
          <a:xfrm flipH="1" rot="10800000">
            <a:off x="6496422" y="9635728"/>
            <a:ext cx="979500" cy="2571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47" name="Google Shape;147;p20"/>
          <p:cNvCxnSpPr>
            <a:stCxn id="118" idx="3"/>
            <a:endCxn id="137" idx="1"/>
          </p:cNvCxnSpPr>
          <p:nvPr/>
        </p:nvCxnSpPr>
        <p:spPr>
          <a:xfrm flipH="1" rot="10800000">
            <a:off x="3357420" y="9582923"/>
            <a:ext cx="1720200" cy="108600"/>
          </a:xfrm>
          <a:prstGeom prst="bentConnector3">
            <a:avLst>
              <a:gd fmla="val 5000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48" name="Google Shape;148;p20"/>
          <p:cNvSpPr/>
          <p:nvPr/>
        </p:nvSpPr>
        <p:spPr>
          <a:xfrm>
            <a:off x="7516570" y="4037851"/>
            <a:ext cx="3453331" cy="3889602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49" name="Google Shape;149;p20"/>
          <p:cNvGraphicFramePr/>
          <p:nvPr/>
        </p:nvGraphicFramePr>
        <p:xfrm>
          <a:off x="7638611" y="4085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등록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50" name="Google Shape;150;p20"/>
          <p:cNvGraphicFramePr/>
          <p:nvPr/>
        </p:nvGraphicFramePr>
        <p:xfrm>
          <a:off x="7766286" y="45477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13847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1" name="Google Shape;151;p20"/>
          <p:cNvGraphicFramePr/>
          <p:nvPr/>
        </p:nvGraphicFramePr>
        <p:xfrm>
          <a:off x="7766286" y="52678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2" name="Google Shape;152;p20"/>
          <p:cNvGraphicFramePr/>
          <p:nvPr/>
        </p:nvGraphicFramePr>
        <p:xfrm>
          <a:off x="7766286" y="549549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ko-KR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3" name="Google Shape;153;p20"/>
          <p:cNvGraphicFramePr/>
          <p:nvPr/>
        </p:nvGraphicFramePr>
        <p:xfrm>
          <a:off x="7766286" y="57231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권한</a:t>
                      </a:r>
                      <a:r>
                        <a:rPr lang="ko-KR" sz="700" u="none" cap="none" strike="noStrike"/>
                        <a:t>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ko-KR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4" name="Google Shape;154;p20"/>
          <p:cNvGraphicFramePr/>
          <p:nvPr/>
        </p:nvGraphicFramePr>
        <p:xfrm>
          <a:off x="7766286" y="596045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휴대폰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5" name="Google Shape;155;p20"/>
          <p:cNvGraphicFramePr/>
          <p:nvPr/>
        </p:nvGraphicFramePr>
        <p:xfrm>
          <a:off x="7766286" y="61881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유선전화 ☎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6" name="Google Shape;156;p20"/>
          <p:cNvGraphicFramePr/>
          <p:nvPr/>
        </p:nvGraphicFramePr>
        <p:xfrm>
          <a:off x="7766286" y="66408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직급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57" name="Google Shape;157;p20"/>
          <p:cNvGraphicFramePr/>
          <p:nvPr/>
        </p:nvGraphicFramePr>
        <p:xfrm>
          <a:off x="7766286" y="68685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부서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58" name="Google Shape;158;p20"/>
          <p:cNvSpPr/>
          <p:nvPr/>
        </p:nvSpPr>
        <p:spPr>
          <a:xfrm>
            <a:off x="9322701" y="7561852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9" name="Google Shape;159;p20"/>
          <p:cNvSpPr/>
          <p:nvPr/>
        </p:nvSpPr>
        <p:spPr>
          <a:xfrm>
            <a:off x="8899427" y="7554162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0" name="Google Shape;160;p20"/>
          <p:cNvGraphicFramePr/>
          <p:nvPr/>
        </p:nvGraphicFramePr>
        <p:xfrm>
          <a:off x="7766286" y="640056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이메일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600" u="sng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1" name="Google Shape;161;p20"/>
          <p:cNvGraphicFramePr/>
          <p:nvPr/>
        </p:nvGraphicFramePr>
        <p:xfrm>
          <a:off x="7766738" y="7108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사용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62" name="Google Shape;162;p20"/>
          <p:cNvSpPr/>
          <p:nvPr/>
        </p:nvSpPr>
        <p:spPr>
          <a:xfrm>
            <a:off x="7664458" y="4442278"/>
            <a:ext cx="3120541" cy="2980644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20"/>
          <p:cNvSpPr/>
          <p:nvPr/>
        </p:nvSpPr>
        <p:spPr>
          <a:xfrm>
            <a:off x="10096766" y="4549414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64" name="Google Shape;164;p20"/>
          <p:cNvGraphicFramePr/>
          <p:nvPr/>
        </p:nvGraphicFramePr>
        <p:xfrm>
          <a:off x="7766286" y="478539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65" name="Google Shape;165;p20"/>
          <p:cNvGraphicFramePr/>
          <p:nvPr/>
        </p:nvGraphicFramePr>
        <p:xfrm>
          <a:off x="7766286" y="502785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비밀번호 확인 </a:t>
                      </a: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cxnSp>
        <p:nvCxnSpPr>
          <p:cNvPr id="166" name="Google Shape;166;p20"/>
          <p:cNvCxnSpPr>
            <a:stCxn id="98" idx="2"/>
          </p:cNvCxnSpPr>
          <p:nvPr/>
        </p:nvCxnSpPr>
        <p:spPr>
          <a:xfrm flipH="1" rot="-5400000">
            <a:off x="8075774" y="2917003"/>
            <a:ext cx="670200" cy="1667400"/>
          </a:xfrm>
          <a:prstGeom prst="bentConnector3">
            <a:avLst>
              <a:gd fmla="val 5000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67" name="Google Shape;167;p20"/>
          <p:cNvSpPr/>
          <p:nvPr/>
        </p:nvSpPr>
        <p:spPr>
          <a:xfrm>
            <a:off x="2343385" y="6628148"/>
            <a:ext cx="1623925" cy="1481859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  <p:sp>
        <p:nvSpPr>
          <p:cNvPr id="168" name="Google Shape;168;p20"/>
          <p:cNvSpPr/>
          <p:nvPr/>
        </p:nvSpPr>
        <p:spPr>
          <a:xfrm>
            <a:off x="8189244" y="4224775"/>
            <a:ext cx="1623925" cy="1481859"/>
          </a:xfrm>
          <a:prstGeom prst="irregularSeal1">
            <a:avLst/>
          </a:prstGeom>
          <a:solidFill>
            <a:schemeClr val="accent1"/>
          </a:solidFill>
          <a:ln cap="flat" cmpd="sng" w="25400">
            <a:solidFill>
              <a:srgbClr val="2641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10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다음페이지 참조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1"/>
          <p:cNvSpPr txBox="1"/>
          <p:nvPr>
            <p:ph idx="12" type="sldNum"/>
          </p:nvPr>
        </p:nvSpPr>
        <p:spPr>
          <a:xfrm>
            <a:off x="10006840" y="5222150"/>
            <a:ext cx="648000" cy="44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03975" lIns="103975" spcFirstLastPara="1" rIns="103975" wrap="square" tIns="103975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fld id="{00000000-1234-1234-1234-123412341234}" type="slidenum">
              <a:rPr lang="ko-KR"/>
              <a:t>‹#›</a:t>
            </a:fld>
            <a:endParaRPr/>
          </a:p>
        </p:txBody>
      </p:sp>
      <p:graphicFrame>
        <p:nvGraphicFramePr>
          <p:cNvPr id="174" name="Google Shape;174;p21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175" name="Google Shape;175;p21"/>
          <p:cNvSpPr/>
          <p:nvPr/>
        </p:nvSpPr>
        <p:spPr>
          <a:xfrm>
            <a:off x="111802" y="826611"/>
            <a:ext cx="8217900" cy="6906189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6" name="Google Shape;176;p21"/>
          <p:cNvSpPr/>
          <p:nvPr/>
        </p:nvSpPr>
        <p:spPr>
          <a:xfrm>
            <a:off x="509019" y="943900"/>
            <a:ext cx="3453331" cy="3823655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77" name="Google Shape;177;p21"/>
          <p:cNvGraphicFramePr/>
          <p:nvPr/>
        </p:nvGraphicFramePr>
        <p:xfrm>
          <a:off x="631060" y="991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수정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178" name="Google Shape;178;p21"/>
          <p:cNvGraphicFramePr/>
          <p:nvPr/>
        </p:nvGraphicFramePr>
        <p:xfrm>
          <a:off x="758735" y="1453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로그인ID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ebidding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21"/>
          <p:cNvGraphicFramePr/>
          <p:nvPr/>
        </p:nvGraphicFramePr>
        <p:xfrm>
          <a:off x="758735" y="168150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홍길동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0" name="Google Shape;180;p21"/>
          <p:cNvGraphicFramePr/>
          <p:nvPr/>
        </p:nvGraphicFramePr>
        <p:xfrm>
          <a:off x="758735" y="190917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소속 계열사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일신전기                                                        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1" name="Google Shape;181;p21"/>
          <p:cNvGraphicFramePr/>
          <p:nvPr/>
        </p:nvGraphicFramePr>
        <p:xfrm>
          <a:off x="758735" y="213684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각사관리자                                         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2" name="Google Shape;182;p21"/>
          <p:cNvGraphicFramePr/>
          <p:nvPr/>
        </p:nvGraphicFramePr>
        <p:xfrm>
          <a:off x="758735" y="279638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비밀번호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최종변경일 : 2023-12-31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3" name="Google Shape;183;p21"/>
          <p:cNvSpPr/>
          <p:nvPr/>
        </p:nvSpPr>
        <p:spPr>
          <a:xfrm>
            <a:off x="2840023" y="2788095"/>
            <a:ext cx="807250" cy="157652"/>
          </a:xfrm>
          <a:prstGeom prst="roundRect">
            <a:avLst>
              <a:gd fmla="val 21958" name="adj"/>
            </a:avLst>
          </a:prstGeom>
          <a:solidFill>
            <a:srgbClr val="F2F2F2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비밀번호 변경</a:t>
            </a:r>
            <a:endParaRPr b="0" i="0" sz="600" u="none" cap="none" strike="noStrike">
              <a:solidFill>
                <a:srgbClr val="7F7F7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84" name="Google Shape;184;p21"/>
          <p:cNvGraphicFramePr/>
          <p:nvPr/>
        </p:nvGraphicFramePr>
        <p:xfrm>
          <a:off x="758735" y="302405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휴대폰 ☎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010-1234-1234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5" name="Google Shape;185;p21"/>
          <p:cNvGraphicFramePr/>
          <p:nvPr/>
        </p:nvGraphicFramePr>
        <p:xfrm>
          <a:off x="758735" y="32517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유선전화 ☎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02-123-1234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1"/>
          <p:cNvGraphicFramePr/>
          <p:nvPr/>
        </p:nvGraphicFramePr>
        <p:xfrm>
          <a:off x="758735" y="370447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직급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과장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1"/>
          <p:cNvGraphicFramePr/>
          <p:nvPr/>
        </p:nvGraphicFramePr>
        <p:xfrm>
          <a:off x="758735" y="393214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부서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경영지원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88" name="Google Shape;188;p21"/>
          <p:cNvSpPr/>
          <p:nvPr/>
        </p:nvSpPr>
        <p:spPr>
          <a:xfrm>
            <a:off x="2315150" y="4482813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1"/>
          <p:cNvSpPr/>
          <p:nvPr/>
        </p:nvSpPr>
        <p:spPr>
          <a:xfrm>
            <a:off x="1891876" y="4475123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0" name="Google Shape;190;p21"/>
          <p:cNvGraphicFramePr/>
          <p:nvPr/>
        </p:nvGraphicFramePr>
        <p:xfrm>
          <a:off x="758735" y="346416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이메일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600" u="sng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chemeClr val="dk1"/>
                          </a:solidFill>
                        </a:rPr>
                        <a:t>  james@iljin.co.kr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1"/>
          <p:cNvGraphicFramePr/>
          <p:nvPr/>
        </p:nvGraphicFramePr>
        <p:xfrm>
          <a:off x="759187" y="417172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사용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2" name="Google Shape;192;p21"/>
          <p:cNvSpPr/>
          <p:nvPr/>
        </p:nvSpPr>
        <p:spPr>
          <a:xfrm>
            <a:off x="656907" y="1348328"/>
            <a:ext cx="3120541" cy="3066480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3" name="Google Shape;193;p21"/>
          <p:cNvGraphicFramePr/>
          <p:nvPr/>
        </p:nvGraphicFramePr>
        <p:xfrm>
          <a:off x="759185" y="257571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아니오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1"/>
          <p:cNvSpPr/>
          <p:nvPr/>
        </p:nvSpPr>
        <p:spPr>
          <a:xfrm>
            <a:off x="721927" y="2116778"/>
            <a:ext cx="2963405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95" name="Google Shape;195;p21"/>
          <p:cNvGraphicFramePr/>
          <p:nvPr/>
        </p:nvGraphicFramePr>
        <p:xfrm>
          <a:off x="4473638" y="12966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66450"/>
                <a:gridCol w="20601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사용권한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감사사용자                                         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6" name="Google Shape;196;p21"/>
          <p:cNvGraphicFramePr/>
          <p:nvPr/>
        </p:nvGraphicFramePr>
        <p:xfrm>
          <a:off x="4444377" y="15224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895725"/>
                <a:gridCol w="702250"/>
                <a:gridCol w="1119225"/>
                <a:gridCol w="848575"/>
              </a:tblGrid>
              <a:tr h="210850">
                <a:tc rowSpan="5"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계열사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일진전기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롯데에너지머티리얼즈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일진다이아몬드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0850">
                <a:tc vMerge="1"/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유니스코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일진제강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롯데테크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0850">
                <a:tc vMerge="1"/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전주방송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일진디스플레이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일진하이솔루스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0850">
                <a:tc vMerge="1"/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일진LED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일진씨앤에스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일진파트너스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210850">
                <a:tc vMerge="1"/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일진디앤코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□ 트랜스넷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197" name="Google Shape;197;p21"/>
          <p:cNvSpPr/>
          <p:nvPr/>
        </p:nvSpPr>
        <p:spPr>
          <a:xfrm>
            <a:off x="4339667" y="1267339"/>
            <a:ext cx="3860672" cy="1301022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98" name="Google Shape;198;p21"/>
          <p:cNvCxnSpPr>
            <a:stCxn id="194" idx="0"/>
            <a:endCxn id="197" idx="1"/>
          </p:cNvCxnSpPr>
          <p:nvPr/>
        </p:nvCxnSpPr>
        <p:spPr>
          <a:xfrm rot="-5400000">
            <a:off x="3172180" y="949328"/>
            <a:ext cx="198900" cy="2136000"/>
          </a:xfrm>
          <a:prstGeom prst="bentConnector2">
            <a:avLst/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4339667" y="790876"/>
            <a:ext cx="1498470" cy="458629"/>
          </a:xfrm>
          <a:prstGeom prst="flowChartPunchedCard">
            <a:avLst/>
          </a:prstGeom>
          <a:solidFill>
            <a:srgbClr val="DDEAF6"/>
          </a:solidFill>
          <a:ln cap="flat" cmpd="sng" w="9525">
            <a:solidFill>
              <a:srgbClr val="8296B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3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6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선택했을 경우 계열사 레이어가 나오고 한 개 이상의 계열사를 선택해야 함</a:t>
            </a:r>
            <a:endParaRPr/>
          </a:p>
        </p:txBody>
      </p:sp>
      <p:sp>
        <p:nvSpPr>
          <p:cNvPr id="200" name="Google Shape;200;p21"/>
          <p:cNvSpPr/>
          <p:nvPr/>
        </p:nvSpPr>
        <p:spPr>
          <a:xfrm>
            <a:off x="5068189" y="3191089"/>
            <a:ext cx="3453331" cy="437258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01" name="Google Shape;201;p21"/>
          <p:cNvGraphicFramePr/>
          <p:nvPr/>
        </p:nvGraphicFramePr>
        <p:xfrm>
          <a:off x="5190230" y="323908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사용자 등록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02" name="Google Shape;202;p21"/>
          <p:cNvGraphicFramePr/>
          <p:nvPr/>
        </p:nvGraphicFramePr>
        <p:xfrm>
          <a:off x="5317905" y="370102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13847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로그인ID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영문, 숫자 입력(8자 이내) 후 중복확인 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3" name="Google Shape;203;p21"/>
          <p:cNvGraphicFramePr/>
          <p:nvPr/>
        </p:nvGraphicFramePr>
        <p:xfrm>
          <a:off x="5317905" y="442106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이름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b="0" i="0" sz="600" u="none" cap="none" strike="noStrike">
                        <a:solidFill>
                          <a:srgbClr val="A5A5A5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4" name="Google Shape;204;p21"/>
          <p:cNvGraphicFramePr/>
          <p:nvPr/>
        </p:nvGraphicFramePr>
        <p:xfrm>
          <a:off x="5317905" y="46487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1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소속 계열사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ko-KR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5" name="Google Shape;205;p21"/>
          <p:cNvGraphicFramePr/>
          <p:nvPr/>
        </p:nvGraphicFramePr>
        <p:xfrm>
          <a:off x="5317905" y="487640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사용권한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b="0" i="0" lang="ko-KR" sz="7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</a:t>
                      </a:r>
                      <a:r>
                        <a:rPr b="0" i="0" lang="ko-KR" sz="600" u="none" cap="none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선택</a:t>
                      </a:r>
                      <a:r>
                        <a:rPr b="0" i="0" lang="ko-KR" sz="700" u="none" cap="none" strike="noStrike">
                          <a:solidFill>
                            <a:srgbClr val="000000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                                                                ⌵</a:t>
                      </a:r>
                      <a:endParaRPr b="0" i="0" sz="700" u="none" cap="none" strike="noStrike">
                        <a:solidFill>
                          <a:srgbClr val="000000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6" name="Google Shape;206;p21"/>
          <p:cNvGraphicFramePr/>
          <p:nvPr/>
        </p:nvGraphicFramePr>
        <p:xfrm>
          <a:off x="5317905" y="564476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휴대폰 ☎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 sz="600" u="none" cap="none" strike="noStrike">
                        <a:solidFill>
                          <a:srgbClr val="A5A5A5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7" name="Google Shape;207;p21"/>
          <p:cNvGraphicFramePr/>
          <p:nvPr/>
        </p:nvGraphicFramePr>
        <p:xfrm>
          <a:off x="5317905" y="587243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유선전화 ☎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8" name="Google Shape;208;p21"/>
          <p:cNvGraphicFramePr/>
          <p:nvPr/>
        </p:nvGraphicFramePr>
        <p:xfrm>
          <a:off x="5317905" y="632518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직급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09" name="Google Shape;209;p21"/>
          <p:cNvGraphicFramePr/>
          <p:nvPr/>
        </p:nvGraphicFramePr>
        <p:xfrm>
          <a:off x="5317905" y="655285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부서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0" name="Google Shape;210;p21"/>
          <p:cNvSpPr/>
          <p:nvPr/>
        </p:nvSpPr>
        <p:spPr>
          <a:xfrm>
            <a:off x="6874320" y="7059861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1" name="Google Shape;211;p21"/>
          <p:cNvSpPr/>
          <p:nvPr/>
        </p:nvSpPr>
        <p:spPr>
          <a:xfrm>
            <a:off x="6451046" y="7052171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2" name="Google Shape;212;p21"/>
          <p:cNvGraphicFramePr/>
          <p:nvPr/>
        </p:nvGraphicFramePr>
        <p:xfrm>
          <a:off x="5317905" y="608487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이메일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600" u="sng" cap="none" strike="noStrike">
                        <a:solidFill>
                          <a:srgbClr val="0065B3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A5A5A5"/>
                          </a:solidFill>
                        </a:rPr>
                        <a:t> ex) sample@iljin.co.kr</a:t>
                      </a:r>
                      <a:endParaRPr sz="700" u="none" cap="none" strike="noStrike">
                        <a:solidFill>
                          <a:schemeClr val="dk1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3" name="Google Shape;213;p21"/>
          <p:cNvGraphicFramePr/>
          <p:nvPr/>
        </p:nvGraphicFramePr>
        <p:xfrm>
          <a:off x="5318357" y="679243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사용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1"/>
          <p:cNvSpPr/>
          <p:nvPr/>
        </p:nvSpPr>
        <p:spPr>
          <a:xfrm>
            <a:off x="5216077" y="3595516"/>
            <a:ext cx="3120541" cy="3389899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1"/>
          <p:cNvSpPr/>
          <p:nvPr/>
        </p:nvSpPr>
        <p:spPr>
          <a:xfrm>
            <a:off x="7648385" y="3702653"/>
            <a:ext cx="551363" cy="157652"/>
          </a:xfrm>
          <a:prstGeom prst="roundRect">
            <a:avLst>
              <a:gd fmla="val 21958" name="adj"/>
            </a:avLst>
          </a:prstGeom>
          <a:solidFill>
            <a:srgbClr val="FFC000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중복 확인</a:t>
            </a:r>
            <a:endParaRPr b="0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16" name="Google Shape;216;p21"/>
          <p:cNvGraphicFramePr/>
          <p:nvPr/>
        </p:nvGraphicFramePr>
        <p:xfrm>
          <a:off x="5317905" y="393863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비밀번호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대/소문자, 숫자, 특수문자 2 이상 조합(길이 8~16자리)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7" name="Google Shape;217;p21"/>
          <p:cNvGraphicFramePr/>
          <p:nvPr/>
        </p:nvGraphicFramePr>
        <p:xfrm>
          <a:off x="5317905" y="418109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/>
                        <a:t>비밀번호 확인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  비밀번호와 동일해야 합니다.</a:t>
                      </a:r>
                      <a:endParaRPr sz="6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8" name="Google Shape;218;p21"/>
          <p:cNvGraphicFramePr/>
          <p:nvPr/>
        </p:nvGraphicFramePr>
        <p:xfrm>
          <a:off x="5318357" y="537737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낙찰권한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</a:t>
                      </a:r>
                      <a:r>
                        <a:rPr lang="ko-KR" sz="600" u="none" cap="none" strike="noStrike"/>
                        <a:t>아니오</a:t>
                      </a:r>
                      <a:r>
                        <a:rPr lang="ko-KR" sz="700" u="none" cap="none" strike="noStrike"/>
                        <a:t>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19" name="Google Shape;219;p21"/>
          <p:cNvSpPr/>
          <p:nvPr/>
        </p:nvSpPr>
        <p:spPr>
          <a:xfrm>
            <a:off x="5294644" y="4861176"/>
            <a:ext cx="2963405" cy="232206"/>
          </a:xfrm>
          <a:prstGeom prst="rect">
            <a:avLst/>
          </a:prstGeom>
          <a:noFill/>
          <a:ln cap="flat" cmpd="sng" w="25400">
            <a:solidFill>
              <a:srgbClr val="7030A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0" name="Google Shape;220;p21"/>
          <p:cNvCxnSpPr>
            <a:stCxn id="219" idx="0"/>
          </p:cNvCxnSpPr>
          <p:nvPr/>
        </p:nvCxnSpPr>
        <p:spPr>
          <a:xfrm flipH="1" rot="5400000">
            <a:off x="5359597" y="3444426"/>
            <a:ext cx="2284500" cy="549000"/>
          </a:xfrm>
          <a:prstGeom prst="bentConnector3">
            <a:avLst>
              <a:gd fmla="val 50001" name="adj1"/>
            </a:avLst>
          </a:prstGeom>
          <a:noFill/>
          <a:ln cap="flat" cmpd="sng" w="19050">
            <a:solidFill>
              <a:srgbClr val="7030A0"/>
            </a:solidFill>
            <a:prstDash val="dash"/>
            <a:round/>
            <a:headEnd len="sm" w="sm" type="none"/>
            <a:tailEnd len="med" w="med" type="triangle"/>
          </a:ln>
        </p:spPr>
      </p:cxnSp>
      <p:pic>
        <p:nvPicPr>
          <p:cNvPr id="221" name="Google Shape;22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48351" y="1980568"/>
            <a:ext cx="146685" cy="136210"/>
          </a:xfrm>
          <a:prstGeom prst="rect">
            <a:avLst/>
          </a:prstGeom>
          <a:noFill/>
          <a:ln>
            <a:noFill/>
          </a:ln>
        </p:spPr>
      </p:pic>
      <p:sp>
        <p:nvSpPr>
          <p:cNvPr id="222" name="Google Shape;222;p21"/>
          <p:cNvSpPr/>
          <p:nvPr/>
        </p:nvSpPr>
        <p:spPr>
          <a:xfrm>
            <a:off x="3839257" y="2698439"/>
            <a:ext cx="1741616" cy="514814"/>
          </a:xfrm>
          <a:prstGeom prst="roundRect">
            <a:avLst>
              <a:gd fmla="val 194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36000" lIns="36000" spcFirstLastPara="1" rIns="36000" wrap="square" tIns="360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사용권한을 감사사용자를 선택하면 아래 계열사는 한 개 이상 선택해야 합니다.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rgbClr val="7F7F7F"/>
                </a:solidFill>
                <a:latin typeface="Arial"/>
                <a:ea typeface="Arial"/>
                <a:cs typeface="Arial"/>
                <a:sym typeface="Arial"/>
              </a:rPr>
              <a:t>선택된 계열사는 입찰 및 통계 조회 시 선택된 계열사에 한해 조회 됩니다.</a:t>
            </a:r>
            <a:endParaRPr b="0" i="0" sz="600" u="none" cap="none" strike="noStrike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23" name="Google Shape;223;p21"/>
          <p:cNvCxnSpPr>
            <a:stCxn id="221" idx="2"/>
            <a:endCxn id="222" idx="0"/>
          </p:cNvCxnSpPr>
          <p:nvPr/>
        </p:nvCxnSpPr>
        <p:spPr>
          <a:xfrm rot="5400000">
            <a:off x="4475044" y="2351828"/>
            <a:ext cx="581700" cy="111600"/>
          </a:xfrm>
          <a:prstGeom prst="bentConnector3">
            <a:avLst>
              <a:gd fmla="val 49997" name="adj1"/>
            </a:avLst>
          </a:prstGeom>
          <a:noFill/>
          <a:ln cap="flat" cmpd="sng" w="9525">
            <a:solidFill>
              <a:srgbClr val="FF00FF"/>
            </a:solidFill>
            <a:prstDash val="dash"/>
            <a:round/>
            <a:headEnd len="sm" w="sm" type="none"/>
            <a:tailEnd len="med" w="med" type="triangle"/>
          </a:ln>
        </p:spPr>
      </p:cxnSp>
      <p:sp>
        <p:nvSpPr>
          <p:cNvPr id="224" name="Google Shape;224;p21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사용자관리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1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사용권한과 SSO사용자에 따른 사용자 등록/수정</a:t>
            </a:r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사용자관리</a:t>
            </a:r>
            <a:endParaRPr/>
          </a:p>
        </p:txBody>
      </p:sp>
      <p:sp>
        <p:nvSpPr>
          <p:cNvPr id="227" name="Google Shape;227;p21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28" name="Google Shape;228;p21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29" name="Google Shape;229;p21"/>
          <p:cNvGraphicFramePr/>
          <p:nvPr/>
        </p:nvGraphicFramePr>
        <p:xfrm>
          <a:off x="759185" y="237825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아니오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0" name="Google Shape;230;p21"/>
          <p:cNvSpPr/>
          <p:nvPr/>
        </p:nvSpPr>
        <p:spPr>
          <a:xfrm>
            <a:off x="-2173492" y="2244676"/>
            <a:ext cx="2724488" cy="331036"/>
          </a:xfrm>
          <a:prstGeom prst="rect">
            <a:avLst/>
          </a:prstGeom>
          <a:solidFill>
            <a:srgbClr val="A8D08C"/>
          </a:solidFill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1000" u="sng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3/14 박소영님의 요청으로 낙찰권한 추가</a:t>
            </a:r>
            <a:endParaRPr b="1" i="0" sz="1000" u="sng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1"/>
          <p:cNvSpPr/>
          <p:nvPr/>
        </p:nvSpPr>
        <p:spPr>
          <a:xfrm>
            <a:off x="670508" y="2559719"/>
            <a:ext cx="1934951" cy="209471"/>
          </a:xfrm>
          <a:prstGeom prst="rect">
            <a:avLst/>
          </a:prstGeom>
          <a:noFill/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2" name="Google Shape;232;p21"/>
          <p:cNvCxnSpPr>
            <a:stCxn id="231" idx="1"/>
            <a:endCxn id="230" idx="2"/>
          </p:cNvCxnSpPr>
          <p:nvPr/>
        </p:nvCxnSpPr>
        <p:spPr>
          <a:xfrm rot="10800000">
            <a:off x="-811192" y="2575655"/>
            <a:ext cx="1481700" cy="88800"/>
          </a:xfrm>
          <a:prstGeom prst="bentConnector2">
            <a:avLst/>
          </a:prstGeom>
          <a:noFill/>
          <a:ln cap="flat" cmpd="sng" w="28575">
            <a:solidFill>
              <a:srgbClr val="5597D3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33" name="Google Shape;233;p21"/>
          <p:cNvGraphicFramePr/>
          <p:nvPr/>
        </p:nvGraphicFramePr>
        <p:xfrm>
          <a:off x="5302058" y="515970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b="1" lang="ko-KR" sz="700" u="none" cap="none" strike="noStrike">
                          <a:solidFill>
                            <a:srgbClr val="000000"/>
                          </a:solidFill>
                        </a:rPr>
                        <a:t>개찰권한</a:t>
                      </a:r>
                      <a:r>
                        <a:rPr b="1" lang="ko-KR" sz="700" u="none" cap="none" strike="noStrike"/>
                        <a:t>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*</a:t>
                      </a:r>
                      <a:endParaRPr b="1"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</a:t>
                      </a:r>
                      <a:r>
                        <a:rPr lang="ko-KR" sz="600" u="none" cap="none" strike="noStrike"/>
                        <a:t>아니오</a:t>
                      </a:r>
                      <a:r>
                        <a:rPr lang="ko-KR" sz="700" u="none" cap="none" strike="noStrike"/>
                        <a:t>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34" name="Google Shape;234;p21"/>
          <p:cNvSpPr/>
          <p:nvPr/>
        </p:nvSpPr>
        <p:spPr>
          <a:xfrm>
            <a:off x="5137718" y="5360465"/>
            <a:ext cx="1934951" cy="209471"/>
          </a:xfrm>
          <a:prstGeom prst="rect">
            <a:avLst/>
          </a:prstGeom>
          <a:noFill/>
          <a:ln cap="flat" cmpd="sng" w="25400">
            <a:solidFill>
              <a:srgbClr val="A8D08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22"/>
          <p:cNvGraphicFramePr/>
          <p:nvPr/>
        </p:nvGraphicFramePr>
        <p:xfrm>
          <a:off x="1831500" y="244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7137000"/>
              </a:tblGrid>
              <a:tr h="4328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b="1" lang="ko-KR" sz="1000" u="none" cap="none" strike="noStrike"/>
                        <a:t>정보관리 &gt; 품목정보관리</a:t>
                      </a:r>
                      <a:endParaRPr b="1" sz="10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CCCCCC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4" name="Google Shape;244;p23"/>
          <p:cNvGraphicFramePr/>
          <p:nvPr/>
        </p:nvGraphicFramePr>
        <p:xfrm>
          <a:off x="8385974" y="826614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294100"/>
                <a:gridCol w="2030800"/>
              </a:tblGrid>
              <a:tr h="248375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NO.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>
                          <a:solidFill>
                            <a:srgbClr val="FFFF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b="1" sz="800" u="none" cap="none" strike="noStrike">
                        <a:solidFill>
                          <a:srgbClr val="FFFFF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 anchor="ctr">
                    <a:solidFill>
                      <a:srgbClr val="7F7F7F"/>
                    </a:solidFill>
                  </a:tcPr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FF0000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  <a:tr h="204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b="1" sz="800" u="none" cap="none" strike="noStrike"/>
                    </a:p>
                  </a:txBody>
                  <a:tcPr marT="36000" marB="36000" marR="36000" marL="36000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36000" marL="36000"/>
                </a:tc>
              </a:tr>
            </a:tbl>
          </a:graphicData>
        </a:graphic>
      </p:graphicFrame>
      <p:sp>
        <p:nvSpPr>
          <p:cNvPr id="245" name="Google Shape;245;p23"/>
          <p:cNvSpPr/>
          <p:nvPr/>
        </p:nvSpPr>
        <p:spPr>
          <a:xfrm>
            <a:off x="111802" y="826614"/>
            <a:ext cx="8217900" cy="5859936"/>
          </a:xfrm>
          <a:prstGeom prst="roundRect">
            <a:avLst>
              <a:gd fmla="val 0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6" name="Google Shape;246;p23"/>
          <p:cNvSpPr txBox="1"/>
          <p:nvPr/>
        </p:nvSpPr>
        <p:spPr>
          <a:xfrm>
            <a:off x="3861582" y="506437"/>
            <a:ext cx="2060916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 목록</a:t>
            </a:r>
            <a:endParaRPr/>
          </a:p>
        </p:txBody>
      </p:sp>
      <p:sp>
        <p:nvSpPr>
          <p:cNvPr id="247" name="Google Shape;247;p23"/>
          <p:cNvSpPr txBox="1"/>
          <p:nvPr/>
        </p:nvSpPr>
        <p:spPr>
          <a:xfrm>
            <a:off x="5999872" y="506437"/>
            <a:ext cx="2764300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품목정보관리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23"/>
          <p:cNvSpPr txBox="1"/>
          <p:nvPr/>
        </p:nvSpPr>
        <p:spPr>
          <a:xfrm>
            <a:off x="8799790" y="508495"/>
            <a:ext cx="596974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강용준</a:t>
            </a:r>
            <a:endParaRPr/>
          </a:p>
        </p:txBody>
      </p:sp>
      <p:sp>
        <p:nvSpPr>
          <p:cNvPr id="249" name="Google Shape;249;p23"/>
          <p:cNvSpPr txBox="1"/>
          <p:nvPr/>
        </p:nvSpPr>
        <p:spPr>
          <a:xfrm>
            <a:off x="9484943" y="504747"/>
            <a:ext cx="1163333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3"/>
          <p:cNvSpPr txBox="1"/>
          <p:nvPr/>
        </p:nvSpPr>
        <p:spPr>
          <a:xfrm>
            <a:off x="1433288" y="504746"/>
            <a:ext cx="2406475" cy="2000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-KR" sz="7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>
            <a:off x="199597" y="1005543"/>
            <a:ext cx="8044072" cy="5539024"/>
          </a:xfrm>
          <a:prstGeom prst="rect">
            <a:avLst/>
          </a:prstGeom>
          <a:solidFill>
            <a:srgbClr val="EEEEEE"/>
          </a:solidFill>
          <a:ln cap="flat" cmpd="sng" w="25400">
            <a:solidFill>
              <a:srgbClr val="EEEEE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3"/>
          <p:cNvSpPr/>
          <p:nvPr/>
        </p:nvSpPr>
        <p:spPr>
          <a:xfrm>
            <a:off x="1420031" y="1388258"/>
            <a:ext cx="6766342" cy="4585341"/>
          </a:xfrm>
          <a:prstGeom prst="roundRect">
            <a:avLst>
              <a:gd fmla="val 1392" name="adj"/>
            </a:avLst>
          </a:prstGeom>
          <a:solidFill>
            <a:schemeClr val="lt1"/>
          </a:solidFill>
          <a:ln cap="flat" cmpd="sng" w="254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23"/>
          <p:cNvPicPr preferRelativeResize="0"/>
          <p:nvPr/>
        </p:nvPicPr>
        <p:blipFill rotWithShape="1">
          <a:blip r:embed="rId3">
            <a:alphaModFix/>
          </a:blip>
          <a:srcRect b="33078" l="0" r="0" t="0"/>
          <a:stretch/>
        </p:blipFill>
        <p:spPr>
          <a:xfrm>
            <a:off x="1440200" y="1516190"/>
            <a:ext cx="6607156" cy="461496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23"/>
          <p:cNvSpPr txBox="1"/>
          <p:nvPr/>
        </p:nvSpPr>
        <p:spPr>
          <a:xfrm>
            <a:off x="1534454" y="1602238"/>
            <a:ext cx="2883877" cy="215444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ko-KR" sz="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정보관리 &gt; 품목정보관리</a:t>
            </a:r>
            <a:endParaRPr/>
          </a:p>
        </p:txBody>
      </p:sp>
      <p:sp>
        <p:nvSpPr>
          <p:cNvPr id="255" name="Google Shape;255;p23"/>
          <p:cNvSpPr/>
          <p:nvPr/>
        </p:nvSpPr>
        <p:spPr>
          <a:xfrm>
            <a:off x="1555556" y="1925648"/>
            <a:ext cx="6472136" cy="382229"/>
          </a:xfrm>
          <a:prstGeom prst="rect">
            <a:avLst/>
          </a:prstGeom>
          <a:solidFill>
            <a:srgbClr val="F1F1F1"/>
          </a:solidFill>
          <a:ln cap="flat" cmpd="sng" w="25400">
            <a:solidFill>
              <a:srgbClr val="F1F1F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협력사 등록(업체유형)과 입찰 생성(입찰 품목) 시 필요한 항목입니다.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품목코드 및 품목명을 클릭하면 품목을 수정할 수 있습니다. (등록된 품목 코드는 수정할 수 없습니다)</a:t>
            </a:r>
            <a:endParaRPr/>
          </a:p>
          <a:p>
            <a:pPr indent="-171450" lvl="0" marL="1714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Char char="•"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품목 코드는 중복될 수 없습니다. </a:t>
            </a:r>
            <a:endParaRPr/>
          </a:p>
        </p:txBody>
      </p:sp>
      <p:sp>
        <p:nvSpPr>
          <p:cNvPr id="256" name="Google Shape;256;p23"/>
          <p:cNvSpPr/>
          <p:nvPr/>
        </p:nvSpPr>
        <p:spPr>
          <a:xfrm>
            <a:off x="1527420" y="2399505"/>
            <a:ext cx="6519936" cy="657830"/>
          </a:xfrm>
          <a:prstGeom prst="roundRect">
            <a:avLst>
              <a:gd fmla="val 7272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019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t/>
            </a:r>
            <a:endParaRPr b="0" i="0" sz="700" u="none" cap="none" strike="noStrike">
              <a:solidFill>
                <a:srgbClr val="434343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7" name="Google Shape;257;p23"/>
          <p:cNvSpPr/>
          <p:nvPr/>
        </p:nvSpPr>
        <p:spPr>
          <a:xfrm>
            <a:off x="7185257" y="2753201"/>
            <a:ext cx="734286" cy="243809"/>
          </a:xfrm>
          <a:prstGeom prst="roundRect">
            <a:avLst>
              <a:gd fmla="val 13789" name="adj"/>
            </a:avLst>
          </a:prstGeom>
          <a:solidFill>
            <a:srgbClr val="FFFFFF"/>
          </a:solidFill>
          <a:ln cap="flat" cmpd="sng" w="9525">
            <a:solidFill>
              <a:srgbClr val="F6125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61257"/>
                </a:solidFill>
                <a:latin typeface="Arial"/>
                <a:ea typeface="Arial"/>
                <a:cs typeface="Arial"/>
                <a:sym typeface="Arial"/>
              </a:rPr>
              <a:t>검색</a:t>
            </a:r>
            <a:endParaRPr b="1" i="0" sz="700" u="none" cap="none" strike="noStrike">
              <a:solidFill>
                <a:srgbClr val="F61257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8" name="Google Shape;258;p23"/>
          <p:cNvPicPr preferRelativeResize="0"/>
          <p:nvPr/>
        </p:nvPicPr>
        <p:blipFill rotWithShape="1">
          <a:blip r:embed="rId4">
            <a:alphaModFix/>
          </a:blip>
          <a:srcRect b="92074" l="0" r="0" t="0"/>
          <a:stretch/>
        </p:blipFill>
        <p:spPr>
          <a:xfrm>
            <a:off x="187613" y="1005543"/>
            <a:ext cx="8056056" cy="276058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75586" y="907670"/>
            <a:ext cx="8068083" cy="372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0" name="Google Shape;260;p23"/>
          <p:cNvGrpSpPr/>
          <p:nvPr/>
        </p:nvGrpSpPr>
        <p:grpSpPr>
          <a:xfrm>
            <a:off x="156755" y="1278435"/>
            <a:ext cx="1184277" cy="4830536"/>
            <a:chOff x="156755" y="1278435"/>
            <a:chExt cx="1184277" cy="4830536"/>
          </a:xfrm>
        </p:grpSpPr>
        <p:pic>
          <p:nvPicPr>
            <p:cNvPr id="261" name="Google Shape;261;p23"/>
            <p:cNvPicPr preferRelativeResize="0"/>
            <p:nvPr/>
          </p:nvPicPr>
          <p:blipFill rotWithShape="1">
            <a:blip r:embed="rId4">
              <a:alphaModFix/>
            </a:blip>
            <a:srcRect b="81060" l="989" r="85216" t="11377"/>
            <a:stretch/>
          </p:blipFill>
          <p:spPr>
            <a:xfrm>
              <a:off x="177859" y="2159064"/>
              <a:ext cx="1163173" cy="27432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2" name="Google Shape;262;p23"/>
            <p:cNvPicPr preferRelativeResize="0"/>
            <p:nvPr/>
          </p:nvPicPr>
          <p:blipFill rotWithShape="1">
            <a:blip r:embed="rId6">
              <a:alphaModFix/>
            </a:blip>
            <a:srcRect b="0" l="0" r="0" t="0"/>
            <a:stretch/>
          </p:blipFill>
          <p:spPr>
            <a:xfrm>
              <a:off x="182242" y="1278435"/>
              <a:ext cx="1118089" cy="91548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3" name="Google Shape;263;p23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73047" y="2446864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4" name="Google Shape;264;p23"/>
            <p:cNvPicPr preferRelativeResize="0"/>
            <p:nvPr/>
          </p:nvPicPr>
          <p:blipFill rotWithShape="1">
            <a:blip r:embed="rId7">
              <a:alphaModFix/>
            </a:blip>
            <a:srcRect b="0" l="0" r="0" t="0"/>
            <a:stretch/>
          </p:blipFill>
          <p:spPr>
            <a:xfrm>
              <a:off x="196717" y="3324328"/>
              <a:ext cx="1119590" cy="67048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5" name="Google Shape;265;p23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63789" y="3992174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66" name="Google Shape;266;p23"/>
            <p:cNvPicPr preferRelativeResize="0"/>
            <p:nvPr/>
          </p:nvPicPr>
          <p:blipFill rotWithShape="1">
            <a:blip r:embed="rId4">
              <a:alphaModFix/>
            </a:blip>
            <a:srcRect b="37922" l="989" r="85216" t="37062"/>
            <a:stretch/>
          </p:blipFill>
          <p:spPr>
            <a:xfrm>
              <a:off x="158945" y="4614577"/>
              <a:ext cx="1167985" cy="86398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67" name="Google Shape;267;p23"/>
            <p:cNvSpPr txBox="1"/>
            <p:nvPr/>
          </p:nvSpPr>
          <p:spPr>
            <a:xfrm>
              <a:off x="380246" y="4657875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통계</a:t>
              </a:r>
              <a:endParaRPr/>
            </a:p>
          </p:txBody>
        </p:sp>
        <p:sp>
          <p:nvSpPr>
            <p:cNvPr id="268" name="Google Shape;268;p23"/>
            <p:cNvSpPr txBox="1"/>
            <p:nvPr/>
          </p:nvSpPr>
          <p:spPr>
            <a:xfrm>
              <a:off x="362764" y="4900436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회사별 입찰실적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9" name="Google Shape;269;p23"/>
            <p:cNvSpPr txBox="1"/>
            <p:nvPr/>
          </p:nvSpPr>
          <p:spPr>
            <a:xfrm>
              <a:off x="362764" y="5033864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입찰실적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0" name="Google Shape;270;p23"/>
            <p:cNvSpPr txBox="1"/>
            <p:nvPr/>
          </p:nvSpPr>
          <p:spPr>
            <a:xfrm>
              <a:off x="362764" y="5167292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입찰현황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1" name="Google Shape;271;p23"/>
            <p:cNvSpPr txBox="1"/>
            <p:nvPr/>
          </p:nvSpPr>
          <p:spPr>
            <a:xfrm>
              <a:off x="362764" y="5300720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입찰 상세내역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pic>
          <p:nvPicPr>
            <p:cNvPr id="272" name="Google Shape;272;p23"/>
            <p:cNvPicPr preferRelativeResize="0"/>
            <p:nvPr/>
          </p:nvPicPr>
          <p:blipFill rotWithShape="1">
            <a:blip r:embed="rId4">
              <a:alphaModFix/>
            </a:blip>
            <a:srcRect b="63464" l="989" r="85216" t="19464"/>
            <a:stretch/>
          </p:blipFill>
          <p:spPr>
            <a:xfrm>
              <a:off x="156755" y="5489771"/>
              <a:ext cx="1177243" cy="619200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3" name="Google Shape;273;p23"/>
            <p:cNvSpPr txBox="1"/>
            <p:nvPr/>
          </p:nvSpPr>
          <p:spPr>
            <a:xfrm>
              <a:off x="373313" y="5532413"/>
              <a:ext cx="610360" cy="184666"/>
            </a:xfrm>
            <a:prstGeom prst="rect">
              <a:avLst/>
            </a:prstGeom>
            <a:solidFill>
              <a:srgbClr val="0066B3"/>
            </a:solidFill>
            <a:ln cap="flat" cmpd="sng" w="9525">
              <a:solidFill>
                <a:srgbClr val="0066B3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6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정보관리</a:t>
              </a:r>
              <a:endParaRPr/>
            </a:p>
          </p:txBody>
        </p:sp>
        <p:sp>
          <p:nvSpPr>
            <p:cNvPr id="274" name="Google Shape;274;p23"/>
            <p:cNvSpPr txBox="1"/>
            <p:nvPr/>
          </p:nvSpPr>
          <p:spPr>
            <a:xfrm>
              <a:off x="361499" y="5793863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사용자관리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5" name="Google Shape;275;p23"/>
            <p:cNvSpPr txBox="1"/>
            <p:nvPr/>
          </p:nvSpPr>
          <p:spPr>
            <a:xfrm>
              <a:off x="361499" y="5925748"/>
              <a:ext cx="739897" cy="176972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t" bIns="45700" lIns="36000" spcFirstLastPara="1" rIns="91425" wrap="square" tIns="45700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550" u="none" cap="none" strike="noStrike">
                  <a:solidFill>
                    <a:srgbClr val="A5A5A5"/>
                  </a:solidFill>
                  <a:latin typeface="Arial"/>
                  <a:ea typeface="Arial"/>
                  <a:cs typeface="Arial"/>
                  <a:sym typeface="Arial"/>
                </a:rPr>
                <a:t>품목정보관리</a:t>
              </a:r>
              <a:endParaRPr b="1" i="0" sz="550" u="none" cap="none" strike="noStrike">
                <a:solidFill>
                  <a:srgbClr val="A5A5A5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76" name="Google Shape;276;p23"/>
          <p:cNvGrpSpPr/>
          <p:nvPr/>
        </p:nvGrpSpPr>
        <p:grpSpPr>
          <a:xfrm>
            <a:off x="1422239" y="6219406"/>
            <a:ext cx="6758044" cy="395247"/>
            <a:chOff x="1408365" y="6877096"/>
            <a:chExt cx="6758044" cy="395247"/>
          </a:xfrm>
        </p:grpSpPr>
        <p:pic>
          <p:nvPicPr>
            <p:cNvPr id="277" name="Google Shape;277;p23"/>
            <p:cNvPicPr preferRelativeResize="0"/>
            <p:nvPr/>
          </p:nvPicPr>
          <p:blipFill rotWithShape="1">
            <a:blip r:embed="rId4">
              <a:alphaModFix/>
            </a:blip>
            <a:srcRect b="-35" l="16034" r="2329" t="89130"/>
            <a:stretch/>
          </p:blipFill>
          <p:spPr>
            <a:xfrm>
              <a:off x="1408365" y="6877096"/>
              <a:ext cx="6758044" cy="39524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78" name="Google Shape;278;p23"/>
            <p:cNvSpPr txBox="1"/>
            <p:nvPr/>
          </p:nvSpPr>
          <p:spPr>
            <a:xfrm>
              <a:off x="4614158" y="6917481"/>
              <a:ext cx="3378695" cy="20005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36000" marR="0" rtl="0" algn="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ko-KR" sz="7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공동인증서 안내  |  업체등록절차  |  입찰업무안내</a:t>
              </a:r>
              <a:endParaRPr b="1" i="0" sz="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79" name="Google Shape;279;p23"/>
          <p:cNvSpPr/>
          <p:nvPr/>
        </p:nvSpPr>
        <p:spPr>
          <a:xfrm>
            <a:off x="324645" y="5942573"/>
            <a:ext cx="681329" cy="146234"/>
          </a:xfrm>
          <a:prstGeom prst="rect">
            <a:avLst/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80" name="Google Shape;280;p23"/>
          <p:cNvGrpSpPr/>
          <p:nvPr/>
        </p:nvGrpSpPr>
        <p:grpSpPr>
          <a:xfrm>
            <a:off x="4213274" y="5761818"/>
            <a:ext cx="1575496" cy="167235"/>
            <a:chOff x="3326817" y="6019551"/>
            <a:chExt cx="1591287" cy="180000"/>
          </a:xfrm>
        </p:grpSpPr>
        <p:sp>
          <p:nvSpPr>
            <p:cNvPr id="281" name="Google Shape;281;p23"/>
            <p:cNvSpPr/>
            <p:nvPr/>
          </p:nvSpPr>
          <p:spPr>
            <a:xfrm>
              <a:off x="3326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2" name="Google Shape;282;p23"/>
            <p:cNvSpPr/>
            <p:nvPr/>
          </p:nvSpPr>
          <p:spPr>
            <a:xfrm>
              <a:off x="35518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&lt;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3" name="Google Shape;283;p23"/>
            <p:cNvSpPr/>
            <p:nvPr/>
          </p:nvSpPr>
          <p:spPr>
            <a:xfrm>
              <a:off x="3884779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FD004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FD004E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1</a:t>
              </a:r>
              <a:endParaRPr b="0" i="0" sz="700" u="none" cap="none" strike="noStrike">
                <a:solidFill>
                  <a:srgbClr val="FD004E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4" name="Google Shape;284;p23"/>
            <p:cNvSpPr/>
            <p:nvPr/>
          </p:nvSpPr>
          <p:spPr>
            <a:xfrm>
              <a:off x="414575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2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5" name="Google Shape;285;p23"/>
            <p:cNvSpPr/>
            <p:nvPr/>
          </p:nvSpPr>
          <p:spPr>
            <a:xfrm>
              <a:off x="4514817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  <p:sp>
          <p:nvSpPr>
            <p:cNvPr id="286" name="Google Shape;286;p23"/>
            <p:cNvSpPr/>
            <p:nvPr/>
          </p:nvSpPr>
          <p:spPr>
            <a:xfrm>
              <a:off x="4738104" y="6019551"/>
              <a:ext cx="180000" cy="180000"/>
            </a:xfrm>
            <a:prstGeom prst="rect">
              <a:avLst/>
            </a:prstGeom>
            <a:noFill/>
            <a:ln cap="flat" cmpd="sng" w="9525">
              <a:solidFill>
                <a:srgbClr val="CCCCCC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0" lIns="0" spcFirstLastPara="1" rIns="0" wrap="square" tIns="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0"/>
                <a:buFont typeface="Arial"/>
                <a:buNone/>
              </a:pPr>
              <a:r>
                <a:rPr b="0" i="0" lang="ko-KR" sz="700" u="none" cap="none" strike="noStrike">
                  <a:solidFill>
                    <a:srgbClr val="000000"/>
                  </a:solidFill>
                  <a:latin typeface="Malgun Gothic"/>
                  <a:ea typeface="Malgun Gothic"/>
                  <a:cs typeface="Malgun Gothic"/>
                  <a:sym typeface="Malgun Gothic"/>
                </a:rPr>
                <a:t>&gt;&gt;</a:t>
              </a:r>
              <a:endParaRPr b="0" i="0" sz="7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endParaRPr>
            </a:p>
          </p:txBody>
        </p:sp>
      </p:grpSp>
      <p:graphicFrame>
        <p:nvGraphicFramePr>
          <p:cNvPr id="287" name="Google Shape;287;p23"/>
          <p:cNvGraphicFramePr/>
          <p:nvPr/>
        </p:nvGraphicFramePr>
        <p:xfrm>
          <a:off x="1440199" y="320906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683125"/>
                <a:gridCol w="1020800"/>
              </a:tblGrid>
              <a:tr h="167450"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전체 : 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00</a:t>
                      </a: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건</a:t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4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10개씩 보기       </a:t>
                      </a:r>
                      <a:r>
                        <a:rPr b="0" i="0" lang="ko-KR" sz="8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6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36000" marB="36000" marR="91450" marL="91450" anchor="ctr">
                    <a:lnL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66666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88" name="Google Shape;288;p23"/>
          <p:cNvSpPr/>
          <p:nvPr/>
        </p:nvSpPr>
        <p:spPr>
          <a:xfrm>
            <a:off x="1557878" y="2767269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품목코드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9" name="Google Shape;289;p23"/>
          <p:cNvSpPr/>
          <p:nvPr/>
        </p:nvSpPr>
        <p:spPr>
          <a:xfrm>
            <a:off x="2193671" y="2737931"/>
            <a:ext cx="872516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0" name="Google Shape;290;p23"/>
          <p:cNvSpPr/>
          <p:nvPr/>
        </p:nvSpPr>
        <p:spPr>
          <a:xfrm>
            <a:off x="3891190" y="2743762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품목명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1" name="Google Shape;291;p23"/>
          <p:cNvSpPr/>
          <p:nvPr/>
        </p:nvSpPr>
        <p:spPr>
          <a:xfrm>
            <a:off x="4557088" y="2743762"/>
            <a:ext cx="1163097" cy="243809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t/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2" name="Google Shape;292;p23"/>
          <p:cNvGraphicFramePr/>
          <p:nvPr/>
        </p:nvGraphicFramePr>
        <p:xfrm>
          <a:off x="1643399" y="3454466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{844D35CC-E5FF-4EBF-80B3-D8E12397CADB}</a:tableStyleId>
              </a:tblPr>
              <a:tblGrid>
                <a:gridCol w="860650"/>
                <a:gridCol w="1709500"/>
                <a:gridCol w="1293950"/>
                <a:gridCol w="675250"/>
                <a:gridCol w="710425"/>
                <a:gridCol w="1134525"/>
              </a:tblGrid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품목코드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품목명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품목그룹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사용여부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등록자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/>
                        <a:t>등록일시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011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김담당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697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012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축산업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B_광업(05~08)</a:t>
                      </a:r>
                      <a:endParaRPr sz="700" u="none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사용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이담당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013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sng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작물재배 및 축산 복합농업 품목류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A_농업, 임업 및 어업(01~03)</a:t>
                      </a:r>
                      <a:endParaRPr sz="700" u="sng" cap="none" strike="noStrike">
                        <a:solidFill>
                          <a:srgbClr val="7F7F7F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FF0000"/>
                          </a:solidFill>
                        </a:rPr>
                        <a:t>미사용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최담당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2023-12-31 13:21</a:t>
                      </a:r>
                      <a:endParaRPr sz="700" u="none" cap="none" strike="noStrike">
                        <a:solidFill>
                          <a:srgbClr val="7F7F7F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solidFill>
                          <a:srgbClr val="00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2F2F2"/>
                    </a:solidFill>
                  </a:tcPr>
                </a:tc>
              </a:tr>
              <a:tr h="2210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gridSpan="2">
                  <a:txBody>
                    <a:bodyPr/>
                    <a:lstStyle/>
                    <a:p>
                      <a:pPr indent="0" lvl="0" marL="3600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 hMerge="1"/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BFBFB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293" name="Google Shape;293;p23"/>
          <p:cNvSpPr/>
          <p:nvPr/>
        </p:nvSpPr>
        <p:spPr>
          <a:xfrm>
            <a:off x="7171189" y="3132948"/>
            <a:ext cx="864244" cy="268189"/>
          </a:xfrm>
          <a:prstGeom prst="roundRect">
            <a:avLst>
              <a:gd fmla="val 13789" name="adj"/>
            </a:avLst>
          </a:prstGeom>
          <a:solidFill>
            <a:srgbClr val="43434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00"/>
              <a:buFont typeface="Arial"/>
              <a:buNone/>
            </a:pPr>
            <a:r>
              <a:rPr b="1" i="0" lang="ko-KR" sz="7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품목 등록</a:t>
            </a:r>
            <a:endParaRPr b="1" i="0" sz="7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23"/>
          <p:cNvSpPr/>
          <p:nvPr/>
        </p:nvSpPr>
        <p:spPr>
          <a:xfrm>
            <a:off x="1174701" y="4362917"/>
            <a:ext cx="3453331" cy="2113491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5" name="Google Shape;295;p23"/>
          <p:cNvGraphicFramePr/>
          <p:nvPr/>
        </p:nvGraphicFramePr>
        <p:xfrm>
          <a:off x="1296742" y="460110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품목 수정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296" name="Google Shape;296;p23"/>
          <p:cNvGraphicFramePr/>
          <p:nvPr/>
        </p:nvGraphicFramePr>
        <p:xfrm>
          <a:off x="1424417" y="506304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품목코드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011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7" name="Google Shape;297;p23"/>
          <p:cNvGraphicFramePr/>
          <p:nvPr/>
        </p:nvGraphicFramePr>
        <p:xfrm>
          <a:off x="1424417" y="552166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작물재배업 품목류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298" name="Google Shape;298;p23"/>
          <p:cNvSpPr/>
          <p:nvPr/>
        </p:nvSpPr>
        <p:spPr>
          <a:xfrm>
            <a:off x="2980832" y="6257597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23"/>
          <p:cNvSpPr/>
          <p:nvPr/>
        </p:nvSpPr>
        <p:spPr>
          <a:xfrm>
            <a:off x="2557558" y="6249907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0" name="Google Shape;300;p23"/>
          <p:cNvGraphicFramePr/>
          <p:nvPr/>
        </p:nvGraphicFramePr>
        <p:xfrm>
          <a:off x="1424417" y="576082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사용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1" name="Google Shape;301;p23"/>
          <p:cNvSpPr/>
          <p:nvPr/>
        </p:nvSpPr>
        <p:spPr>
          <a:xfrm>
            <a:off x="1322589" y="4957537"/>
            <a:ext cx="3120541" cy="1157005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23"/>
          <p:cNvSpPr/>
          <p:nvPr/>
        </p:nvSpPr>
        <p:spPr>
          <a:xfrm>
            <a:off x="6596344" y="4376900"/>
            <a:ext cx="3453331" cy="2055506"/>
          </a:xfrm>
          <a:prstGeom prst="roundRect">
            <a:avLst>
              <a:gd fmla="val 1663" name="adj"/>
            </a:avLst>
          </a:prstGeom>
          <a:solidFill>
            <a:srgbClr val="FFFFFF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t" bIns="78825" lIns="78825" spcFirstLastPara="1" rIns="78825" wrap="square" tIns="788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t/>
            </a:r>
            <a:endParaRPr b="0" i="0" sz="500" u="none" cap="none" strike="noStrike">
              <a:solidFill>
                <a:srgbClr val="43434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3" name="Google Shape;303;p23"/>
          <p:cNvGraphicFramePr/>
          <p:nvPr/>
        </p:nvGraphicFramePr>
        <p:xfrm>
          <a:off x="6718385" y="442489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3212025"/>
              </a:tblGrid>
              <a:tr h="275475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800"/>
                        <a:buFont typeface="Arial"/>
                        <a:buNone/>
                      </a:pPr>
                      <a:r>
                        <a:rPr b="1" lang="ko-KR" sz="800" u="none" cap="none" strike="noStrike"/>
                        <a:t>품목 등록</a:t>
                      </a:r>
                      <a:endParaRPr b="1" sz="800" u="none" cap="none" strike="noStrike"/>
                    </a:p>
                  </a:txBody>
                  <a:tcPr marT="91425" marB="91425" marR="91425" marL="91425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99999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graphicFrame>
        <p:nvGraphicFramePr>
          <p:cNvPr id="304" name="Google Shape;304;p23"/>
          <p:cNvGraphicFramePr/>
          <p:nvPr/>
        </p:nvGraphicFramePr>
        <p:xfrm>
          <a:off x="6846060" y="4886838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품목코드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600" u="none" cap="none" strike="noStrike"/>
                        <a:t>  </a:t>
                      </a:r>
                      <a:r>
                        <a:rPr lang="ko-KR" sz="600" u="none" cap="none" strike="noStrike">
                          <a:solidFill>
                            <a:srgbClr val="A5A5A5"/>
                          </a:solidFill>
                        </a:rPr>
                        <a:t>숫자만</a:t>
                      </a:r>
                      <a:endParaRPr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5" name="Google Shape;305;p23"/>
          <p:cNvGraphicFramePr/>
          <p:nvPr/>
        </p:nvGraphicFramePr>
        <p:xfrm>
          <a:off x="6846060" y="5425922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2005175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품목명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t/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6" name="Google Shape;306;p23"/>
          <p:cNvSpPr/>
          <p:nvPr/>
        </p:nvSpPr>
        <p:spPr>
          <a:xfrm>
            <a:off x="8402475" y="607407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1" i="0" lang="ko-KR" sz="6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저장</a:t>
            </a:r>
            <a:endParaRPr b="1" i="0" sz="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23"/>
          <p:cNvSpPr/>
          <p:nvPr/>
        </p:nvSpPr>
        <p:spPr>
          <a:xfrm>
            <a:off x="7979201" y="6066384"/>
            <a:ext cx="376588" cy="190759"/>
          </a:xfrm>
          <a:prstGeom prst="roundRect">
            <a:avLst>
              <a:gd fmla="val 21958" name="adj"/>
            </a:avLst>
          </a:prstGeom>
          <a:solidFill>
            <a:schemeClr val="lt1"/>
          </a:solidFill>
          <a:ln>
            <a:noFill/>
          </a:ln>
          <a:effectLst>
            <a:outerShdw blurRad="57150" rotWithShape="0" algn="bl" dir="5400000" dist="19050">
              <a:srgbClr val="000000">
                <a:alpha val="49411"/>
              </a:srgbClr>
            </a:outerShdw>
          </a:effectLst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b="0" i="0" lang="ko-KR" sz="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취소</a:t>
            </a:r>
            <a:endParaRPr b="0" i="0" sz="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308" name="Google Shape;308;p23"/>
          <p:cNvGraphicFramePr/>
          <p:nvPr/>
        </p:nvGraphicFramePr>
        <p:xfrm>
          <a:off x="6846512" y="567239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6993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사용여부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사용</a:t>
                      </a:r>
                      <a:r>
                        <a:rPr lang="ko-KR" sz="700" u="none" cap="none" strike="noStrike"/>
                        <a:t>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09" name="Google Shape;309;p23"/>
          <p:cNvSpPr/>
          <p:nvPr/>
        </p:nvSpPr>
        <p:spPr>
          <a:xfrm>
            <a:off x="6744232" y="4781327"/>
            <a:ext cx="3120541" cy="1143021"/>
          </a:xfrm>
          <a:prstGeom prst="rect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72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10" name="Google Shape;310;p23"/>
          <p:cNvCxnSpPr/>
          <p:nvPr/>
        </p:nvCxnSpPr>
        <p:spPr>
          <a:xfrm flipH="1" rot="-5400000">
            <a:off x="2488480" y="4186922"/>
            <a:ext cx="809700" cy="18900"/>
          </a:xfrm>
          <a:prstGeom prst="bentConnector3">
            <a:avLst>
              <a:gd fmla="val 49993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1" name="Google Shape;311;p23"/>
          <p:cNvCxnSpPr>
            <a:stCxn id="293" idx="2"/>
          </p:cNvCxnSpPr>
          <p:nvPr/>
        </p:nvCxnSpPr>
        <p:spPr>
          <a:xfrm flipH="1" rot="-5400000">
            <a:off x="7356861" y="3647587"/>
            <a:ext cx="1214100" cy="721200"/>
          </a:xfrm>
          <a:prstGeom prst="bentConnector3">
            <a:avLst>
              <a:gd fmla="val 49994" name="adj1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312" name="Google Shape;312;p23"/>
          <p:cNvGraphicFramePr/>
          <p:nvPr/>
        </p:nvGraphicFramePr>
        <p:xfrm>
          <a:off x="1411081" y="5290029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19834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품목그룹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A_농업, 임업 및 어업(01~03)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3" name="Google Shape;313;p23"/>
          <p:cNvGraphicFramePr/>
          <p:nvPr/>
        </p:nvGraphicFramePr>
        <p:xfrm>
          <a:off x="6834242" y="5150643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{B7680DB6-AD37-4F08-9C9C-D01F710C76BA}</a:tableStyleId>
              </a:tblPr>
              <a:tblGrid>
                <a:gridCol w="921425"/>
                <a:gridCol w="1983450"/>
              </a:tblGrid>
              <a:tr h="1800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None/>
                      </a:pPr>
                      <a:r>
                        <a:rPr lang="ko-KR" sz="700" u="none" cap="none" strike="noStrike">
                          <a:solidFill>
                            <a:srgbClr val="000000"/>
                          </a:solidFill>
                        </a:rPr>
                        <a:t>품목그룹</a:t>
                      </a:r>
                      <a:r>
                        <a:rPr b="1" lang="ko-KR" sz="700" u="none" cap="none" strike="noStrike">
                          <a:solidFill>
                            <a:srgbClr val="FF0000"/>
                          </a:solidFill>
                        </a:rPr>
                        <a:t> *</a:t>
                      </a:r>
                      <a:endParaRPr sz="700" u="none" cap="none" strike="noStrike">
                        <a:solidFill>
                          <a:srgbClr val="FF0000"/>
                        </a:solidFill>
                      </a:endParaRPr>
                    </a:p>
                  </a:txBody>
                  <a:tcPr marT="0" marB="0" marR="0" marL="0" anchor="ctr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500"/>
                        <a:buFont typeface="Arial"/>
                        <a:buNone/>
                      </a:pPr>
                      <a:r>
                        <a:rPr lang="ko-KR" sz="700" u="none" cap="none" strike="noStrike"/>
                        <a:t>  </a:t>
                      </a:r>
                      <a:r>
                        <a:rPr lang="ko-KR" sz="700" u="none" cap="none" strike="noStrike">
                          <a:solidFill>
                            <a:srgbClr val="7F7F7F"/>
                          </a:solidFill>
                        </a:rPr>
                        <a:t>선택</a:t>
                      </a:r>
                      <a:r>
                        <a:rPr lang="ko-KR" sz="700" u="none" cap="none" strike="noStrike"/>
                        <a:t>                                                               </a:t>
                      </a:r>
                      <a:r>
                        <a:rPr b="0" i="0" lang="ko-KR" sz="700" u="none" cap="none" strike="noStrike">
                          <a:solidFill>
                            <a:srgbClr val="7F7F7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⌵</a:t>
                      </a:r>
                      <a:endParaRPr sz="700" u="none" cap="none" strike="noStrike"/>
                    </a:p>
                  </a:txBody>
                  <a:tcPr marT="0" marB="0" marR="0" marL="0" anchor="ctr">
                    <a:lnL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A5A5A5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314" name="Google Shape;314;p23"/>
          <p:cNvSpPr/>
          <p:nvPr/>
        </p:nvSpPr>
        <p:spPr>
          <a:xfrm>
            <a:off x="1561571" y="2460693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품목그룹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5" name="Google Shape;315;p23"/>
          <p:cNvSpPr/>
          <p:nvPr/>
        </p:nvSpPr>
        <p:spPr>
          <a:xfrm>
            <a:off x="2210175" y="2471775"/>
            <a:ext cx="1589689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전체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                             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23"/>
          <p:cNvSpPr/>
          <p:nvPr/>
        </p:nvSpPr>
        <p:spPr>
          <a:xfrm>
            <a:off x="3906537" y="2460397"/>
            <a:ext cx="734286" cy="243809"/>
          </a:xfrm>
          <a:prstGeom prst="roundRect">
            <a:avLst>
              <a:gd fmla="val 13789" name="adj"/>
            </a:avLst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사용여부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7" name="Google Shape;317;p23"/>
          <p:cNvSpPr/>
          <p:nvPr/>
        </p:nvSpPr>
        <p:spPr>
          <a:xfrm>
            <a:off x="4555141" y="2471479"/>
            <a:ext cx="647157" cy="221645"/>
          </a:xfrm>
          <a:prstGeom prst="roundRect">
            <a:avLst>
              <a:gd fmla="val 13789" name="adj"/>
            </a:avLst>
          </a:prstGeom>
          <a:noFill/>
          <a:ln cap="flat" cmpd="sng" w="9525">
            <a:solidFill>
              <a:srgbClr val="CC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00"/>
              <a:buFont typeface="Arial"/>
              <a:buNone/>
            </a:pPr>
            <a:r>
              <a:rPr b="0" i="0" lang="ko-KR" sz="600" u="none" cap="none" strike="noStrike">
                <a:solidFill>
                  <a:srgbClr val="666666"/>
                </a:solidFill>
                <a:latin typeface="Arial"/>
                <a:ea typeface="Arial"/>
                <a:cs typeface="Arial"/>
                <a:sym typeface="Arial"/>
              </a:rPr>
              <a:t>사용</a:t>
            </a:r>
            <a:r>
              <a:rPr b="0" i="0" lang="ko-KR" sz="600" u="none" cap="none" strike="noStrike">
                <a:solidFill>
                  <a:srgbClr val="000000"/>
                </a:solidFill>
                <a:latin typeface="Malgun Gothic"/>
                <a:ea typeface="Malgun Gothic"/>
                <a:cs typeface="Malgun Gothic"/>
                <a:sym typeface="Malgun Gothic"/>
              </a:rPr>
              <a:t>       </a:t>
            </a:r>
            <a:r>
              <a:rPr b="0" i="0" lang="ko-KR" sz="700" u="none" cap="none" strike="noStrike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t>⌵</a:t>
            </a:r>
            <a:endParaRPr b="0" i="0" sz="600" u="none" cap="none" strike="noStrike">
              <a:solidFill>
                <a:srgbClr val="666666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jameskang</dc:creator>
</cp:coreProperties>
</file>