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759450" cx="10799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iXzflJIT70ySPzQkgkB7oloO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337313-0AF4-433F-B5FF-AC6B8F078AB1}">
  <a:tblStyle styleId="{F6337313-0AF4-433F-B5FF-AC6B8F078A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013CAFF-23A7-4479-B5FE-28017E32750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4" orient="horz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608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327425"/>
                <a:gridCol w="2436250"/>
                <a:gridCol w="2133900"/>
                <a:gridCol w="2788950"/>
                <a:gridCol w="651900"/>
                <a:gridCol w="408275"/>
                <a:gridCol w="400200"/>
                <a:gridCol w="4726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3308" r="4930" t="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noFill/>
          <a:ln cap="flat" cmpd="sng" w="9525">
            <a:solidFill>
              <a:srgbClr val="0065B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3975" lIns="103975" spcFirstLastPara="1" rIns="103975" wrap="square" tIns="10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hasCustomPrompt="1" type="title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전자입찰 &gt; 입찰진행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입찰공고, 입찰완료 전 상태의 입찰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진행상태 Default 전체가 선택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마감일시 descending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입찰명, 제출시작일시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제출이 가능한 상태일 경우 </a:t>
                      </a:r>
                      <a:r>
                        <a:rPr lang="ko-KR" sz="700" u="none" cap="none" strike="noStrike">
                          <a:solidFill>
                            <a:srgbClr val="2E75B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파란색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표기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메일발송 연결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mailto:james@iljin.co.kr)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목록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55556" y="1925648"/>
            <a:ext cx="6472136" cy="362988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입찰진행은 입찰공고 되고 입찰 완료되기 전까지의 상태를 가진 입찰입니다. (입찰번호 또는 입찰명을 클릭하시면 상세내용을 확인할 수 있습니다)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제출이 가능한 입찰은 입찰번호, 입찰명 그리고 제출시작일시가 파란색으로 표기 됩니다.(견적 가능은 미투찰 상태에서 제출시작시간이 지난 입찰입니다.)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527420" y="2399505"/>
            <a:ext cx="6519936" cy="686128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61;p20"/>
          <p:cNvGraphicFramePr/>
          <p:nvPr/>
        </p:nvGraphicFramePr>
        <p:xfrm>
          <a:off x="1527417" y="3615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{0013CAFF-23A7-4479-B5FE-28017E32750C}</a:tableStyleId>
              </a:tblPr>
              <a:tblGrid>
                <a:gridCol w="680600"/>
                <a:gridCol w="1533700"/>
                <a:gridCol w="940825"/>
                <a:gridCol w="940825"/>
                <a:gridCol w="604825"/>
                <a:gridCol w="604825"/>
                <a:gridCol w="657075"/>
                <a:gridCol w="537625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입찰번호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제출시작일시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제출마감일시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입찰방식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투찰상태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내역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담당자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C202401006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2024-01-09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미투찰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2E75B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cap="none" strike="noStrike">
                        <a:solidFill>
                          <a:srgbClr val="2E75B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2E75B5"/>
                          </a:solidFill>
                        </a:rPr>
                        <a:t>축산업 품목류2</a:t>
                      </a:r>
                      <a:endParaRPr sz="700" u="sng" cap="none" strike="noStrike">
                        <a:solidFill>
                          <a:srgbClr val="2E75B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2E75B5"/>
                          </a:solidFill>
                        </a:rPr>
                        <a:t>2024-01-08 14:00</a:t>
                      </a:r>
                      <a:endParaRPr sz="700" u="none" cap="none" strike="noStrike">
                        <a:solidFill>
                          <a:srgbClr val="2E75B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미투찰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2E75B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cap="none" strike="noStrike">
                        <a:solidFill>
                          <a:srgbClr val="2E75B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2E75B5"/>
                          </a:solidFill>
                        </a:rPr>
                        <a:t>축산업 품목류1</a:t>
                      </a:r>
                      <a:endParaRPr sz="700" u="sng" cap="none" strike="noStrike">
                        <a:solidFill>
                          <a:srgbClr val="2E75B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2E75B5"/>
                          </a:solidFill>
                        </a:rPr>
                        <a:t>2024-01-08 13:00</a:t>
                      </a:r>
                      <a:endParaRPr sz="700" u="none" cap="none" strike="noStrike">
                        <a:solidFill>
                          <a:srgbClr val="2E75B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미투찰(재입찰)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C202401003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2024-01-07 13:00</a:t>
                      </a:r>
                      <a:endParaRPr b="0" i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65B3"/>
                          </a:solidFill>
                        </a:rPr>
                        <a:t>투찰</a:t>
                      </a:r>
                      <a:endParaRPr sz="700" u="none" cap="none" strike="noStrike">
                        <a:solidFill>
                          <a:srgbClr val="0065B3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2" name="Google Shape;62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63" name="Google Shape;63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64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9" name="Google Shape;69;p20"/>
          <p:cNvGraphicFramePr/>
          <p:nvPr/>
        </p:nvGraphicFramePr>
        <p:xfrm>
          <a:off x="1440199" y="33899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{0013CAFF-23A7-4479-B5FE-28017E32750C}</a:tableStyleId>
              </a:tblPr>
              <a:tblGrid>
                <a:gridCol w="675475"/>
                <a:gridCol w="1009375"/>
              </a:tblGrid>
              <a:tr h="192625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0" name="Google Shape;70;p20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73" name="Google Shape;73;p20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2127161" y="3819332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1637667" y="2803614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입찰방식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p20"/>
          <p:cNvGraphicFramePr/>
          <p:nvPr/>
        </p:nvGraphicFramePr>
        <p:xfrm>
          <a:off x="2268597" y="28392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520700"/>
                <a:gridCol w="7376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지명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일반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9" name="Google Shape;79;p20"/>
          <p:cNvSpPr/>
          <p:nvPr/>
        </p:nvSpPr>
        <p:spPr>
          <a:xfrm>
            <a:off x="1637667" y="2480893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2293178" y="2487243"/>
            <a:ext cx="1161319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3631444" y="2486724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4293305" y="2486724"/>
            <a:ext cx="1502994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20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84" name="Google Shape;84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0"/>
            <p:cNvPicPr preferRelativeResize="0"/>
            <p:nvPr/>
          </p:nvPicPr>
          <p:blipFill rotWithShape="1">
            <a:blip r:embed="rId4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2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0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20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0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0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0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0"/>
          <p:cNvSpPr/>
          <p:nvPr/>
        </p:nvSpPr>
        <p:spPr>
          <a:xfrm>
            <a:off x="346644" y="2734545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3674230" y="2801550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투찰상태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p20"/>
          <p:cNvGraphicFramePr/>
          <p:nvPr/>
        </p:nvGraphicFramePr>
        <p:xfrm>
          <a:off x="4305158" y="2837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204300"/>
                <a:gridCol w="6070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미투찰 (재입찰 포함)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투찰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1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01" name="Google Shape;101;p21"/>
          <p:cNvSpPr/>
          <p:nvPr/>
        </p:nvSpPr>
        <p:spPr>
          <a:xfrm>
            <a:off x="111802" y="826613"/>
            <a:ext cx="8217900" cy="110072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99597" y="1005542"/>
            <a:ext cx="8044072" cy="10637818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420031" y="1377621"/>
            <a:ext cx="6766342" cy="10204780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 상세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2009132" y="2127769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입찰에 부치는 사람</a:t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21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2010211" y="2343025"/>
            <a:ext cx="5663130" cy="81223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21"/>
          <p:cNvGraphicFramePr/>
          <p:nvPr/>
        </p:nvGraphicFramePr>
        <p:xfrm>
          <a:off x="2236998" y="3636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21"/>
          <p:cNvGraphicFramePr/>
          <p:nvPr/>
        </p:nvGraphicFramePr>
        <p:xfrm>
          <a:off x="2260646" y="4548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21"/>
          <p:cNvGraphicFramePr/>
          <p:nvPr/>
        </p:nvGraphicFramePr>
        <p:xfrm>
          <a:off x="2260646" y="47653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21"/>
          <p:cNvGraphicFramePr/>
          <p:nvPr/>
        </p:nvGraphicFramePr>
        <p:xfrm>
          <a:off x="2251433" y="52307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21"/>
          <p:cNvGraphicFramePr/>
          <p:nvPr/>
        </p:nvGraphicFramePr>
        <p:xfrm>
          <a:off x="2260646" y="49990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3" name="Google Shape;12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7363174" y="5219481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1"/>
          <p:cNvGraphicFramePr/>
          <p:nvPr/>
        </p:nvGraphicFramePr>
        <p:xfrm>
          <a:off x="2247602" y="58491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21"/>
          <p:cNvGraphicFramePr/>
          <p:nvPr/>
        </p:nvGraphicFramePr>
        <p:xfrm>
          <a:off x="2247602" y="6086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21"/>
          <p:cNvGraphicFramePr/>
          <p:nvPr/>
        </p:nvGraphicFramePr>
        <p:xfrm>
          <a:off x="2240181" y="56203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009132" y="6506435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참고사항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2010211" y="6721576"/>
            <a:ext cx="5663130" cy="50033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2247602" y="6798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입찰담당자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입찰담당부서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개발팀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1"/>
          <p:cNvSpPr/>
          <p:nvPr/>
        </p:nvSpPr>
        <p:spPr>
          <a:xfrm>
            <a:off x="2806438" y="1559157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32" name="Google Shape;132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1"/>
            <p:cNvPicPr preferRelativeResize="0"/>
            <p:nvPr/>
          </p:nvPicPr>
          <p:blipFill rotWithShape="1">
            <a:blip r:embed="rId4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1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1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1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1"/>
          <p:cNvSpPr/>
          <p:nvPr/>
        </p:nvSpPr>
        <p:spPr>
          <a:xfrm>
            <a:off x="346644" y="2734545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006936" y="3313547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입찰방식 및 낙찰자 결정방법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08015" y="3528803"/>
            <a:ext cx="5663130" cy="59679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2246522" y="38656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 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21"/>
          <p:cNvSpPr/>
          <p:nvPr/>
        </p:nvSpPr>
        <p:spPr>
          <a:xfrm>
            <a:off x="2026118" y="4474058"/>
            <a:ext cx="5663130" cy="186969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008528" y="424339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 참가정보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025039" y="7336754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제출 내역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008306" y="7536557"/>
            <a:ext cx="5663130" cy="335422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세부내역파일을 다운받아 내역 작성 후 제출기한 내 등록해 주시가 바랍니다.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첨부파일은 세부내역 작성에 참고 될 자료들입니다.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1997755" y="7951898"/>
            <a:ext cx="5663130" cy="92618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21"/>
          <p:cNvGraphicFramePr/>
          <p:nvPr/>
        </p:nvGraphicFramePr>
        <p:xfrm>
          <a:off x="2247602" y="82112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2421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일진입찰_세부파일_첨부.docx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Google Shape;151;p21"/>
          <p:cNvGraphicFramePr/>
          <p:nvPr/>
        </p:nvGraphicFramePr>
        <p:xfrm>
          <a:off x="2247602" y="80051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21"/>
          <p:cNvGraphicFramePr/>
          <p:nvPr/>
        </p:nvGraphicFramePr>
        <p:xfrm>
          <a:off x="2247602" y="8454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9475"/>
                <a:gridCol w="4165175"/>
              </a:tblGrid>
              <a:tr h="3706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일진입찰_첨부3 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21"/>
          <p:cNvGraphicFramePr/>
          <p:nvPr/>
        </p:nvGraphicFramePr>
        <p:xfrm>
          <a:off x="7842708" y="6393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/>
                <a:gridCol w="4167900"/>
              </a:tblGrid>
              <a:tr h="2785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1"/>
          <p:cNvSpPr/>
          <p:nvPr/>
        </p:nvSpPr>
        <p:spPr>
          <a:xfrm>
            <a:off x="7829201" y="6373417"/>
            <a:ext cx="5191169" cy="2923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2230015" y="7012629"/>
            <a:ext cx="5184645" cy="16390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1"/>
          <p:cNvCxnSpPr>
            <a:endCxn id="155" idx="3"/>
          </p:cNvCxnSpPr>
          <p:nvPr/>
        </p:nvCxnSpPr>
        <p:spPr>
          <a:xfrm rot="5400000">
            <a:off x="7347760" y="6599582"/>
            <a:ext cx="561900" cy="428100"/>
          </a:xfrm>
          <a:prstGeom prst="bentConnector3">
            <a:avLst>
              <a:gd fmla="val 2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2025038" y="8993724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1990772" y="9411607"/>
            <a:ext cx="5663130" cy="145050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1"/>
          <p:cNvGraphicFramePr/>
          <p:nvPr/>
        </p:nvGraphicFramePr>
        <p:xfrm>
          <a:off x="2246523" y="9485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748800"/>
                <a:gridCol w="78825"/>
                <a:gridCol w="1127225"/>
                <a:gridCol w="63075"/>
                <a:gridCol w="21576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견적금액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한국(KRW)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600" u="none" cap="none" strike="noStrike">
                          <a:solidFill>
                            <a:srgbClr val="BFBFBF"/>
                          </a:solidFill>
                        </a:rPr>
                        <a:t>숫자만 입력</a:t>
                      </a:r>
                      <a:endParaRPr b="1" sz="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21"/>
          <p:cNvSpPr/>
          <p:nvPr/>
        </p:nvSpPr>
        <p:spPr>
          <a:xfrm>
            <a:off x="1978119" y="9193717"/>
            <a:ext cx="5663130" cy="174559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 후 수정할 수 없으니 꼼꼼히 확인하시고 제출하시기 바랍니다.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84502" y="8651562"/>
            <a:ext cx="1741616" cy="450436"/>
          </a:xfrm>
          <a:prstGeom prst="roundRect">
            <a:avLst>
              <a:gd fmla="val 194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 등록서류의 세부내역 파일을 다운받아 내역 작성 후 첨부해 주십시오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파일형식은 세부내역과 같은 형식으로 작성해 주십시오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1"/>
          <p:cNvCxnSpPr>
            <a:stCxn id="163" idx="0"/>
            <a:endCxn id="161" idx="3"/>
          </p:cNvCxnSpPr>
          <p:nvPr/>
        </p:nvCxnSpPr>
        <p:spPr>
          <a:xfrm flipH="1" rot="5400000">
            <a:off x="2032021" y="8870879"/>
            <a:ext cx="996300" cy="1008000"/>
          </a:xfrm>
          <a:prstGeom prst="bentConnector2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64" name="Google Shape;164;p21"/>
          <p:cNvSpPr/>
          <p:nvPr/>
        </p:nvSpPr>
        <p:spPr>
          <a:xfrm>
            <a:off x="7949545" y="7336754"/>
            <a:ext cx="5788055" cy="46431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953278" y="7324765"/>
            <a:ext cx="5793922" cy="378483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8013731" y="7352395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제출 내역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996998" y="7552198"/>
            <a:ext cx="5663130" cy="335422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세부내역을 참고하여 제출기간 내 제출해 주시기 바랍니다.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첨부파일은 세부내역 작성에 참고 될 자료들입니다.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8013731" y="7950594"/>
            <a:ext cx="5663130" cy="133740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21"/>
          <p:cNvGraphicFramePr/>
          <p:nvPr/>
        </p:nvGraphicFramePr>
        <p:xfrm>
          <a:off x="8263578" y="8003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Google Shape;170;p21"/>
          <p:cNvGraphicFramePr/>
          <p:nvPr/>
        </p:nvGraphicFramePr>
        <p:xfrm>
          <a:off x="8263038" y="8178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835250"/>
                <a:gridCol w="2830250"/>
              </a:tblGrid>
              <a:tr h="6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Google Shape;171;p21"/>
          <p:cNvGraphicFramePr/>
          <p:nvPr/>
        </p:nvGraphicFramePr>
        <p:xfrm>
          <a:off x="9332004" y="82117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{F6337313-0AF4-433F-B5FF-AC6B8F078AB1}</a:tableStyleId>
              </a:tblPr>
              <a:tblGrid>
                <a:gridCol w="1586825"/>
                <a:gridCol w="1396975"/>
                <a:gridCol w="721775"/>
                <a:gridCol w="57042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1"/>
          <p:cNvGraphicFramePr/>
          <p:nvPr/>
        </p:nvGraphicFramePr>
        <p:xfrm>
          <a:off x="8267680" y="88667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9475"/>
                <a:gridCol w="4165175"/>
              </a:tblGrid>
              <a:tr h="3706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일진입찰_첨부3 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1"/>
          <p:cNvSpPr txBox="1"/>
          <p:nvPr/>
        </p:nvSpPr>
        <p:spPr>
          <a:xfrm>
            <a:off x="8043917" y="9361615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7996998" y="9561608"/>
            <a:ext cx="5663130" cy="174559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 후 수정할 수 없으니 꼼꼼히 확인하시고 제출하시기 바랍니다.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1"/>
          <p:cNvGraphicFramePr/>
          <p:nvPr/>
        </p:nvGraphicFramePr>
        <p:xfrm>
          <a:off x="8043918" y="9834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{F6337313-0AF4-433F-B5FF-AC6B8F078AB1}</a:tableStyleId>
              </a:tblPr>
              <a:tblGrid>
                <a:gridCol w="1390425"/>
                <a:gridCol w="1224075"/>
                <a:gridCol w="573100"/>
                <a:gridCol w="559150"/>
                <a:gridCol w="899900"/>
                <a:gridCol w="91742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1"/>
          <p:cNvSpPr/>
          <p:nvPr/>
        </p:nvSpPr>
        <p:spPr>
          <a:xfrm>
            <a:off x="12755603" y="10056635"/>
            <a:ext cx="807107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2755602" y="10257132"/>
            <a:ext cx="807107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1847323" y="10065253"/>
            <a:ext cx="807107" cy="137624"/>
          </a:xfrm>
          <a:prstGeom prst="roundRect">
            <a:avLst>
              <a:gd fmla="val 13789" name="adj"/>
            </a:avLst>
          </a:prstGeom>
          <a:solidFill>
            <a:srgbClr val="F2F2F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11836242" y="10254641"/>
            <a:ext cx="807107" cy="137624"/>
          </a:xfrm>
          <a:prstGeom prst="roundRect">
            <a:avLst>
              <a:gd fmla="val 13789" name="adj"/>
            </a:avLst>
          </a:prstGeom>
          <a:solidFill>
            <a:srgbClr val="F2F2F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1"/>
          <p:cNvGraphicFramePr/>
          <p:nvPr/>
        </p:nvGraphicFramePr>
        <p:xfrm>
          <a:off x="10900800" y="10542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728650"/>
                <a:gridCol w="748800"/>
                <a:gridCol w="78825"/>
                <a:gridCol w="11272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총 견적금액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한국(KRW)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1"/>
          <p:cNvSpPr/>
          <p:nvPr/>
        </p:nvSpPr>
        <p:spPr>
          <a:xfrm>
            <a:off x="7949545" y="7069502"/>
            <a:ext cx="2245446" cy="229314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1"/>
          <p:cNvCxnSpPr>
            <a:stCxn id="165" idx="3"/>
            <a:endCxn id="164" idx="1"/>
          </p:cNvCxnSpPr>
          <p:nvPr/>
        </p:nvCxnSpPr>
        <p:spPr>
          <a:xfrm>
            <a:off x="7747200" y="9217183"/>
            <a:ext cx="202200" cy="441300"/>
          </a:xfrm>
          <a:prstGeom prst="bentConnector3">
            <a:avLst>
              <a:gd fmla="val 50036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83" name="Google Shape;183;p21"/>
          <p:cNvSpPr/>
          <p:nvPr/>
        </p:nvSpPr>
        <p:spPr>
          <a:xfrm>
            <a:off x="811377" y="7345001"/>
            <a:ext cx="1117356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우측과 같이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3463274" y="11400646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5141712" y="11407356"/>
            <a:ext cx="734313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견적서 제출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4195916" y="11400646"/>
            <a:ext cx="887636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공고문 미리보기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7996998" y="9778741"/>
            <a:ext cx="5663130" cy="1579184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8994303" y="11589241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9711189" y="11589241"/>
            <a:ext cx="887636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공고문 미리보기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10641229" y="11589241"/>
            <a:ext cx="1020675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견적금액 임시저장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11704307" y="11589241"/>
            <a:ext cx="734313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견적서 제출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22574" y="12287251"/>
            <a:ext cx="1813385" cy="323085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3" name="Google Shape;193;p21"/>
          <p:cNvCxnSpPr>
            <a:stCxn id="189" idx="2"/>
            <a:endCxn id="192" idx="3"/>
          </p:cNvCxnSpPr>
          <p:nvPr/>
        </p:nvCxnSpPr>
        <p:spPr>
          <a:xfrm rot="5400000">
            <a:off x="8848057" y="12595591"/>
            <a:ext cx="2094900" cy="5190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4" name="Google Shape;194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27531" y="12320584"/>
            <a:ext cx="2003607" cy="336492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5" name="Google Shape;195;p21"/>
          <p:cNvCxnSpPr>
            <a:stCxn id="186" idx="2"/>
            <a:endCxn id="194" idx="3"/>
          </p:cNvCxnSpPr>
          <p:nvPr/>
        </p:nvCxnSpPr>
        <p:spPr>
          <a:xfrm rot="5400000">
            <a:off x="3243384" y="12606796"/>
            <a:ext cx="2384100" cy="408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21"/>
          <p:cNvSpPr/>
          <p:nvPr/>
        </p:nvSpPr>
        <p:spPr>
          <a:xfrm>
            <a:off x="4939377" y="12884390"/>
            <a:ext cx="2701872" cy="7380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공동 인증서 이용 전자서명</a:t>
            </a:r>
            <a:endParaRPr/>
          </a:p>
        </p:txBody>
      </p:sp>
      <p:cxnSp>
        <p:nvCxnSpPr>
          <p:cNvPr id="197" name="Google Shape;197;p21"/>
          <p:cNvCxnSpPr>
            <a:stCxn id="185" idx="2"/>
            <a:endCxn id="196" idx="0"/>
          </p:cNvCxnSpPr>
          <p:nvPr/>
        </p:nvCxnSpPr>
        <p:spPr>
          <a:xfrm flipH="1" rot="-5400000">
            <a:off x="5270369" y="11864256"/>
            <a:ext cx="1258500" cy="781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21"/>
          <p:cNvCxnSpPr>
            <a:stCxn id="191" idx="2"/>
            <a:endCxn id="196" idx="3"/>
          </p:cNvCxnSpPr>
          <p:nvPr/>
        </p:nvCxnSpPr>
        <p:spPr>
          <a:xfrm rot="5400000">
            <a:off x="9133564" y="10315441"/>
            <a:ext cx="1445700" cy="44301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9" name="Google Shape;199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77322" y="15508126"/>
            <a:ext cx="327168" cy="11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08684" y="15373922"/>
            <a:ext cx="327168" cy="11016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/>
          <p:nvPr/>
        </p:nvSpPr>
        <p:spPr>
          <a:xfrm>
            <a:off x="2246523" y="9726714"/>
            <a:ext cx="5235887" cy="41939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2337384" y="9771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921425"/>
                <a:gridCol w="4131325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견적내역파일</a:t>
                      </a:r>
                      <a:r>
                        <a:rPr lang="ko-KR" sz="700" u="none" cap="none" strike="noStrike"/>
                        <a:t>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203" name="Google Shape;203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43727" y="9858782"/>
            <a:ext cx="168052" cy="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960828" y="9873029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1"/>
          <p:cNvGraphicFramePr/>
          <p:nvPr/>
        </p:nvGraphicFramePr>
        <p:xfrm>
          <a:off x="2260646" y="102464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985475"/>
                <a:gridCol w="4175750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   기타첨부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205" name="Google Shape;205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20867" y="10333847"/>
            <a:ext cx="168052" cy="1605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p21"/>
          <p:cNvGraphicFramePr/>
          <p:nvPr/>
        </p:nvGraphicFramePr>
        <p:xfrm>
          <a:off x="8286989" y="108012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985475"/>
                <a:gridCol w="4175750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   기타첨부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207" name="Google Shape;207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287873" y="10881724"/>
            <a:ext cx="168052" cy="16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>
            <a:off x="1790700" y="8974103"/>
            <a:ext cx="6081373" cy="2709705"/>
          </a:xfrm>
          <a:prstGeom prst="rect">
            <a:avLst/>
          </a:prstGeom>
          <a:noFill/>
          <a:ln cap="flat" cmpd="sng" w="25400">
            <a:solidFill>
              <a:srgbClr val="2E75B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-4652003" y="10597537"/>
            <a:ext cx="6081373" cy="14007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E75B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-4405842" y="10722032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 정보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-4393894" y="10977931"/>
            <a:ext cx="5663130" cy="46217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-4258015" y="111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견적제출일시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2024-02-01 15:31:22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21"/>
          <p:cNvSpPr/>
          <p:nvPr/>
        </p:nvSpPr>
        <p:spPr>
          <a:xfrm>
            <a:off x="-1901724" y="11615460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21"/>
          <p:cNvCxnSpPr>
            <a:stCxn id="208" idx="1"/>
            <a:endCxn id="209" idx="0"/>
          </p:cNvCxnSpPr>
          <p:nvPr/>
        </p:nvCxnSpPr>
        <p:spPr>
          <a:xfrm flipH="1">
            <a:off x="-1611300" y="10328956"/>
            <a:ext cx="3402000" cy="268500"/>
          </a:xfrm>
          <a:prstGeom prst="bentConnector2">
            <a:avLst/>
          </a:prstGeom>
          <a:noFill/>
          <a:ln cap="flat" cmpd="sng" w="19050">
            <a:solidFill>
              <a:srgbClr val="2E75B5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15" name="Google Shape;215;p21"/>
          <p:cNvSpPr/>
          <p:nvPr/>
        </p:nvSpPr>
        <p:spPr>
          <a:xfrm>
            <a:off x="-3967730" y="10354864"/>
            <a:ext cx="1917241" cy="229314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 투찰 후 입찰 진행 상세는 아래와 같이 보임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22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전자입찰 &gt; 입찰완료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23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26" name="Google Shape;226;p23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목록</a:t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목록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1555556" y="1925648"/>
            <a:ext cx="6472136" cy="277507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입찰완료는 결과가 선정 또는 비선정 된 입찰 목록을 보여줍니다.. (입찰번호 또는 입찰명을 클릭하시면 상세내용을 확인할 수 있습니다)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1527420" y="2399505"/>
            <a:ext cx="6519936" cy="714776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7191805" y="2817041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3"/>
          <p:cNvGraphicFramePr/>
          <p:nvPr/>
        </p:nvGraphicFramePr>
        <p:xfrm>
          <a:off x="1527414" y="3482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{0013CAFF-23A7-4479-B5FE-28017E32750C}</a:tableStyleId>
              </a:tblPr>
              <a:tblGrid>
                <a:gridCol w="795775"/>
                <a:gridCol w="1793250"/>
                <a:gridCol w="1100025"/>
                <a:gridCol w="707175"/>
                <a:gridCol w="707175"/>
                <a:gridCol w="768275"/>
                <a:gridCol w="62860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입찰번호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입찰공고일시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입찰방식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결과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내역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담당자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비선정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선정(낙찰)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65B3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0" name="Google Shape;240;p23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241" name="Google Shape;241;p23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47" name="Google Shape;247;p23"/>
          <p:cNvGraphicFramePr/>
          <p:nvPr/>
        </p:nvGraphicFramePr>
        <p:xfrm>
          <a:off x="1440199" y="32562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{0013CAFF-23A7-4479-B5FE-28017E32750C}</a:tableStyleId>
              </a:tblPr>
              <a:tblGrid>
                <a:gridCol w="675475"/>
                <a:gridCol w="1009375"/>
              </a:tblGrid>
              <a:tr h="192625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23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251" name="Google Shape;251;p23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3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2204001" y="3685688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1637667" y="281040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2293178" y="2816758"/>
            <a:ext cx="1161319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3631444" y="2816239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293305" y="2816239"/>
            <a:ext cx="1502994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4937349" y="2488392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완료상태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0" name="Google Shape;260;p23"/>
          <p:cNvGraphicFramePr/>
          <p:nvPr/>
        </p:nvGraphicFramePr>
        <p:xfrm>
          <a:off x="5568279" y="2516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738225"/>
                <a:gridCol w="16074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선정(낙찰)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비선정(유찰 포함)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1" name="Google Shape;261;p23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262" name="Google Shape;262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3"/>
            <p:cNvPicPr preferRelativeResize="0"/>
            <p:nvPr/>
          </p:nvPicPr>
          <p:blipFill rotWithShape="1">
            <a:blip r:embed="rId4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3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3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3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23"/>
          <p:cNvSpPr/>
          <p:nvPr/>
        </p:nvSpPr>
        <p:spPr>
          <a:xfrm>
            <a:off x="346644" y="2875225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7-us.googleusercontent.com/vzdkeH2G-9KsgoeNDECe0D0HE4DRHkcVt_lM7V4r_B8jz7DKjsLJr8PbGp6K3X8__-T2rAb83I0RZE1Qsr0nfe4YfKam40JpbyeyKejyWnxB7_R8PYK5-Ujke7eA7Jdx49x9wLwa8qMNUG0=s2048" id="272" name="Google Shape;27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97260" y="2493301"/>
            <a:ext cx="2973106" cy="27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24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 및 입찰완료 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해당 부분 재입찰 사유가 Displqy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 사유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입찰이 유찰상태 일 경우 유찰사유 Display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78" name="Google Shape;278;p24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상세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상세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4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입찰완료 상세</a:t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4"/>
          <p:cNvSpPr/>
          <p:nvPr/>
        </p:nvSpPr>
        <p:spPr>
          <a:xfrm>
            <a:off x="2786433" y="1559157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24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292" name="Google Shape;292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4"/>
            <p:cNvPicPr preferRelativeResize="0"/>
            <p:nvPr/>
          </p:nvPicPr>
          <p:blipFill rotWithShape="1">
            <a:blip r:embed="rId4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4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4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24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24"/>
          <p:cNvSpPr/>
          <p:nvPr/>
        </p:nvSpPr>
        <p:spPr>
          <a:xfrm>
            <a:off x="346644" y="2875225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2009132" y="1980055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입찰에 부치는 사람</a:t>
            </a:r>
            <a:endParaRPr/>
          </a:p>
        </p:txBody>
      </p:sp>
      <p:graphicFrame>
        <p:nvGraphicFramePr>
          <p:cNvPr id="303" name="Google Shape;303;p24"/>
          <p:cNvGraphicFramePr/>
          <p:nvPr/>
        </p:nvGraphicFramePr>
        <p:xfrm>
          <a:off x="2236998" y="2283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" name="Google Shape;304;p24"/>
          <p:cNvGraphicFramePr/>
          <p:nvPr/>
        </p:nvGraphicFramePr>
        <p:xfrm>
          <a:off x="2236998" y="2750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5" name="Google Shape;305;p24"/>
          <p:cNvSpPr/>
          <p:nvPr/>
        </p:nvSpPr>
        <p:spPr>
          <a:xfrm>
            <a:off x="2010211" y="2195311"/>
            <a:ext cx="5663130" cy="81223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24"/>
          <p:cNvGraphicFramePr/>
          <p:nvPr/>
        </p:nvGraphicFramePr>
        <p:xfrm>
          <a:off x="2236998" y="2516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Google Shape;307;p24"/>
          <p:cNvGraphicFramePr/>
          <p:nvPr/>
        </p:nvGraphicFramePr>
        <p:xfrm>
          <a:off x="2236998" y="34887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24"/>
          <p:cNvGraphicFramePr/>
          <p:nvPr/>
        </p:nvGraphicFramePr>
        <p:xfrm>
          <a:off x="2260646" y="4400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Google Shape;309;p24"/>
          <p:cNvGraphicFramePr/>
          <p:nvPr/>
        </p:nvGraphicFramePr>
        <p:xfrm>
          <a:off x="2260646" y="4617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Google Shape;310;p24"/>
          <p:cNvGraphicFramePr/>
          <p:nvPr/>
        </p:nvGraphicFramePr>
        <p:xfrm>
          <a:off x="2251433" y="50830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Google Shape;311;p24"/>
          <p:cNvGraphicFramePr/>
          <p:nvPr/>
        </p:nvGraphicFramePr>
        <p:xfrm>
          <a:off x="2260646" y="48513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12" name="Google Shape;312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63174" y="507176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24"/>
          <p:cNvGraphicFramePr/>
          <p:nvPr/>
        </p:nvGraphicFramePr>
        <p:xfrm>
          <a:off x="2247602" y="5701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Google Shape;314;p24"/>
          <p:cNvGraphicFramePr/>
          <p:nvPr/>
        </p:nvGraphicFramePr>
        <p:xfrm>
          <a:off x="2247602" y="5938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Google Shape;315;p24"/>
          <p:cNvGraphicFramePr/>
          <p:nvPr/>
        </p:nvGraphicFramePr>
        <p:xfrm>
          <a:off x="2240181" y="5472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24"/>
          <p:cNvSpPr txBox="1"/>
          <p:nvPr/>
        </p:nvSpPr>
        <p:spPr>
          <a:xfrm>
            <a:off x="2006936" y="316583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입찰방식 및 낙찰자 결정방법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008015" y="3381089"/>
            <a:ext cx="5663130" cy="59679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8" name="Google Shape;318;p24"/>
          <p:cNvGraphicFramePr/>
          <p:nvPr/>
        </p:nvGraphicFramePr>
        <p:xfrm>
          <a:off x="2246522" y="3717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 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24"/>
          <p:cNvSpPr/>
          <p:nvPr/>
        </p:nvSpPr>
        <p:spPr>
          <a:xfrm>
            <a:off x="2026118" y="4326344"/>
            <a:ext cx="5663130" cy="186969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2008528" y="409568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 참가정보</a:t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2009132" y="6427235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참고사항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2010211" y="6642376"/>
            <a:ext cx="5663130" cy="50033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24"/>
          <p:cNvGraphicFramePr/>
          <p:nvPr/>
        </p:nvGraphicFramePr>
        <p:xfrm>
          <a:off x="2247602" y="671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입찰담당자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입찰담당부서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개발팀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Google Shape;324;p24"/>
          <p:cNvGraphicFramePr/>
          <p:nvPr/>
        </p:nvGraphicFramePr>
        <p:xfrm>
          <a:off x="7842708" y="6314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/>
                <a:gridCol w="4167900"/>
              </a:tblGrid>
              <a:tr h="2785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24"/>
          <p:cNvSpPr/>
          <p:nvPr/>
        </p:nvSpPr>
        <p:spPr>
          <a:xfrm>
            <a:off x="7829201" y="6294217"/>
            <a:ext cx="5191169" cy="2923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2230015" y="6933429"/>
            <a:ext cx="5184645" cy="16390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24"/>
          <p:cNvCxnSpPr>
            <a:endCxn id="326" idx="3"/>
          </p:cNvCxnSpPr>
          <p:nvPr/>
        </p:nvCxnSpPr>
        <p:spPr>
          <a:xfrm rot="5400000">
            <a:off x="7347760" y="6520382"/>
            <a:ext cx="561900" cy="428100"/>
          </a:xfrm>
          <a:prstGeom prst="bentConnector3">
            <a:avLst>
              <a:gd fmla="val 2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28" name="Google Shape;328;p24"/>
          <p:cNvSpPr txBox="1"/>
          <p:nvPr/>
        </p:nvSpPr>
        <p:spPr>
          <a:xfrm>
            <a:off x="2025039" y="7336754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제출 내역</a:t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008306" y="7536557"/>
            <a:ext cx="5663130" cy="335422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세부내역파일을 다운받아 내역 작성 후 제출기한 내 등록해 주시가 바랍니다.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첨부파일은 세부내역 작성에 참고 될 자료들입니다.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1997755" y="7951898"/>
            <a:ext cx="5663130" cy="92618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p24"/>
          <p:cNvGraphicFramePr/>
          <p:nvPr/>
        </p:nvGraphicFramePr>
        <p:xfrm>
          <a:off x="2247602" y="82112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4175525"/>
              </a:tblGrid>
              <a:tr h="2421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일진입찰_세부파일_첨부.docx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Google Shape;332;p24"/>
          <p:cNvGraphicFramePr/>
          <p:nvPr/>
        </p:nvGraphicFramePr>
        <p:xfrm>
          <a:off x="2247602" y="80051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p24"/>
          <p:cNvGraphicFramePr/>
          <p:nvPr/>
        </p:nvGraphicFramePr>
        <p:xfrm>
          <a:off x="2247602" y="8454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9475"/>
                <a:gridCol w="4165175"/>
              </a:tblGrid>
              <a:tr h="3706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일진입찰_첨부3 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24"/>
          <p:cNvSpPr txBox="1"/>
          <p:nvPr/>
        </p:nvSpPr>
        <p:spPr>
          <a:xfrm>
            <a:off x="2025038" y="8993724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낙찰 정보</a:t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1990772" y="9411607"/>
            <a:ext cx="5663130" cy="117456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p24"/>
          <p:cNvGraphicFramePr/>
          <p:nvPr/>
        </p:nvGraphicFramePr>
        <p:xfrm>
          <a:off x="2246523" y="9485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87225"/>
                <a:gridCol w="819150"/>
                <a:gridCol w="95250"/>
                <a:gridCol w="962350"/>
                <a:gridCol w="63075"/>
                <a:gridCol w="21576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견적금액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한국(KRW)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600" u="none" cap="none" strike="noStrike">
                          <a:solidFill>
                            <a:schemeClr val="dk1"/>
                          </a:solidFill>
                        </a:rPr>
                        <a:t>1,000,000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24"/>
          <p:cNvSpPr/>
          <p:nvPr/>
        </p:nvSpPr>
        <p:spPr>
          <a:xfrm>
            <a:off x="1978119" y="9193717"/>
            <a:ext cx="5663130" cy="174559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입찰에 선정 되셨습니다. 입찰에 참여하셨던 내역 정보를 확인해 주십시오</a:t>
            </a:r>
            <a:endParaRPr/>
          </a:p>
        </p:txBody>
      </p:sp>
      <p:graphicFrame>
        <p:nvGraphicFramePr>
          <p:cNvPr id="338" name="Google Shape;338;p24"/>
          <p:cNvGraphicFramePr/>
          <p:nvPr/>
        </p:nvGraphicFramePr>
        <p:xfrm>
          <a:off x="2260646" y="100284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3601275"/>
              </a:tblGrid>
              <a:tr h="2141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기타첨부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 sz="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9" name="Google Shape;339;p24"/>
          <p:cNvSpPr/>
          <p:nvPr/>
        </p:nvSpPr>
        <p:spPr>
          <a:xfrm>
            <a:off x="7949545" y="7336753"/>
            <a:ext cx="5788055" cy="46210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1828800" y="7324765"/>
            <a:ext cx="5918400" cy="378483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8013731" y="7352395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제출 내역</a:t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7996998" y="7552198"/>
            <a:ext cx="5663130" cy="335422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세부내역을 참고하여 제출기간 내 제출해 주시기 바랍니다.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첨부파일은 세부내역 작성에 참고 될 자료들입니다.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8013731" y="7950594"/>
            <a:ext cx="5663130" cy="133740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24"/>
          <p:cNvGraphicFramePr/>
          <p:nvPr/>
        </p:nvGraphicFramePr>
        <p:xfrm>
          <a:off x="8263578" y="8003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Google Shape;345;p24"/>
          <p:cNvGraphicFramePr/>
          <p:nvPr/>
        </p:nvGraphicFramePr>
        <p:xfrm>
          <a:off x="8263038" y="8178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835250"/>
                <a:gridCol w="2830250"/>
              </a:tblGrid>
              <a:tr h="6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346;p24"/>
          <p:cNvGraphicFramePr/>
          <p:nvPr/>
        </p:nvGraphicFramePr>
        <p:xfrm>
          <a:off x="9332004" y="82117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{F6337313-0AF4-433F-B5FF-AC6B8F078AB1}</a:tableStyleId>
              </a:tblPr>
              <a:tblGrid>
                <a:gridCol w="1586825"/>
                <a:gridCol w="1396975"/>
                <a:gridCol w="721775"/>
                <a:gridCol w="57042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7" name="Google Shape;347;p24"/>
          <p:cNvGraphicFramePr/>
          <p:nvPr/>
        </p:nvGraphicFramePr>
        <p:xfrm>
          <a:off x="8267680" y="88667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9475"/>
                <a:gridCol w="4165175"/>
              </a:tblGrid>
              <a:tr h="3706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일진입찰_첨부3 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24"/>
          <p:cNvSpPr txBox="1"/>
          <p:nvPr/>
        </p:nvSpPr>
        <p:spPr>
          <a:xfrm>
            <a:off x="8043917" y="9361615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낙찰 정보</a:t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7996998" y="9561608"/>
            <a:ext cx="5663130" cy="174559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입찰에 선정 되셨습니다. 입찰에 참여하셨던 내역 정보를 확인해 주십시오</a:t>
            </a:r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043918" y="9834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{F6337313-0AF4-433F-B5FF-AC6B8F078AB1}</a:tableStyleId>
              </a:tblPr>
              <a:tblGrid>
                <a:gridCol w="1390425"/>
                <a:gridCol w="1224075"/>
                <a:gridCol w="573100"/>
                <a:gridCol w="559150"/>
                <a:gridCol w="899900"/>
                <a:gridCol w="91742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24"/>
          <p:cNvSpPr/>
          <p:nvPr/>
        </p:nvSpPr>
        <p:spPr>
          <a:xfrm>
            <a:off x="12755603" y="10056635"/>
            <a:ext cx="807107" cy="137624"/>
          </a:xfrm>
          <a:prstGeom prst="roundRect">
            <a:avLst>
              <a:gd fmla="val 13789" name="adj"/>
            </a:avLst>
          </a:prstGeom>
          <a:solidFill>
            <a:srgbClr val="F2F2F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12755602" y="10257132"/>
            <a:ext cx="807107" cy="137624"/>
          </a:xfrm>
          <a:prstGeom prst="roundRect">
            <a:avLst>
              <a:gd fmla="val 13789" name="adj"/>
            </a:avLst>
          </a:prstGeom>
          <a:solidFill>
            <a:srgbClr val="F2F2F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14,000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11847323" y="10065253"/>
            <a:ext cx="807107" cy="137624"/>
          </a:xfrm>
          <a:prstGeom prst="roundRect">
            <a:avLst>
              <a:gd fmla="val 13789" name="adj"/>
            </a:avLst>
          </a:prstGeom>
          <a:solidFill>
            <a:srgbClr val="F2F2F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11836242" y="10254641"/>
            <a:ext cx="807107" cy="137624"/>
          </a:xfrm>
          <a:prstGeom prst="roundRect">
            <a:avLst>
              <a:gd fmla="val 13789" name="adj"/>
            </a:avLst>
          </a:prstGeom>
          <a:solidFill>
            <a:srgbClr val="F2F2F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24"/>
          <p:cNvGraphicFramePr/>
          <p:nvPr/>
        </p:nvGraphicFramePr>
        <p:xfrm>
          <a:off x="10900800" y="10542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728650"/>
                <a:gridCol w="748800"/>
                <a:gridCol w="78825"/>
                <a:gridCol w="11272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총 견적금액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한국(KRW)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15,000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56" name="Google Shape;356;p24"/>
          <p:cNvSpPr/>
          <p:nvPr/>
        </p:nvSpPr>
        <p:spPr>
          <a:xfrm>
            <a:off x="7949545" y="7069502"/>
            <a:ext cx="2245446" cy="229314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24"/>
          <p:cNvCxnSpPr>
            <a:stCxn id="340" idx="3"/>
            <a:endCxn id="339" idx="1"/>
          </p:cNvCxnSpPr>
          <p:nvPr/>
        </p:nvCxnSpPr>
        <p:spPr>
          <a:xfrm>
            <a:off x="7747200" y="9217183"/>
            <a:ext cx="202200" cy="430200"/>
          </a:xfrm>
          <a:prstGeom prst="bentConnector3">
            <a:avLst>
              <a:gd fmla="val 50036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58" name="Google Shape;358;p24"/>
          <p:cNvSpPr/>
          <p:nvPr/>
        </p:nvSpPr>
        <p:spPr>
          <a:xfrm>
            <a:off x="811377" y="7345001"/>
            <a:ext cx="1117356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우측과 같이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4065891" y="10734087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4822337" y="10723667"/>
            <a:ext cx="734313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낙찰확인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/>
          <p:nvPr/>
        </p:nvSpPr>
        <p:spPr>
          <a:xfrm>
            <a:off x="7996998" y="9778741"/>
            <a:ext cx="5663130" cy="1631414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10267143" y="11476410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/>
          <p:nvPr/>
        </p:nvSpPr>
        <p:spPr>
          <a:xfrm>
            <a:off x="11002821" y="11476410"/>
            <a:ext cx="734313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낙찰확인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Google Shape;364;p24"/>
          <p:cNvGraphicFramePr/>
          <p:nvPr/>
        </p:nvGraphicFramePr>
        <p:xfrm>
          <a:off x="2254371" y="9748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3601275"/>
              </a:tblGrid>
              <a:tr h="2141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견적내역파일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일진입찰_배트큐브_제출.docx</a:t>
                      </a:r>
                      <a:endParaRPr sz="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p24"/>
          <p:cNvGraphicFramePr/>
          <p:nvPr/>
        </p:nvGraphicFramePr>
        <p:xfrm>
          <a:off x="2246522" y="10225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 추가 합의사항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일백만원에 낙찰함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Google Shape;366;p24"/>
          <p:cNvGraphicFramePr/>
          <p:nvPr/>
        </p:nvGraphicFramePr>
        <p:xfrm>
          <a:off x="8275304" y="1102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 추가 합의사항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일백만원에 낙찰함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7" name="Google Shape;367;p24"/>
          <p:cNvSpPr/>
          <p:nvPr/>
        </p:nvSpPr>
        <p:spPr>
          <a:xfrm>
            <a:off x="1981200" y="8958002"/>
            <a:ext cx="5653747" cy="208282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8010799" y="9386465"/>
            <a:ext cx="5653747" cy="2433715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1095873" y="11701736"/>
            <a:ext cx="5768896" cy="14237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1158263" y="11793759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>
            <a:off x="1158263" y="12032448"/>
            <a:ext cx="5663130" cy="174559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아쉽게도 이번 입찰에는 선정되지 못했습니다. 아래 유찰사유 내용을 확인하십시오</a:t>
            </a:r>
            <a:endParaRPr/>
          </a:p>
        </p:txBody>
      </p:sp>
      <p:graphicFrame>
        <p:nvGraphicFramePr>
          <p:cNvPr id="372" name="Google Shape;372;p24"/>
          <p:cNvGraphicFramePr/>
          <p:nvPr/>
        </p:nvGraphicFramePr>
        <p:xfrm>
          <a:off x="1333864" y="123143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/>
                <a:gridCol w="4167900"/>
              </a:tblGrid>
              <a:tr h="2869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유찰사유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 사양 변경으로 유찰합니다.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24"/>
          <p:cNvSpPr/>
          <p:nvPr/>
        </p:nvSpPr>
        <p:spPr>
          <a:xfrm>
            <a:off x="1159372" y="12251975"/>
            <a:ext cx="5663130" cy="37357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3652587" y="12745316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24"/>
          <p:cNvCxnSpPr>
            <a:stCxn id="367" idx="2"/>
            <a:endCxn id="369" idx="0"/>
          </p:cNvCxnSpPr>
          <p:nvPr/>
        </p:nvCxnSpPr>
        <p:spPr>
          <a:xfrm rot="5400000">
            <a:off x="4063774" y="10957422"/>
            <a:ext cx="660900" cy="827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p24"/>
          <p:cNvCxnSpPr>
            <a:stCxn id="368" idx="1"/>
            <a:endCxn id="369" idx="3"/>
          </p:cNvCxnSpPr>
          <p:nvPr/>
        </p:nvCxnSpPr>
        <p:spPr>
          <a:xfrm flipH="1">
            <a:off x="6864799" y="10603323"/>
            <a:ext cx="1146000" cy="1810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77" name="Google Shape;377;p24"/>
          <p:cNvSpPr/>
          <p:nvPr/>
        </p:nvSpPr>
        <p:spPr>
          <a:xfrm>
            <a:off x="5772504" y="11346142"/>
            <a:ext cx="1117356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업체가 유찰되었을 경우 아래와 같이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7849882" y="12080194"/>
            <a:ext cx="1961943" cy="95050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8109480" y="12295431"/>
            <a:ext cx="1674835" cy="302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본 입찰의 업체선정 됨을 확인합니다.</a:t>
            </a:r>
            <a:endParaRPr/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낙찰된 건에 대해 승인하시겠습니까?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0" name="Google Shape;380;p24"/>
          <p:cNvGraphicFramePr/>
          <p:nvPr/>
        </p:nvGraphicFramePr>
        <p:xfrm>
          <a:off x="8026666" y="12394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61055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24"/>
          <p:cNvSpPr/>
          <p:nvPr/>
        </p:nvSpPr>
        <p:spPr>
          <a:xfrm>
            <a:off x="8873121" y="12786634"/>
            <a:ext cx="414247" cy="157652"/>
          </a:xfrm>
          <a:prstGeom prst="roundRect">
            <a:avLst>
              <a:gd fmla="val 21958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승인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8468676" y="12778944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24"/>
          <p:cNvCxnSpPr>
            <a:stCxn id="360" idx="3"/>
            <a:endCxn id="378" idx="1"/>
          </p:cNvCxnSpPr>
          <p:nvPr/>
        </p:nvCxnSpPr>
        <p:spPr>
          <a:xfrm>
            <a:off x="5556650" y="10832867"/>
            <a:ext cx="2293200" cy="1722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4" name="Google Shape;384;p24"/>
          <p:cNvCxnSpPr>
            <a:stCxn id="363" idx="2"/>
            <a:endCxn id="378" idx="3"/>
          </p:cNvCxnSpPr>
          <p:nvPr/>
        </p:nvCxnSpPr>
        <p:spPr>
          <a:xfrm rot="5400000">
            <a:off x="10160528" y="11346060"/>
            <a:ext cx="860700" cy="1558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85" name="Google Shape;385;p24"/>
          <p:cNvGraphicFramePr/>
          <p:nvPr/>
        </p:nvGraphicFramePr>
        <p:xfrm>
          <a:off x="8283138" y="10806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/>
                <a:gridCol w="3601275"/>
              </a:tblGrid>
              <a:tr h="2141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기타첨부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 sz="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6" name="Google Shape;386;p24"/>
          <p:cNvSpPr/>
          <p:nvPr/>
        </p:nvSpPr>
        <p:spPr>
          <a:xfrm>
            <a:off x="-4276682" y="9737360"/>
            <a:ext cx="5653747" cy="20828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-4232843" y="9773082"/>
            <a:ext cx="3821364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정보</a:t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-4267110" y="10190965"/>
            <a:ext cx="5661431" cy="94231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9" name="Google Shape;389;p24"/>
          <p:cNvGraphicFramePr/>
          <p:nvPr/>
        </p:nvGraphicFramePr>
        <p:xfrm>
          <a:off x="-4011359" y="102646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86900"/>
                <a:gridCol w="818900"/>
                <a:gridCol w="95225"/>
                <a:gridCol w="962075"/>
                <a:gridCol w="63050"/>
                <a:gridCol w="21569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견적금액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한국(KRW)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600" u="none" cap="none" strike="noStrike">
                          <a:solidFill>
                            <a:schemeClr val="dk1"/>
                          </a:solidFill>
                        </a:rPr>
                        <a:t>1,000,000</a:t>
                      </a:r>
                      <a:endParaRPr b="1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90" name="Google Shape;390;p24"/>
          <p:cNvSpPr/>
          <p:nvPr/>
        </p:nvSpPr>
        <p:spPr>
          <a:xfrm>
            <a:off x="-4251736" y="9973075"/>
            <a:ext cx="5605377" cy="174559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입찰에 선정 되지 못했습니다.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24"/>
          <p:cNvGraphicFramePr/>
          <p:nvPr/>
        </p:nvGraphicFramePr>
        <p:xfrm>
          <a:off x="-3997236" y="108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8825"/>
                <a:gridCol w="3600200"/>
              </a:tblGrid>
              <a:tr h="2141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기타첨부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 sz="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92" name="Google Shape;392;p24"/>
          <p:cNvSpPr/>
          <p:nvPr/>
        </p:nvSpPr>
        <p:spPr>
          <a:xfrm>
            <a:off x="-1602315" y="11410155"/>
            <a:ext cx="674280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24"/>
          <p:cNvGraphicFramePr/>
          <p:nvPr/>
        </p:nvGraphicFramePr>
        <p:xfrm>
          <a:off x="-4003511" y="105282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8825"/>
                <a:gridCol w="3600200"/>
              </a:tblGrid>
              <a:tr h="2141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견적내역파일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일진입찰_배트큐브_제출.docx</a:t>
                      </a:r>
                      <a:endParaRPr sz="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94" name="Google Shape;394;p24"/>
          <p:cNvCxnSpPr>
            <a:stCxn id="367" idx="0"/>
            <a:endCxn id="386" idx="0"/>
          </p:cNvCxnSpPr>
          <p:nvPr/>
        </p:nvCxnSpPr>
        <p:spPr>
          <a:xfrm rot="5400000">
            <a:off x="1289374" y="6218702"/>
            <a:ext cx="779400" cy="6258000"/>
          </a:xfrm>
          <a:prstGeom prst="bentConnector3">
            <a:avLst>
              <a:gd fmla="val -29330" name="adj1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jameskang</dc:creator>
</cp:coreProperties>
</file>