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embeddedFontLst>
    <p:embeddedFont>
      <p:font typeface="Malgun Gothic" panose="020B0503020000020004" pitchFamily="34" charset="-127"/>
      <p:regular r:id="rId13"/>
      <p:bold r:id="rId14"/>
    </p:embeddedFont>
    <p:embeddedFont>
      <p:font typeface="Play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1bDM2IFdx1NkMfeteygyR+DHk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A88681-1D4A-4705-9E56-24EDC61031A3}">
  <a:tblStyle styleId="{EBA88681-1D4A-4705-9E56-24EDC61031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94"/>
  </p:normalViewPr>
  <p:slideViewPr>
    <p:cSldViewPr snapToGrid="0">
      <p:cViewPr varScale="1">
        <p:scale>
          <a:sx n="121" d="100"/>
          <a:sy n="121" d="100"/>
        </p:scale>
        <p:origin x="1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99f2038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ec99f2038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50a543b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2f50a543b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7249a65fe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g287249a65fe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6fc1b631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2f6fc1b631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6fc1b631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2f6fc1b631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249a65fe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287249a65fe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6fc1b631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2f6fc1b631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50a543b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2f50a543b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7249a65f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g287249a65f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2ec99f20382_0_466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>
                          <a:solidFill>
                            <a:srgbClr val="262626"/>
                          </a:solidFill>
                        </a:rPr>
                        <a:t>전자입찰 </a:t>
                      </a: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메뉴 구조도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g2f50a543b1f_0_26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(footer) 메뉴 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3" name="Google Shape;223;g2f50a543b1f_0_26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f50a543b1f_0_26"/>
          <p:cNvSpPr/>
          <p:nvPr/>
        </p:nvSpPr>
        <p:spPr>
          <a:xfrm>
            <a:off x="4413301" y="288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2f50a543b1f_0_26"/>
          <p:cNvSpPr/>
          <p:nvPr/>
        </p:nvSpPr>
        <p:spPr>
          <a:xfrm>
            <a:off x="3051841" y="396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입찰업무</a:t>
            </a: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 안내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2f50a543b1f_0_26"/>
          <p:cNvSpPr/>
          <p:nvPr/>
        </p:nvSpPr>
        <p:spPr>
          <a:xfrm>
            <a:off x="4196423" y="396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공동인증서 안내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2f50a543b1f_0_26"/>
          <p:cNvSpPr/>
          <p:nvPr/>
        </p:nvSpPr>
        <p:spPr>
          <a:xfrm>
            <a:off x="1907259" y="396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업체등록절차 안내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2f50a543b1f_0_26"/>
          <p:cNvSpPr/>
          <p:nvPr/>
        </p:nvSpPr>
        <p:spPr>
          <a:xfrm>
            <a:off x="5341005" y="396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2f50a543b1f_0_26"/>
          <p:cNvSpPr/>
          <p:nvPr/>
        </p:nvSpPr>
        <p:spPr>
          <a:xfrm>
            <a:off x="7630169" y="3960000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2f50a543b1f_0_26"/>
          <p:cNvSpPr/>
          <p:nvPr/>
        </p:nvSpPr>
        <p:spPr>
          <a:xfrm>
            <a:off x="8774451" y="3960000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2f50a543b1f_0_26"/>
          <p:cNvCxnSpPr>
            <a:stCxn id="224" idx="2"/>
            <a:endCxn id="227" idx="0"/>
          </p:cNvCxnSpPr>
          <p:nvPr/>
        </p:nvCxnSpPr>
        <p:spPr>
          <a:xfrm rot="5400000">
            <a:off x="3385280" y="2391979"/>
            <a:ext cx="540000" cy="25960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g2f50a543b1f_0_26"/>
          <p:cNvCxnSpPr>
            <a:stCxn id="224" idx="2"/>
            <a:endCxn id="225" idx="0"/>
          </p:cNvCxnSpPr>
          <p:nvPr/>
        </p:nvCxnSpPr>
        <p:spPr>
          <a:xfrm rot="5400000">
            <a:off x="3957571" y="2964270"/>
            <a:ext cx="540000" cy="145146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g2f50a543b1f_0_26"/>
          <p:cNvCxnSpPr>
            <a:stCxn id="224" idx="2"/>
            <a:endCxn id="226" idx="0"/>
          </p:cNvCxnSpPr>
          <p:nvPr/>
        </p:nvCxnSpPr>
        <p:spPr>
          <a:xfrm rot="5400000">
            <a:off x="4529862" y="3536561"/>
            <a:ext cx="540000" cy="30687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g2f50a543b1f_0_26"/>
          <p:cNvCxnSpPr>
            <a:stCxn id="224" idx="2"/>
            <a:endCxn id="228" idx="0"/>
          </p:cNvCxnSpPr>
          <p:nvPr/>
        </p:nvCxnSpPr>
        <p:spPr>
          <a:xfrm rot="16200000" flipH="1">
            <a:off x="5102153" y="3271148"/>
            <a:ext cx="540000" cy="8377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g2f50a543b1f_0_26"/>
          <p:cNvCxnSpPr>
            <a:stCxn id="224" idx="2"/>
            <a:endCxn id="229" idx="0"/>
          </p:cNvCxnSpPr>
          <p:nvPr/>
        </p:nvCxnSpPr>
        <p:spPr>
          <a:xfrm rot="16200000" flipH="1">
            <a:off x="6246660" y="2126641"/>
            <a:ext cx="540000" cy="31267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g2f50a543b1f_0_26"/>
          <p:cNvCxnSpPr>
            <a:stCxn id="224" idx="2"/>
            <a:endCxn id="230" idx="0"/>
          </p:cNvCxnSpPr>
          <p:nvPr/>
        </p:nvCxnSpPr>
        <p:spPr>
          <a:xfrm rot="16200000" flipH="1">
            <a:off x="6818801" y="1554500"/>
            <a:ext cx="540000" cy="4271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g2f50a543b1f_0_26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Navigation Bar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2f50a543b1f_0_26"/>
          <p:cNvSpPr/>
          <p:nvPr/>
        </p:nvSpPr>
        <p:spPr>
          <a:xfrm>
            <a:off x="6485587" y="396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이용 약관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" name="Google Shape;239;g2f50a543b1f_0_26"/>
          <p:cNvCxnSpPr>
            <a:stCxn id="224" idx="2"/>
            <a:endCxn id="238" idx="0"/>
          </p:cNvCxnSpPr>
          <p:nvPr/>
        </p:nvCxnSpPr>
        <p:spPr>
          <a:xfrm rot="16200000" flipH="1">
            <a:off x="5674444" y="2698857"/>
            <a:ext cx="540000" cy="19822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227;g2f50a543b1f_0_26">
            <a:extLst>
              <a:ext uri="{FF2B5EF4-FFF2-40B4-BE49-F238E27FC236}">
                <a16:creationId xmlns:a16="http://schemas.microsoft.com/office/drawing/2014/main" id="{2AC19F99-B476-FD37-2FE4-41414710E99B}"/>
              </a:ext>
            </a:extLst>
          </p:cNvPr>
          <p:cNvSpPr/>
          <p:nvPr/>
        </p:nvSpPr>
        <p:spPr>
          <a:xfrm>
            <a:off x="105226" y="3960000"/>
            <a:ext cx="1557451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사업자 정보</a:t>
            </a:r>
            <a:endParaRPr lang="en-US" altLang="ko-KR" sz="8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주소</a:t>
            </a: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copyright.)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Google Shape;231;g2f50a543b1f_0_26">
            <a:extLst>
              <a:ext uri="{FF2B5EF4-FFF2-40B4-BE49-F238E27FC236}">
                <a16:creationId xmlns:a16="http://schemas.microsoft.com/office/drawing/2014/main" id="{0979073A-2E31-76A9-61F6-A4035699BE1D}"/>
              </a:ext>
            </a:extLst>
          </p:cNvPr>
          <p:cNvCxnSpPr>
            <a:cxnSpLocks/>
            <a:stCxn id="224" idx="2"/>
            <a:endCxn id="2" idx="0"/>
          </p:cNvCxnSpPr>
          <p:nvPr/>
        </p:nvCxnSpPr>
        <p:spPr>
          <a:xfrm rot="5400000">
            <a:off x="2648627" y="1655326"/>
            <a:ext cx="540000" cy="40693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g2ec99f20382_0_257"/>
          <p:cNvGraphicFramePr/>
          <p:nvPr/>
        </p:nvGraphicFramePr>
        <p:xfrm>
          <a:off x="145886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0" name="Google Shape;90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g2ec99f20382_0_257"/>
          <p:cNvGraphicFramePr/>
          <p:nvPr/>
        </p:nvGraphicFramePr>
        <p:xfrm>
          <a:off x="145888" y="14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5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sz="7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개정일자</a:t>
                      </a:r>
                      <a:endParaRPr sz="7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7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 내용</a:t>
                      </a:r>
                      <a:endParaRPr sz="7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7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287249a65fe_2_12"/>
          <p:cNvGraphicFramePr/>
          <p:nvPr>
            <p:extLst>
              <p:ext uri="{D42A27DB-BD31-4B8C-83A1-F6EECF244321}">
                <p14:modId xmlns:p14="http://schemas.microsoft.com/office/powerpoint/2010/main" val="2821938163"/>
              </p:ext>
            </p:extLst>
          </p:nvPr>
        </p:nvGraphicFramePr>
        <p:xfrm>
          <a:off x="273275" y="3017550"/>
          <a:ext cx="9359450" cy="102102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dirty="0">
                          <a:solidFill>
                            <a:srgbClr val="262626"/>
                          </a:solidFill>
                        </a:rPr>
                        <a:t>전자입찰 </a:t>
                      </a:r>
                      <a:r>
                        <a:rPr lang="ko-KR" sz="1500" b="1" u="none" strike="noStrike" cap="none" dirty="0">
                          <a:solidFill>
                            <a:srgbClr val="262626"/>
                          </a:solidFill>
                        </a:rPr>
                        <a:t>메뉴 구조도 (</a:t>
                      </a:r>
                      <a:r>
                        <a:rPr lang="ko-KR" altLang="en-US" sz="1500" b="1" dirty="0">
                          <a:solidFill>
                            <a:srgbClr val="262626"/>
                          </a:solidFill>
                        </a:rPr>
                        <a:t>계열사</a:t>
                      </a:r>
                      <a:r>
                        <a:rPr lang="ko-KR" sz="1500" b="1" u="none" strike="noStrike" cap="none" dirty="0">
                          <a:solidFill>
                            <a:srgbClr val="262626"/>
                          </a:solidFill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dirty="0" err="1"/>
                        <a:t>Utility</a:t>
                      </a:r>
                      <a:r>
                        <a:rPr lang="ko-KR" dirty="0"/>
                        <a:t> </a:t>
                      </a:r>
                      <a:r>
                        <a:rPr lang="ko-KR" dirty="0" err="1"/>
                        <a:t>menu</a:t>
                      </a:r>
                      <a:endParaRPr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dirty="0"/>
                        <a:t>GNB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g2f6fc1b6314_0_18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전자입찰(admin) layout 정의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" name="Google Shape;102;g2f6fc1b6314_0_18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f6fc1b6314_0_18"/>
          <p:cNvSpPr/>
          <p:nvPr/>
        </p:nvSpPr>
        <p:spPr>
          <a:xfrm>
            <a:off x="488050" y="1504800"/>
            <a:ext cx="648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f6fc1b6314_0_18"/>
          <p:cNvSpPr/>
          <p:nvPr/>
        </p:nvSpPr>
        <p:spPr>
          <a:xfrm>
            <a:off x="640450" y="1594800"/>
            <a:ext cx="1264500" cy="360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f6fc1b6314_0_18"/>
          <p:cNvSpPr/>
          <p:nvPr/>
        </p:nvSpPr>
        <p:spPr>
          <a:xfrm>
            <a:off x="5352950" y="1594800"/>
            <a:ext cx="1440000" cy="360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2f6fc1b6314_0_18"/>
          <p:cNvSpPr/>
          <p:nvPr/>
        </p:nvSpPr>
        <p:spPr>
          <a:xfrm>
            <a:off x="488050" y="2244200"/>
            <a:ext cx="1530000" cy="2466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g2f6fc1b6314_0_18"/>
          <p:cNvSpPr/>
          <p:nvPr/>
        </p:nvSpPr>
        <p:spPr>
          <a:xfrm>
            <a:off x="2198050" y="2244200"/>
            <a:ext cx="4770000" cy="2466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Content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g2f6fc1b6314_0_18"/>
          <p:cNvSpPr/>
          <p:nvPr/>
        </p:nvSpPr>
        <p:spPr>
          <a:xfrm>
            <a:off x="488050" y="4944200"/>
            <a:ext cx="648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g2f6fc1b6314_0_70"/>
          <p:cNvGraphicFramePr/>
          <p:nvPr>
            <p:extLst>
              <p:ext uri="{D42A27DB-BD31-4B8C-83A1-F6EECF244321}">
                <p14:modId xmlns:p14="http://schemas.microsoft.com/office/powerpoint/2010/main" val="483154776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전자입찰(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계열사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메뉴 구조도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4" name="Google Shape;114;g2f6fc1b6314_0_70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f6fc1b6314_0_70"/>
          <p:cNvSpPr/>
          <p:nvPr/>
        </p:nvSpPr>
        <p:spPr>
          <a:xfrm>
            <a:off x="-2160000" y="10800000"/>
            <a:ext cx="720000" cy="27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2f6fc1b6314_0_70"/>
          <p:cNvSpPr/>
          <p:nvPr/>
        </p:nvSpPr>
        <p:spPr>
          <a:xfrm>
            <a:off x="4412988" y="41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2f6fc1b6314_0_70"/>
          <p:cNvSpPr/>
          <p:nvPr/>
        </p:nvSpPr>
        <p:spPr>
          <a:xfrm>
            <a:off x="1953600" y="50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2f6fc1b6314_0_70"/>
          <p:cNvSpPr/>
          <p:nvPr/>
        </p:nvSpPr>
        <p:spPr>
          <a:xfrm>
            <a:off x="1953600" y="5585298"/>
            <a:ext cx="1260000" cy="1152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입찰계획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입찰진행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입찰완료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입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찰이력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2f6fc1b6314_0_70"/>
          <p:cNvSpPr/>
          <p:nvPr/>
        </p:nvSpPr>
        <p:spPr>
          <a:xfrm>
            <a:off x="6700963" y="50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2f6fc1b6314_0_70"/>
          <p:cNvSpPr/>
          <p:nvPr/>
        </p:nvSpPr>
        <p:spPr>
          <a:xfrm>
            <a:off x="6700963" y="5585970"/>
            <a:ext cx="1260000" cy="1152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2f6fc1b6314_0_70"/>
          <p:cNvSpPr/>
          <p:nvPr/>
        </p:nvSpPr>
        <p:spPr>
          <a:xfrm>
            <a:off x="8346338" y="50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2f6fc1b6314_0_70"/>
          <p:cNvSpPr/>
          <p:nvPr/>
        </p:nvSpPr>
        <p:spPr>
          <a:xfrm>
            <a:off x="8346350" y="5573400"/>
            <a:ext cx="1260000" cy="1152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</a:t>
            </a: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문의</a:t>
            </a:r>
            <a:endParaRPr lang="en" altLang="ko-KR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altLang="ko-KR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lang="ko-KR" alt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g2f6fc1b6314_0_70"/>
          <p:cNvCxnSpPr>
            <a:stCxn id="128" idx="2"/>
            <a:endCxn id="129" idx="0"/>
          </p:cNvCxnSpPr>
          <p:nvPr/>
        </p:nvCxnSpPr>
        <p:spPr>
          <a:xfrm rot="5400000">
            <a:off x="3588288" y="3675300"/>
            <a:ext cx="360000" cy="2369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g2f6fc1b6314_0_70"/>
          <p:cNvCxnSpPr>
            <a:stCxn id="128" idx="2"/>
            <a:endCxn id="137" idx="0"/>
          </p:cNvCxnSpPr>
          <p:nvPr/>
        </p:nvCxnSpPr>
        <p:spPr>
          <a:xfrm rot="5400000">
            <a:off x="4410738" y="4497750"/>
            <a:ext cx="360000" cy="7245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g2f6fc1b6314_0_70"/>
          <p:cNvCxnSpPr>
            <a:stCxn id="128" idx="2"/>
            <a:endCxn id="131" idx="0"/>
          </p:cNvCxnSpPr>
          <p:nvPr/>
        </p:nvCxnSpPr>
        <p:spPr>
          <a:xfrm rot="16200000" flipH="1">
            <a:off x="5961975" y="3671012"/>
            <a:ext cx="360000" cy="23779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g2f6fc1b6314_0_70"/>
          <p:cNvCxnSpPr>
            <a:stCxn id="128" idx="2"/>
            <a:endCxn id="133" idx="0"/>
          </p:cNvCxnSpPr>
          <p:nvPr/>
        </p:nvCxnSpPr>
        <p:spPr>
          <a:xfrm rot="16200000" flipH="1">
            <a:off x="6784663" y="2848325"/>
            <a:ext cx="360000" cy="4023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g2f6fc1b6314_0_70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전자입찰(</a:t>
            </a: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계열사</a:t>
            </a: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메뉴 구조도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2f6fc1b6314_0_70"/>
          <p:cNvSpPr/>
          <p:nvPr/>
        </p:nvSpPr>
        <p:spPr>
          <a:xfrm>
            <a:off x="3598512" y="50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2f6fc1b6314_0_70"/>
          <p:cNvSpPr/>
          <p:nvPr/>
        </p:nvSpPr>
        <p:spPr>
          <a:xfrm>
            <a:off x="3598512" y="5578684"/>
            <a:ext cx="1260000" cy="1152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회사별 입찰실적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입찰실적 상세내역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2f6fc1b6314_0_70"/>
          <p:cNvSpPr/>
          <p:nvPr/>
        </p:nvSpPr>
        <p:spPr>
          <a:xfrm>
            <a:off x="308700" y="5048325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g2f6fc1b6314_0_70"/>
          <p:cNvSpPr/>
          <p:nvPr/>
        </p:nvSpPr>
        <p:spPr>
          <a:xfrm>
            <a:off x="308700" y="5591250"/>
            <a:ext cx="1260000" cy="1152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전자입찰 현황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업체 현황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g2f6fc1b6314_0_70"/>
          <p:cNvCxnSpPr>
            <a:stCxn id="128" idx="2"/>
            <a:endCxn id="142" idx="0"/>
          </p:cNvCxnSpPr>
          <p:nvPr/>
        </p:nvCxnSpPr>
        <p:spPr>
          <a:xfrm rot="5400000">
            <a:off x="2761638" y="2857050"/>
            <a:ext cx="368400" cy="40143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g2f6fc1b6314_0_70"/>
          <p:cNvSpPr/>
          <p:nvPr/>
        </p:nvSpPr>
        <p:spPr>
          <a:xfrm>
            <a:off x="7621290" y="198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2f6fc1b6314_0_70"/>
          <p:cNvSpPr/>
          <p:nvPr/>
        </p:nvSpPr>
        <p:spPr>
          <a:xfrm>
            <a:off x="4233006" y="1260000"/>
            <a:ext cx="14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" name="Google Shape;147;g2f6fc1b6314_0_70"/>
          <p:cNvCxnSpPr>
            <a:stCxn id="146" idx="2"/>
            <a:endCxn id="128" idx="0"/>
          </p:cNvCxnSpPr>
          <p:nvPr/>
        </p:nvCxnSpPr>
        <p:spPr>
          <a:xfrm rot="-5400000" flipH="1">
            <a:off x="3783306" y="2969700"/>
            <a:ext cx="234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g2f6fc1b6314_0_70"/>
          <p:cNvCxnSpPr>
            <a:stCxn id="146" idx="2"/>
            <a:endCxn id="145" idx="1"/>
          </p:cNvCxnSpPr>
          <p:nvPr/>
        </p:nvCxnSpPr>
        <p:spPr>
          <a:xfrm rot="16200000" flipH="1">
            <a:off x="6062148" y="690858"/>
            <a:ext cx="450000" cy="2668284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g2f6fc1b6314_0_70"/>
          <p:cNvSpPr/>
          <p:nvPr/>
        </p:nvSpPr>
        <p:spPr>
          <a:xfrm>
            <a:off x="6700963" y="288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운영사로 접속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f6fc1b6314_0_70"/>
          <p:cNvSpPr/>
          <p:nvPr/>
        </p:nvSpPr>
        <p:spPr>
          <a:xfrm>
            <a:off x="8346338" y="288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2f6fc1b6314_0_70"/>
          <p:cNvSpPr/>
          <p:nvPr/>
        </p:nvSpPr>
        <p:spPr>
          <a:xfrm>
            <a:off x="8346338" y="3432570"/>
            <a:ext cx="1260000" cy="72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개인정보 수정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" name="Google Shape;153;g2f6fc1b6314_0_70"/>
          <p:cNvCxnSpPr>
            <a:stCxn id="149" idx="0"/>
            <a:endCxn id="145" idx="2"/>
          </p:cNvCxnSpPr>
          <p:nvPr/>
        </p:nvCxnSpPr>
        <p:spPr>
          <a:xfrm rot="5400000" flipH="1" flipV="1">
            <a:off x="7566126" y="2284837"/>
            <a:ext cx="360000" cy="8303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g2f6fc1b6314_0_70"/>
          <p:cNvCxnSpPr>
            <a:stCxn id="150" idx="0"/>
            <a:endCxn id="145" idx="2"/>
          </p:cNvCxnSpPr>
          <p:nvPr/>
        </p:nvCxnSpPr>
        <p:spPr>
          <a:xfrm rot="16200000" flipV="1">
            <a:off x="8388814" y="2292476"/>
            <a:ext cx="360000" cy="8150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g2f6fc1b6314_0_70"/>
          <p:cNvSpPr/>
          <p:nvPr/>
        </p:nvSpPr>
        <p:spPr>
          <a:xfrm>
            <a:off x="141800" y="1620000"/>
            <a:ext cx="2160000" cy="54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로그인/ 회원가입 기능은 별도 page에서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31;g2f6fc1b6314_0_70">
            <a:extLst>
              <a:ext uri="{FF2B5EF4-FFF2-40B4-BE49-F238E27FC236}">
                <a16:creationId xmlns:a16="http://schemas.microsoft.com/office/drawing/2014/main" id="{6A3EB423-BECA-958F-70F8-0E8047EB34BB}"/>
              </a:ext>
            </a:extLst>
          </p:cNvPr>
          <p:cNvSpPr/>
          <p:nvPr/>
        </p:nvSpPr>
        <p:spPr>
          <a:xfrm>
            <a:off x="5196975" y="504529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32;g2f6fc1b6314_0_70">
            <a:extLst>
              <a:ext uri="{FF2B5EF4-FFF2-40B4-BE49-F238E27FC236}">
                <a16:creationId xmlns:a16="http://schemas.microsoft.com/office/drawing/2014/main" id="{7246356E-CF5B-F49B-B74F-ABE322516014}"/>
              </a:ext>
            </a:extLst>
          </p:cNvPr>
          <p:cNvSpPr/>
          <p:nvPr/>
        </p:nvSpPr>
        <p:spPr>
          <a:xfrm>
            <a:off x="5196975" y="5591268"/>
            <a:ext cx="1260000" cy="1152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 승인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 관리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287249a65fe_2_4"/>
          <p:cNvGraphicFramePr/>
          <p:nvPr>
            <p:extLst>
              <p:ext uri="{D42A27DB-BD31-4B8C-83A1-F6EECF244321}">
                <p14:modId xmlns:p14="http://schemas.microsoft.com/office/powerpoint/2010/main" val="4264924845"/>
              </p:ext>
            </p:extLst>
          </p:nvPr>
        </p:nvGraphicFramePr>
        <p:xfrm>
          <a:off x="273275" y="3017550"/>
          <a:ext cx="9359450" cy="102102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dirty="0">
                          <a:solidFill>
                            <a:srgbClr val="262626"/>
                          </a:solidFill>
                        </a:rPr>
                        <a:t>전자입찰 </a:t>
                      </a:r>
                      <a:r>
                        <a:rPr lang="ko-KR" sz="1500" b="1" u="none" strike="noStrike" cap="none" dirty="0">
                          <a:solidFill>
                            <a:srgbClr val="262626"/>
                          </a:solidFill>
                        </a:rPr>
                        <a:t>메뉴 구조도 (</a:t>
                      </a:r>
                      <a:r>
                        <a:rPr lang="ko-KR" altLang="en-US" sz="1500" b="1" u="none" strike="noStrike" cap="none" dirty="0">
                          <a:solidFill>
                            <a:srgbClr val="262626"/>
                          </a:solidFill>
                        </a:rPr>
                        <a:t>협력사</a:t>
                      </a:r>
                      <a:r>
                        <a:rPr lang="ko-KR" sz="1500" b="1" u="none" strike="noStrike" cap="none" dirty="0">
                          <a:solidFill>
                            <a:srgbClr val="262626"/>
                          </a:solidFill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dirty="0" err="1"/>
                        <a:t>Utility</a:t>
                      </a:r>
                      <a:r>
                        <a:rPr lang="ko-KR" dirty="0"/>
                        <a:t> </a:t>
                      </a:r>
                      <a:r>
                        <a:rPr lang="ko-KR" dirty="0" err="1"/>
                        <a:t>menu</a:t>
                      </a:r>
                      <a:endParaRPr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dirty="0"/>
                        <a:t>GNB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g2f6fc1b6314_0_63"/>
          <p:cNvGraphicFramePr/>
          <p:nvPr>
            <p:extLst>
              <p:ext uri="{D42A27DB-BD31-4B8C-83A1-F6EECF244321}">
                <p14:modId xmlns:p14="http://schemas.microsoft.com/office/powerpoint/2010/main" val="846257111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전자입찰(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layout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정의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1" name="Google Shape;171;g2f6fc1b6314_0_63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f6fc1b6314_0_63"/>
          <p:cNvSpPr/>
          <p:nvPr/>
        </p:nvSpPr>
        <p:spPr>
          <a:xfrm>
            <a:off x="488050" y="1504800"/>
            <a:ext cx="648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2f6fc1b6314_0_63"/>
          <p:cNvSpPr/>
          <p:nvPr/>
        </p:nvSpPr>
        <p:spPr>
          <a:xfrm>
            <a:off x="640450" y="1594800"/>
            <a:ext cx="1264500" cy="360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2f6fc1b6314_0_63"/>
          <p:cNvSpPr/>
          <p:nvPr/>
        </p:nvSpPr>
        <p:spPr>
          <a:xfrm>
            <a:off x="5352950" y="1594800"/>
            <a:ext cx="1440000" cy="360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2f6fc1b6314_0_63"/>
          <p:cNvSpPr/>
          <p:nvPr/>
        </p:nvSpPr>
        <p:spPr>
          <a:xfrm>
            <a:off x="488050" y="2244200"/>
            <a:ext cx="1530000" cy="2466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2f6fc1b6314_0_63"/>
          <p:cNvSpPr/>
          <p:nvPr/>
        </p:nvSpPr>
        <p:spPr>
          <a:xfrm>
            <a:off x="2198050" y="2244200"/>
            <a:ext cx="4770000" cy="2466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Content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2f6fc1b6314_0_63"/>
          <p:cNvSpPr/>
          <p:nvPr/>
        </p:nvSpPr>
        <p:spPr>
          <a:xfrm>
            <a:off x="488050" y="4944200"/>
            <a:ext cx="648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g2f50a543b1f_0_0"/>
          <p:cNvGraphicFramePr/>
          <p:nvPr>
            <p:extLst>
              <p:ext uri="{D42A27DB-BD31-4B8C-83A1-F6EECF244321}">
                <p14:modId xmlns:p14="http://schemas.microsoft.com/office/powerpoint/2010/main" val="2380667985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전자입찰(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메뉴 구조도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3" name="Google Shape;183;g2f50a543b1f_0_0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f50a543b1f_0_0"/>
          <p:cNvSpPr/>
          <p:nvPr/>
        </p:nvSpPr>
        <p:spPr>
          <a:xfrm>
            <a:off x="4412988" y="41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f50a543b1f_0_0"/>
          <p:cNvSpPr/>
          <p:nvPr/>
        </p:nvSpPr>
        <p:spPr>
          <a:xfrm>
            <a:off x="308688" y="50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2f50a543b1f_0_0"/>
          <p:cNvSpPr/>
          <p:nvPr/>
        </p:nvSpPr>
        <p:spPr>
          <a:xfrm>
            <a:off x="308688" y="5573400"/>
            <a:ext cx="1260000" cy="1063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전자입찰 현황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내 입찰 정보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2f50a543b1f_0_0"/>
          <p:cNvSpPr/>
          <p:nvPr/>
        </p:nvSpPr>
        <p:spPr>
          <a:xfrm>
            <a:off x="8346338" y="50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f50a543b1f_0_0"/>
          <p:cNvSpPr/>
          <p:nvPr/>
        </p:nvSpPr>
        <p:spPr>
          <a:xfrm>
            <a:off x="8346350" y="5573400"/>
            <a:ext cx="1260000" cy="108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공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지사항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1:1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문의</a:t>
            </a:r>
            <a:endParaRPr lang="en" altLang="ko-KR"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</a:p>
        </p:txBody>
      </p:sp>
      <p:cxnSp>
        <p:nvCxnSpPr>
          <p:cNvPr id="189" name="Google Shape;189;g2f50a543b1f_0_0"/>
          <p:cNvCxnSpPr>
            <a:stCxn id="184" idx="2"/>
            <a:endCxn id="185" idx="0"/>
          </p:cNvCxnSpPr>
          <p:nvPr/>
        </p:nvCxnSpPr>
        <p:spPr>
          <a:xfrm rot="5400000">
            <a:off x="2765838" y="2852850"/>
            <a:ext cx="360000" cy="4014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g2f50a543b1f_0_0"/>
          <p:cNvCxnSpPr>
            <a:stCxn id="184" idx="2"/>
            <a:endCxn id="191" idx="0"/>
          </p:cNvCxnSpPr>
          <p:nvPr/>
        </p:nvCxnSpPr>
        <p:spPr>
          <a:xfrm rot="5400000">
            <a:off x="4105447" y="4192459"/>
            <a:ext cx="360000" cy="13350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g2f50a543b1f_0_0"/>
          <p:cNvCxnSpPr>
            <a:stCxn id="184" idx="2"/>
            <a:endCxn id="193" idx="0"/>
          </p:cNvCxnSpPr>
          <p:nvPr/>
        </p:nvCxnSpPr>
        <p:spPr>
          <a:xfrm rot="16200000" flipH="1">
            <a:off x="5445055" y="4187933"/>
            <a:ext cx="360000" cy="134413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g2f50a543b1f_0_0"/>
          <p:cNvCxnSpPr>
            <a:stCxn id="184" idx="2"/>
            <a:endCxn id="187" idx="0"/>
          </p:cNvCxnSpPr>
          <p:nvPr/>
        </p:nvCxnSpPr>
        <p:spPr>
          <a:xfrm rot="16200000" flipH="1">
            <a:off x="6784663" y="2848325"/>
            <a:ext cx="360000" cy="4023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2f50a543b1f_0_0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전자입찰(</a:t>
            </a: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협력사</a:t>
            </a: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메뉴 구조도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2f50a543b1f_0_0"/>
          <p:cNvSpPr/>
          <p:nvPr/>
        </p:nvSpPr>
        <p:spPr>
          <a:xfrm>
            <a:off x="2987905" y="50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2f50a543b1f_0_0"/>
          <p:cNvSpPr/>
          <p:nvPr/>
        </p:nvSpPr>
        <p:spPr>
          <a:xfrm>
            <a:off x="2987909" y="5573400"/>
            <a:ext cx="1260000" cy="1063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입찰 진행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입찰 완료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2f50a543b1f_0_0"/>
          <p:cNvSpPr/>
          <p:nvPr/>
        </p:nvSpPr>
        <p:spPr>
          <a:xfrm>
            <a:off x="5667122" y="50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2f50a543b1f_0_0"/>
          <p:cNvSpPr/>
          <p:nvPr/>
        </p:nvSpPr>
        <p:spPr>
          <a:xfrm>
            <a:off x="5667130" y="5573400"/>
            <a:ext cx="1260000" cy="1063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자사정보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2f50a543b1f_0_0"/>
          <p:cNvSpPr/>
          <p:nvPr/>
        </p:nvSpPr>
        <p:spPr>
          <a:xfrm>
            <a:off x="141800" y="1620000"/>
            <a:ext cx="2160000" cy="54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로그인/ 회원가입 기능은 별도 page에서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2f50a543b1f_0_0"/>
          <p:cNvSpPr/>
          <p:nvPr/>
        </p:nvSpPr>
        <p:spPr>
          <a:xfrm>
            <a:off x="7095775" y="198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2f50a543b1f_0_0"/>
          <p:cNvSpPr/>
          <p:nvPr/>
        </p:nvSpPr>
        <p:spPr>
          <a:xfrm>
            <a:off x="4233006" y="1260000"/>
            <a:ext cx="14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g2f50a543b1f_0_0"/>
          <p:cNvCxnSpPr>
            <a:stCxn id="202" idx="2"/>
            <a:endCxn id="184" idx="0"/>
          </p:cNvCxnSpPr>
          <p:nvPr/>
        </p:nvCxnSpPr>
        <p:spPr>
          <a:xfrm rot="-5400000" flipH="1">
            <a:off x="3783306" y="2969700"/>
            <a:ext cx="234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g2f50a543b1f_0_0"/>
          <p:cNvCxnSpPr>
            <a:stCxn id="202" idx="2"/>
            <a:endCxn id="201" idx="1"/>
          </p:cNvCxnSpPr>
          <p:nvPr/>
        </p:nvCxnSpPr>
        <p:spPr>
          <a:xfrm rot="-5400000" flipH="1">
            <a:off x="5799456" y="953550"/>
            <a:ext cx="450000" cy="2142900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2f50a543b1f_0_0"/>
          <p:cNvSpPr/>
          <p:nvPr/>
        </p:nvSpPr>
        <p:spPr>
          <a:xfrm>
            <a:off x="5666400" y="288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OK플라자로 접속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f50a543b1f_0_0"/>
          <p:cNvSpPr/>
          <p:nvPr/>
        </p:nvSpPr>
        <p:spPr>
          <a:xfrm>
            <a:off x="8346338" y="288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f50a543b1f_0_0"/>
          <p:cNvSpPr/>
          <p:nvPr/>
        </p:nvSpPr>
        <p:spPr>
          <a:xfrm>
            <a:off x="8346338" y="3432570"/>
            <a:ext cx="1260000" cy="72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내 정보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g2f50a543b1f_0_0"/>
          <p:cNvCxnSpPr>
            <a:stCxn id="205" idx="0"/>
            <a:endCxn id="201" idx="2"/>
          </p:cNvCxnSpPr>
          <p:nvPr/>
        </p:nvCxnSpPr>
        <p:spPr>
          <a:xfrm rot="-5400000">
            <a:off x="6786150" y="2030250"/>
            <a:ext cx="360000" cy="13395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2f50a543b1f_0_0"/>
          <p:cNvCxnSpPr>
            <a:stCxn id="206" idx="0"/>
            <a:endCxn id="201" idx="2"/>
          </p:cNvCxnSpPr>
          <p:nvPr/>
        </p:nvCxnSpPr>
        <p:spPr>
          <a:xfrm rot="16200000" flipV="1">
            <a:off x="8126057" y="2029718"/>
            <a:ext cx="360000" cy="13405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g287249a65fe_2_8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>
                          <a:solidFill>
                            <a:srgbClr val="262626"/>
                          </a:solidFill>
                        </a:rPr>
                        <a:t>전자입찰 </a:t>
                      </a: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메뉴 구조도 (</a:t>
                      </a:r>
                      <a:r>
                        <a:rPr lang="ko-KR" sz="1500" b="1">
                          <a:solidFill>
                            <a:srgbClr val="262626"/>
                          </a:solidFill>
                        </a:rPr>
                        <a:t>공통)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Footer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264</Words>
  <Application>Microsoft Macintosh PowerPoint</Application>
  <PresentationFormat>A4 용지(210x297mm)</PresentationFormat>
  <Paragraphs>166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DA41707</dc:creator>
  <cp:lastModifiedBy>DA41707</cp:lastModifiedBy>
  <cp:revision>3</cp:revision>
  <dcterms:created xsi:type="dcterms:W3CDTF">2024-07-08T00:37:41Z</dcterms:created>
  <dcterms:modified xsi:type="dcterms:W3CDTF">2025-03-06T02:06:42Z</dcterms:modified>
</cp:coreProperties>
</file>