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906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1bDM2IFdx1NkMfeteygyR+DH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A88681-1D4A-4705-9E56-24EDC61031A3}">
  <a:tblStyle styleId="{EBA88681-1D4A-4705-9E56-24EDC61031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2ec99f20382_0_4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0a543b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2f50a543b1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99f20382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2ec99f20382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7249a65f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287249a65fe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fc1b63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2f6fc1b631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6fc1b63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2f6fc1b6314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249a65f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87249a65fe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fc1b631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2f6fc1b6314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0a543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f50a543b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7249a65f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87249a65fe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b="1" lang="ko-KR" sz="1500" u="none" cap="none" strike="noStrik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2f50a543b1f_0_26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(footer) 메뉴 구조도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223" name="Google Shape;223;g2f50a543b1f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f50a543b1f_0_26"/>
          <p:cNvSpPr/>
          <p:nvPr/>
        </p:nvSpPr>
        <p:spPr>
          <a:xfrm>
            <a:off x="4413301" y="2880000"/>
            <a:ext cx="108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f50a543b1f_0_26"/>
          <p:cNvSpPr/>
          <p:nvPr/>
        </p:nvSpPr>
        <p:spPr>
          <a:xfrm>
            <a:off x="1503225" y="3960000"/>
            <a:ext cx="90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latin typeface="Malgun Gothic"/>
                <a:ea typeface="Malgun Gothic"/>
                <a:cs typeface="Malgun Gothic"/>
                <a:sym typeface="Malgun Gothic"/>
              </a:rPr>
              <a:t>업체등록절차 안내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f50a543b1f_0_26"/>
          <p:cNvSpPr/>
          <p:nvPr/>
        </p:nvSpPr>
        <p:spPr>
          <a:xfrm>
            <a:off x="2774650" y="3960000"/>
            <a:ext cx="90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latin typeface="Malgun Gothic"/>
                <a:ea typeface="Malgun Gothic"/>
                <a:cs typeface="Malgun Gothic"/>
                <a:sym typeface="Malgun Gothic"/>
              </a:rPr>
              <a:t>입찰업무안내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f50a543b1f_0_26"/>
          <p:cNvSpPr/>
          <p:nvPr/>
        </p:nvSpPr>
        <p:spPr>
          <a:xfrm>
            <a:off x="231801" y="3960000"/>
            <a:ext cx="90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latin typeface="Malgun Gothic"/>
                <a:ea typeface="Malgun Gothic"/>
                <a:cs typeface="Malgun Gothic"/>
                <a:sym typeface="Malgun Gothic"/>
              </a:rPr>
              <a:t>공동인증서 안내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f50a543b1f_0_26"/>
          <p:cNvSpPr/>
          <p:nvPr/>
        </p:nvSpPr>
        <p:spPr>
          <a:xfrm>
            <a:off x="4046076" y="3960000"/>
            <a:ext cx="90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f50a543b1f_0_26"/>
          <p:cNvSpPr/>
          <p:nvPr/>
        </p:nvSpPr>
        <p:spPr>
          <a:xfrm>
            <a:off x="7503326" y="3960000"/>
            <a:ext cx="8997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f50a543b1f_0_26"/>
          <p:cNvSpPr/>
          <p:nvPr/>
        </p:nvSpPr>
        <p:spPr>
          <a:xfrm>
            <a:off x="8774451" y="3960000"/>
            <a:ext cx="8997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2f50a543b1f_0_26"/>
          <p:cNvCxnSpPr>
            <a:stCxn id="224" idx="2"/>
            <a:endCxn id="227" idx="0"/>
          </p:cNvCxnSpPr>
          <p:nvPr/>
        </p:nvCxnSpPr>
        <p:spPr>
          <a:xfrm rot="5400000">
            <a:off x="2547600" y="1554300"/>
            <a:ext cx="540000" cy="4271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2f50a543b1f_0_26"/>
          <p:cNvCxnSpPr>
            <a:stCxn id="224" idx="2"/>
            <a:endCxn id="225" idx="0"/>
          </p:cNvCxnSpPr>
          <p:nvPr/>
        </p:nvCxnSpPr>
        <p:spPr>
          <a:xfrm rot="5400000">
            <a:off x="3183300" y="2190000"/>
            <a:ext cx="540000" cy="300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2f50a543b1f_0_26"/>
          <p:cNvCxnSpPr>
            <a:stCxn id="224" idx="2"/>
            <a:endCxn id="226" idx="0"/>
          </p:cNvCxnSpPr>
          <p:nvPr/>
        </p:nvCxnSpPr>
        <p:spPr>
          <a:xfrm rot="5400000">
            <a:off x="3819001" y="2825700"/>
            <a:ext cx="540000" cy="1728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2f50a543b1f_0_26"/>
          <p:cNvCxnSpPr>
            <a:stCxn id="224" idx="2"/>
            <a:endCxn id="228" idx="0"/>
          </p:cNvCxnSpPr>
          <p:nvPr/>
        </p:nvCxnSpPr>
        <p:spPr>
          <a:xfrm rot="5400000">
            <a:off x="4454701" y="3461400"/>
            <a:ext cx="540000" cy="4572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2f50a543b1f_0_26"/>
          <p:cNvCxnSpPr>
            <a:stCxn id="224" idx="2"/>
            <a:endCxn id="229" idx="0"/>
          </p:cNvCxnSpPr>
          <p:nvPr/>
        </p:nvCxnSpPr>
        <p:spPr>
          <a:xfrm flipH="1" rot="-5400000">
            <a:off x="6183301" y="2190000"/>
            <a:ext cx="540000" cy="3000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g2f50a543b1f_0_26"/>
          <p:cNvCxnSpPr>
            <a:stCxn id="224" idx="2"/>
            <a:endCxn id="230" idx="0"/>
          </p:cNvCxnSpPr>
          <p:nvPr/>
        </p:nvCxnSpPr>
        <p:spPr>
          <a:xfrm flipH="1" rot="-5400000">
            <a:off x="6818851" y="1554450"/>
            <a:ext cx="540000" cy="4271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7" name="Google Shape;237;g2f50a543b1f_0_26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f50a543b1f_0_26"/>
          <p:cNvSpPr/>
          <p:nvPr/>
        </p:nvSpPr>
        <p:spPr>
          <a:xfrm>
            <a:off x="6231901" y="3960000"/>
            <a:ext cx="90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ko-KR" sz="800">
                <a:latin typeface="Malgun Gothic"/>
                <a:ea typeface="Malgun Gothic"/>
                <a:cs typeface="Malgun Gothic"/>
                <a:sym typeface="Malgun Gothic"/>
              </a:rPr>
              <a:t>이용 약관</a:t>
            </a:r>
            <a:endParaRPr b="1" i="0" sz="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g2f50a543b1f_0_26"/>
          <p:cNvCxnSpPr>
            <a:stCxn id="224" idx="2"/>
            <a:endCxn id="238" idx="0"/>
          </p:cNvCxnSpPr>
          <p:nvPr/>
        </p:nvCxnSpPr>
        <p:spPr>
          <a:xfrm flipH="1" rot="-5400000">
            <a:off x="5547601" y="2825700"/>
            <a:ext cx="540000" cy="1728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g2ec99f20382_0_257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90" name="Google Shape;90;g2ec99f20382_0_2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g2ec99f20382_0_257"/>
          <p:cNvGraphicFramePr/>
          <p:nvPr/>
        </p:nvGraphicFramePr>
        <p:xfrm>
          <a:off x="145888" y="144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515975"/>
                <a:gridCol w="1017275"/>
                <a:gridCol w="1017275"/>
                <a:gridCol w="2180775"/>
                <a:gridCol w="4882925"/>
              </a:tblGrid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개정일자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 내용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b="1" sz="7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287249a65fe_2_12"/>
          <p:cNvGraphicFramePr/>
          <p:nvPr/>
        </p:nvGraphicFramePr>
        <p:xfrm>
          <a:off x="273275" y="3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b="1" lang="ko-KR" sz="1500" u="none" cap="none" strike="noStrike">
                          <a:solidFill>
                            <a:srgbClr val="262626"/>
                          </a:solidFill>
                        </a:rPr>
                        <a:t>메뉴 구조도 (</a:t>
                      </a: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Admin</a:t>
                      </a:r>
                      <a:r>
                        <a:rPr b="1" lang="ko-KR" sz="1500" u="none" cap="none" strike="noStrike">
                          <a:solidFill>
                            <a:srgbClr val="262626"/>
                          </a:solidFill>
                        </a:rPr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Utility menu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GNB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g2f6fc1b6314_0_18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전자입찰(admin) layout 정의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102" name="Google Shape;102;g2f6fc1b631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f6fc1b6314_0_18"/>
          <p:cNvSpPr/>
          <p:nvPr/>
        </p:nvSpPr>
        <p:spPr>
          <a:xfrm>
            <a:off x="488050" y="15048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f6fc1b6314_0_18"/>
          <p:cNvSpPr/>
          <p:nvPr/>
        </p:nvSpPr>
        <p:spPr>
          <a:xfrm>
            <a:off x="640450" y="1594800"/>
            <a:ext cx="1264500" cy="36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f6fc1b6314_0_18"/>
          <p:cNvSpPr/>
          <p:nvPr/>
        </p:nvSpPr>
        <p:spPr>
          <a:xfrm>
            <a:off x="5352950" y="1594800"/>
            <a:ext cx="1440000" cy="36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f6fc1b6314_0_18"/>
          <p:cNvSpPr/>
          <p:nvPr/>
        </p:nvSpPr>
        <p:spPr>
          <a:xfrm>
            <a:off x="488050" y="2244200"/>
            <a:ext cx="153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2f6fc1b6314_0_18"/>
          <p:cNvSpPr/>
          <p:nvPr/>
        </p:nvSpPr>
        <p:spPr>
          <a:xfrm>
            <a:off x="2198050" y="2244200"/>
            <a:ext cx="477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2f6fc1b6314_0_18"/>
          <p:cNvSpPr/>
          <p:nvPr/>
        </p:nvSpPr>
        <p:spPr>
          <a:xfrm>
            <a:off x="488050" y="49442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2f6fc1b6314_0_70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전자입찰(admin) 메뉴 구조도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114" name="Google Shape;114;g2f6fc1b6314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f6fc1b6314_0_70"/>
          <p:cNvSpPr/>
          <p:nvPr/>
        </p:nvSpPr>
        <p:spPr>
          <a:xfrm>
            <a:off x="568500" y="721627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계획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 등록 (입찰등록 page 이동)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 상세 (상세 page 이동)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 관리(수정/삭제/공고)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2f6fc1b6314_0_70"/>
          <p:cNvSpPr/>
          <p:nvPr/>
        </p:nvSpPr>
        <p:spPr>
          <a:xfrm>
            <a:off x="568500" y="803830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진행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공고된 입찰 목록 (공고상태값 : 공고중/개찰대상/개찰완료)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공고 상세 view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2f6fc1b6314_0_70"/>
          <p:cNvSpPr/>
          <p:nvPr/>
        </p:nvSpPr>
        <p:spPr>
          <a:xfrm>
            <a:off x="-2160000" y="10800000"/>
            <a:ext cx="720000" cy="27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2f6fc1b6314_0_70"/>
          <p:cNvSpPr/>
          <p:nvPr/>
        </p:nvSpPr>
        <p:spPr>
          <a:xfrm>
            <a:off x="7816400" y="720000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회원 요청 승인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등록된 회원사 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품목 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생성이 가능한 품목 정보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신규 입찰 품목 등록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2f6fc1b6314_0_70"/>
          <p:cNvSpPr/>
          <p:nvPr/>
        </p:nvSpPr>
        <p:spPr>
          <a:xfrm>
            <a:off x="3068563" y="720000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회사별 입찰 내역 page (검색한 업체 기준)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지정한 기간에 대한 낙찰 현황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낙찰받은 입찰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g2f6fc1b6314_0_70"/>
          <p:cNvSpPr/>
          <p:nvPr/>
        </p:nvSpPr>
        <p:spPr>
          <a:xfrm>
            <a:off x="3068550" y="802202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입찰실적 상세 내역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지정한 기간에 대한 입찰실적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기본정보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투찰가 (최저가/최고가/편차)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재입찰 횟수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g2f6fc1b6314_0_70"/>
          <p:cNvSpPr/>
          <p:nvPr/>
        </p:nvSpPr>
        <p:spPr>
          <a:xfrm>
            <a:off x="3068563" y="884405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입찰현황 page</a:t>
            </a:r>
            <a:b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별 or 공사유형별 입찰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지정한 기간에 대한 입찰 현황</a:t>
            </a:r>
            <a:b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(계획/진행/완료/참가업체수)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g2f6fc1b6314_0_70"/>
          <p:cNvSpPr/>
          <p:nvPr/>
        </p:nvSpPr>
        <p:spPr>
          <a:xfrm>
            <a:off x="568500" y="886032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완료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완료된 입찰 목록 (입찰 상태값 : 입찰완료/조정/유찰)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공고 상세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낙찰대상 순위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수의시담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상태 변경 (재입찰)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g2f6fc1b6314_0_70"/>
          <p:cNvSpPr/>
          <p:nvPr/>
        </p:nvSpPr>
        <p:spPr>
          <a:xfrm>
            <a:off x="3068538" y="966607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상세내역 page</a:t>
            </a:r>
            <a:b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(입찰 or 수의시담) 완료시점 에 대한 정의 필요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입찰기본정보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낙찰 or 수의시담 정보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g2f6fc1b6314_0_70"/>
          <p:cNvSpPr/>
          <p:nvPr/>
        </p:nvSpPr>
        <p:spPr>
          <a:xfrm>
            <a:off x="-1935450" y="721627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현황 area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입찰진행(입찰공고)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입찰진행(개찰대상)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입찰진행(개찰)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조정 (수의시담 현황)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입찰완료 (기간 : 최근 12개월)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유찰 (기간 : 최근 12개월)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2f6fc1b6314_0_70"/>
          <p:cNvSpPr/>
          <p:nvPr/>
        </p:nvSpPr>
        <p:spPr>
          <a:xfrm>
            <a:off x="-1935450" y="803830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현황 area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승인 대기 업체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승인 업체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반려 업체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삭제 업체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g2f6fc1b6314_0_70"/>
          <p:cNvSpPr/>
          <p:nvPr/>
        </p:nvSpPr>
        <p:spPr>
          <a:xfrm>
            <a:off x="-1935450" y="8860325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 area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 (최근 공지사항 5개 노출)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g2f6fc1b6314_0_70"/>
          <p:cNvSpPr/>
          <p:nvPr/>
        </p:nvSpPr>
        <p:spPr>
          <a:xfrm>
            <a:off x="568500" y="9682350"/>
            <a:ext cx="2319900" cy="810900"/>
          </a:xfrm>
          <a:prstGeom prst="roundRect">
            <a:avLst>
              <a:gd fmla="val 0" name="adj"/>
            </a:avLst>
          </a:prstGeom>
          <a:solidFill>
            <a:srgbClr val="FFFF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 이력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 목록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 상세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f6fc1b6314_0_70"/>
          <p:cNvSpPr/>
          <p:nvPr/>
        </p:nvSpPr>
        <p:spPr>
          <a:xfrm>
            <a:off x="4412988" y="4140000"/>
            <a:ext cx="108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2f6fc1b6314_0_70"/>
          <p:cNvSpPr/>
          <p:nvPr/>
        </p:nvSpPr>
        <p:spPr>
          <a:xfrm>
            <a:off x="1953600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f6fc1b6314_0_70"/>
          <p:cNvSpPr/>
          <p:nvPr/>
        </p:nvSpPr>
        <p:spPr>
          <a:xfrm>
            <a:off x="1953600" y="5585298"/>
            <a:ext cx="1260000" cy="1152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입찰완료 및 조정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2f6fc1b6314_0_70"/>
          <p:cNvSpPr/>
          <p:nvPr/>
        </p:nvSpPr>
        <p:spPr>
          <a:xfrm>
            <a:off x="6700963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2f6fc1b6314_0_70"/>
          <p:cNvSpPr/>
          <p:nvPr/>
        </p:nvSpPr>
        <p:spPr>
          <a:xfrm>
            <a:off x="6700963" y="5585970"/>
            <a:ext cx="1260000" cy="1152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2f6fc1b6314_0_70"/>
          <p:cNvSpPr/>
          <p:nvPr/>
        </p:nvSpPr>
        <p:spPr>
          <a:xfrm>
            <a:off x="8346338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업체/품목 관리</a:t>
            </a:r>
            <a:endParaRPr b="1"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2f6fc1b6314_0_70"/>
          <p:cNvSpPr/>
          <p:nvPr/>
        </p:nvSpPr>
        <p:spPr>
          <a:xfrm>
            <a:off x="8346350" y="5573400"/>
            <a:ext cx="1260000" cy="1152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관리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승인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 관리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품목관리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g2f6fc1b6314_0_70"/>
          <p:cNvCxnSpPr>
            <a:stCxn id="128" idx="2"/>
            <a:endCxn id="129" idx="0"/>
          </p:cNvCxnSpPr>
          <p:nvPr/>
        </p:nvCxnSpPr>
        <p:spPr>
          <a:xfrm rot="5400000">
            <a:off x="3588288" y="3675300"/>
            <a:ext cx="360000" cy="2369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g2f6fc1b6314_0_70"/>
          <p:cNvCxnSpPr>
            <a:stCxn id="128" idx="2"/>
            <a:endCxn id="137" idx="0"/>
          </p:cNvCxnSpPr>
          <p:nvPr/>
        </p:nvCxnSpPr>
        <p:spPr>
          <a:xfrm rot="5400000">
            <a:off x="4410738" y="4497750"/>
            <a:ext cx="360000" cy="724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2f6fc1b6314_0_70"/>
          <p:cNvCxnSpPr>
            <a:stCxn id="128" idx="2"/>
            <a:endCxn id="131" idx="0"/>
          </p:cNvCxnSpPr>
          <p:nvPr/>
        </p:nvCxnSpPr>
        <p:spPr>
          <a:xfrm flipH="1" rot="-5400000">
            <a:off x="5962038" y="3670950"/>
            <a:ext cx="360000" cy="2378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g2f6fc1b6314_0_70"/>
          <p:cNvCxnSpPr>
            <a:stCxn id="128" idx="2"/>
            <a:endCxn id="133" idx="0"/>
          </p:cNvCxnSpPr>
          <p:nvPr/>
        </p:nvCxnSpPr>
        <p:spPr>
          <a:xfrm flipH="1" rot="-5400000">
            <a:off x="6784638" y="2848350"/>
            <a:ext cx="360000" cy="402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f6fc1b6314_0_70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전자입찰(admin)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f6fc1b6314_0_70"/>
          <p:cNvSpPr/>
          <p:nvPr/>
        </p:nvSpPr>
        <p:spPr>
          <a:xfrm>
            <a:off x="3598512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f6fc1b6314_0_70"/>
          <p:cNvSpPr/>
          <p:nvPr/>
        </p:nvSpPr>
        <p:spPr>
          <a:xfrm>
            <a:off x="3598512" y="5578684"/>
            <a:ext cx="1260000" cy="1152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회사별 입찰실적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입찰실적 상세내역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상세내역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2f6fc1b6314_0_70"/>
          <p:cNvSpPr/>
          <p:nvPr/>
        </p:nvSpPr>
        <p:spPr>
          <a:xfrm>
            <a:off x="308700" y="5048325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f6fc1b6314_0_70"/>
          <p:cNvSpPr/>
          <p:nvPr/>
        </p:nvSpPr>
        <p:spPr>
          <a:xfrm>
            <a:off x="308700" y="5591250"/>
            <a:ext cx="1260000" cy="1152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4" name="Google Shape;144;g2f6fc1b6314_0_70"/>
          <p:cNvCxnSpPr>
            <a:stCxn id="128" idx="2"/>
            <a:endCxn id="142" idx="0"/>
          </p:cNvCxnSpPr>
          <p:nvPr/>
        </p:nvCxnSpPr>
        <p:spPr>
          <a:xfrm rot="5400000">
            <a:off x="2761638" y="2857050"/>
            <a:ext cx="368400" cy="40143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f6fc1b6314_0_70"/>
          <p:cNvSpPr/>
          <p:nvPr/>
        </p:nvSpPr>
        <p:spPr>
          <a:xfrm>
            <a:off x="7095775" y="1980000"/>
            <a:ext cx="108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2f6fc1b6314_0_70"/>
          <p:cNvSpPr/>
          <p:nvPr/>
        </p:nvSpPr>
        <p:spPr>
          <a:xfrm>
            <a:off x="4233006" y="126000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7" name="Google Shape;147;g2f6fc1b6314_0_70"/>
          <p:cNvCxnSpPr>
            <a:stCxn id="146" idx="2"/>
            <a:endCxn id="128" idx="0"/>
          </p:cNvCxnSpPr>
          <p:nvPr/>
        </p:nvCxnSpPr>
        <p:spPr>
          <a:xfrm flipH="1" rot="-5400000">
            <a:off x="3783306" y="2969700"/>
            <a:ext cx="234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2f6fc1b6314_0_70"/>
          <p:cNvCxnSpPr>
            <a:stCxn id="146" idx="2"/>
            <a:endCxn id="145" idx="1"/>
          </p:cNvCxnSpPr>
          <p:nvPr/>
        </p:nvCxnSpPr>
        <p:spPr>
          <a:xfrm flipH="1" rot="-5400000">
            <a:off x="5799456" y="953550"/>
            <a:ext cx="450000" cy="21429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g2f6fc1b6314_0_70"/>
          <p:cNvSpPr/>
          <p:nvPr/>
        </p:nvSpPr>
        <p:spPr>
          <a:xfrm>
            <a:off x="5666400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운영사로 접속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f6fc1b6314_0_70"/>
          <p:cNvSpPr/>
          <p:nvPr/>
        </p:nvSpPr>
        <p:spPr>
          <a:xfrm>
            <a:off x="7005775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내정보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f6fc1b6314_0_70"/>
          <p:cNvSpPr/>
          <p:nvPr/>
        </p:nvSpPr>
        <p:spPr>
          <a:xfrm>
            <a:off x="8345150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2f6fc1b6314_0_70"/>
          <p:cNvSpPr/>
          <p:nvPr/>
        </p:nvSpPr>
        <p:spPr>
          <a:xfrm>
            <a:off x="7005163" y="3432570"/>
            <a:ext cx="1260000" cy="72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내 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3" name="Google Shape;153;g2f6fc1b6314_0_70"/>
          <p:cNvCxnSpPr>
            <a:stCxn id="149" idx="0"/>
            <a:endCxn id="145" idx="2"/>
          </p:cNvCxnSpPr>
          <p:nvPr/>
        </p:nvCxnSpPr>
        <p:spPr>
          <a:xfrm rot="-5400000">
            <a:off x="6786150" y="2030250"/>
            <a:ext cx="360000" cy="1339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2f6fc1b6314_0_70"/>
          <p:cNvCxnSpPr>
            <a:stCxn id="150" idx="0"/>
            <a:endCxn id="145" idx="2"/>
          </p:cNvCxnSpPr>
          <p:nvPr/>
        </p:nvCxnSpPr>
        <p:spPr>
          <a:xfrm rot="-5400000">
            <a:off x="7456075" y="2699700"/>
            <a:ext cx="360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2f6fc1b6314_0_70"/>
          <p:cNvCxnSpPr>
            <a:stCxn id="151" idx="0"/>
            <a:endCxn id="145" idx="2"/>
          </p:cNvCxnSpPr>
          <p:nvPr/>
        </p:nvCxnSpPr>
        <p:spPr>
          <a:xfrm flipH="1" rot="5400000">
            <a:off x="8125400" y="2030250"/>
            <a:ext cx="360000" cy="1339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2f6fc1b6314_0_70"/>
          <p:cNvSpPr/>
          <p:nvPr/>
        </p:nvSpPr>
        <p:spPr>
          <a:xfrm>
            <a:off x="141800" y="1620000"/>
            <a:ext cx="2160000" cy="54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로그인/ 회원가입 기능은 별도 page에서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Google Shape;157;g2f6fc1b6314_0_70"/>
          <p:cNvCxnSpPr>
            <a:stCxn id="143" idx="1"/>
            <a:endCxn id="124" idx="0"/>
          </p:cNvCxnSpPr>
          <p:nvPr/>
        </p:nvCxnSpPr>
        <p:spPr>
          <a:xfrm flipH="1">
            <a:off x="-775500" y="6167250"/>
            <a:ext cx="1084200" cy="1049100"/>
          </a:xfrm>
          <a:prstGeom prst="bentConnector2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2f6fc1b6314_0_70"/>
          <p:cNvCxnSpPr>
            <a:stCxn id="130" idx="2"/>
            <a:endCxn id="115" idx="0"/>
          </p:cNvCxnSpPr>
          <p:nvPr/>
        </p:nvCxnSpPr>
        <p:spPr>
          <a:xfrm rot="5400000">
            <a:off x="1916400" y="6549198"/>
            <a:ext cx="479100" cy="8553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g2f6fc1b6314_0_70"/>
          <p:cNvCxnSpPr>
            <a:stCxn id="141" idx="2"/>
            <a:endCxn id="119" idx="0"/>
          </p:cNvCxnSpPr>
          <p:nvPr/>
        </p:nvCxnSpPr>
        <p:spPr>
          <a:xfrm flipH="1" rot="-5400000">
            <a:off x="3994212" y="6964984"/>
            <a:ext cx="4692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g2f6fc1b6314_0_70"/>
          <p:cNvCxnSpPr>
            <a:stCxn id="134" idx="2"/>
            <a:endCxn id="118" idx="0"/>
          </p:cNvCxnSpPr>
          <p:nvPr/>
        </p:nvCxnSpPr>
        <p:spPr>
          <a:xfrm flipH="1" rot="-5400000">
            <a:off x="8739350" y="6962400"/>
            <a:ext cx="474600" cy="6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287249a65fe_2_4"/>
          <p:cNvGraphicFramePr/>
          <p:nvPr/>
        </p:nvGraphicFramePr>
        <p:xfrm>
          <a:off x="273275" y="3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b="1" lang="ko-KR" sz="1500" u="none" cap="none" strike="noStrike">
                          <a:solidFill>
                            <a:srgbClr val="262626"/>
                          </a:solidFill>
                        </a:rPr>
                        <a:t>메뉴 구조도 (User)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Utility menu</a:t>
                      </a:r>
                      <a:endParaRPr/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/>
                        <a:t>GNB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2f6fc1b6314_0_63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전자입찰(user) layout 정의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171" name="Google Shape;171;g2f6fc1b6314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6fc1b6314_0_63"/>
          <p:cNvSpPr/>
          <p:nvPr/>
        </p:nvSpPr>
        <p:spPr>
          <a:xfrm>
            <a:off x="488050" y="15048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f6fc1b6314_0_63"/>
          <p:cNvSpPr/>
          <p:nvPr/>
        </p:nvSpPr>
        <p:spPr>
          <a:xfrm>
            <a:off x="640450" y="1594800"/>
            <a:ext cx="1264500" cy="36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f6fc1b6314_0_63"/>
          <p:cNvSpPr/>
          <p:nvPr/>
        </p:nvSpPr>
        <p:spPr>
          <a:xfrm>
            <a:off x="5352950" y="1594800"/>
            <a:ext cx="1440000" cy="36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f6fc1b6314_0_63"/>
          <p:cNvSpPr/>
          <p:nvPr/>
        </p:nvSpPr>
        <p:spPr>
          <a:xfrm>
            <a:off x="488050" y="2244200"/>
            <a:ext cx="153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f6fc1b6314_0_63"/>
          <p:cNvSpPr/>
          <p:nvPr/>
        </p:nvSpPr>
        <p:spPr>
          <a:xfrm>
            <a:off x="2198050" y="2244200"/>
            <a:ext cx="4770000" cy="246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2f6fc1b6314_0_63"/>
          <p:cNvSpPr/>
          <p:nvPr/>
        </p:nvSpPr>
        <p:spPr>
          <a:xfrm>
            <a:off x="488050" y="49442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g2f50a543b1f_0_0"/>
          <p:cNvGraphicFramePr/>
          <p:nvPr/>
        </p:nvGraphicFramePr>
        <p:xfrm>
          <a:off x="145886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/>
                <a:gridCol w="2217675"/>
                <a:gridCol w="1910625"/>
                <a:gridCol w="2519325"/>
                <a:gridCol w="588875"/>
                <a:gridCol w="368800"/>
                <a:gridCol w="382850"/>
                <a:gridCol w="4269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전자입찰(user) 메뉴 구조도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ko-KR" sz="8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‹#›</a:t>
                      </a:fld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descr="팬택씨앤아이 엔지니어링" id="183" name="Google Shape;183;g2f50a543b1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f50a543b1f_0_0"/>
          <p:cNvSpPr/>
          <p:nvPr/>
        </p:nvSpPr>
        <p:spPr>
          <a:xfrm>
            <a:off x="4412988" y="4140000"/>
            <a:ext cx="108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f50a543b1f_0_0"/>
          <p:cNvSpPr/>
          <p:nvPr/>
        </p:nvSpPr>
        <p:spPr>
          <a:xfrm>
            <a:off x="308688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f50a543b1f_0_0"/>
          <p:cNvSpPr/>
          <p:nvPr/>
        </p:nvSpPr>
        <p:spPr>
          <a:xfrm>
            <a:off x="308688" y="5573400"/>
            <a:ext cx="1260000" cy="10632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내 입찰 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f50a543b1f_0_0"/>
          <p:cNvSpPr/>
          <p:nvPr/>
        </p:nvSpPr>
        <p:spPr>
          <a:xfrm>
            <a:off x="8346338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f50a543b1f_0_0"/>
          <p:cNvSpPr/>
          <p:nvPr/>
        </p:nvSpPr>
        <p:spPr>
          <a:xfrm>
            <a:off x="8346350" y="5573400"/>
            <a:ext cx="1260000" cy="108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 정보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89999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g2f50a543b1f_0_0"/>
          <p:cNvCxnSpPr>
            <a:stCxn id="184" idx="2"/>
            <a:endCxn id="185" idx="0"/>
          </p:cNvCxnSpPr>
          <p:nvPr/>
        </p:nvCxnSpPr>
        <p:spPr>
          <a:xfrm rot="5400000">
            <a:off x="2765838" y="2852850"/>
            <a:ext cx="360000" cy="4014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g2f50a543b1f_0_0"/>
          <p:cNvCxnSpPr>
            <a:stCxn id="184" idx="2"/>
            <a:endCxn id="191" idx="0"/>
          </p:cNvCxnSpPr>
          <p:nvPr/>
        </p:nvCxnSpPr>
        <p:spPr>
          <a:xfrm rot="5400000">
            <a:off x="3588288" y="3675300"/>
            <a:ext cx="360000" cy="2369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g2f50a543b1f_0_0"/>
          <p:cNvCxnSpPr>
            <a:stCxn id="184" idx="2"/>
            <a:endCxn id="193" idx="0"/>
          </p:cNvCxnSpPr>
          <p:nvPr/>
        </p:nvCxnSpPr>
        <p:spPr>
          <a:xfrm flipH="1" rot="-5400000">
            <a:off x="5961888" y="3671100"/>
            <a:ext cx="360000" cy="23778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2f50a543b1f_0_0"/>
          <p:cNvCxnSpPr>
            <a:stCxn id="184" idx="2"/>
            <a:endCxn id="187" idx="0"/>
          </p:cNvCxnSpPr>
          <p:nvPr/>
        </p:nvCxnSpPr>
        <p:spPr>
          <a:xfrm flipH="1" rot="-5400000">
            <a:off x="6784638" y="2848350"/>
            <a:ext cx="360000" cy="4023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2f50a543b1f_0_0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전자입찰(user)</a:t>
            </a: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메뉴 구조도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f50a543b1f_0_0"/>
          <p:cNvSpPr/>
          <p:nvPr/>
        </p:nvSpPr>
        <p:spPr>
          <a:xfrm>
            <a:off x="1953600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f50a543b1f_0_0"/>
          <p:cNvSpPr/>
          <p:nvPr/>
        </p:nvSpPr>
        <p:spPr>
          <a:xfrm>
            <a:off x="1953600" y="5573400"/>
            <a:ext cx="1260000" cy="10632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진행 중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 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된 입찰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 (최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근 12개월)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f50a543b1f_0_0"/>
          <p:cNvSpPr/>
          <p:nvPr/>
        </p:nvSpPr>
        <p:spPr>
          <a:xfrm>
            <a:off x="6700800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g2f50a543b1f_0_0"/>
          <p:cNvSpPr/>
          <p:nvPr/>
        </p:nvSpPr>
        <p:spPr>
          <a:xfrm>
            <a:off x="6700800" y="5573400"/>
            <a:ext cx="1260000" cy="10632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</a:t>
            </a:r>
            <a:r>
              <a:rPr b="0" i="0" lang="ko-KR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지사항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FAQ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endParaRPr b="0" i="0" sz="7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매뉴얼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2f50a543b1f_0_0"/>
          <p:cNvSpPr/>
          <p:nvPr/>
        </p:nvSpPr>
        <p:spPr>
          <a:xfrm>
            <a:off x="3597600" y="504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내입찰 정보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f50a543b1f_0_0"/>
          <p:cNvSpPr/>
          <p:nvPr/>
        </p:nvSpPr>
        <p:spPr>
          <a:xfrm>
            <a:off x="3597600" y="5573400"/>
            <a:ext cx="1260000" cy="10632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투찰한 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 ( 최근 12개월)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비선정 (최근 12개월)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f50a543b1f_0_0"/>
          <p:cNvSpPr/>
          <p:nvPr/>
        </p:nvSpPr>
        <p:spPr>
          <a:xfrm>
            <a:off x="141800" y="1620000"/>
            <a:ext cx="2160000" cy="54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로그인/ 회원가입 기능은 별도 page에서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f50a543b1f_0_0"/>
          <p:cNvSpPr/>
          <p:nvPr/>
        </p:nvSpPr>
        <p:spPr>
          <a:xfrm>
            <a:off x="7095775" y="1980000"/>
            <a:ext cx="108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f50a543b1f_0_0"/>
          <p:cNvSpPr/>
          <p:nvPr/>
        </p:nvSpPr>
        <p:spPr>
          <a:xfrm>
            <a:off x="4233006" y="1260000"/>
            <a:ext cx="1440000" cy="5400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g2f50a543b1f_0_0"/>
          <p:cNvCxnSpPr>
            <a:stCxn id="202" idx="2"/>
            <a:endCxn id="184" idx="0"/>
          </p:cNvCxnSpPr>
          <p:nvPr/>
        </p:nvCxnSpPr>
        <p:spPr>
          <a:xfrm flipH="1" rot="-5400000">
            <a:off x="3783306" y="2969700"/>
            <a:ext cx="234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2f50a543b1f_0_0"/>
          <p:cNvCxnSpPr>
            <a:stCxn id="202" idx="2"/>
            <a:endCxn id="201" idx="1"/>
          </p:cNvCxnSpPr>
          <p:nvPr/>
        </p:nvCxnSpPr>
        <p:spPr>
          <a:xfrm flipH="1" rot="-5400000">
            <a:off x="5799456" y="953550"/>
            <a:ext cx="450000" cy="21429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2f50a543b1f_0_0"/>
          <p:cNvSpPr/>
          <p:nvPr/>
        </p:nvSpPr>
        <p:spPr>
          <a:xfrm>
            <a:off x="5666400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로 접속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f50a543b1f_0_0"/>
          <p:cNvSpPr/>
          <p:nvPr/>
        </p:nvSpPr>
        <p:spPr>
          <a:xfrm>
            <a:off x="7005775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내정보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f50a543b1f_0_0"/>
          <p:cNvSpPr/>
          <p:nvPr/>
        </p:nvSpPr>
        <p:spPr>
          <a:xfrm>
            <a:off x="8345150" y="2880000"/>
            <a:ext cx="1260000" cy="540000"/>
          </a:xfrm>
          <a:prstGeom prst="roundRect">
            <a:avLst>
              <a:gd fmla="val 0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-KR" sz="9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b="1" i="0" sz="9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f50a543b1f_0_0"/>
          <p:cNvSpPr/>
          <p:nvPr/>
        </p:nvSpPr>
        <p:spPr>
          <a:xfrm>
            <a:off x="7005163" y="3432570"/>
            <a:ext cx="1260000" cy="720000"/>
          </a:xfrm>
          <a:prstGeom prst="roundRect">
            <a:avLst>
              <a:gd fmla="val 0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내 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회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원 탈퇴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2f50a543b1f_0_0"/>
          <p:cNvCxnSpPr>
            <a:stCxn id="205" idx="0"/>
            <a:endCxn id="201" idx="2"/>
          </p:cNvCxnSpPr>
          <p:nvPr/>
        </p:nvCxnSpPr>
        <p:spPr>
          <a:xfrm rot="-5400000">
            <a:off x="6786150" y="2030250"/>
            <a:ext cx="360000" cy="1339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2f50a543b1f_0_0"/>
          <p:cNvCxnSpPr>
            <a:stCxn id="206" idx="0"/>
            <a:endCxn id="201" idx="2"/>
          </p:cNvCxnSpPr>
          <p:nvPr/>
        </p:nvCxnSpPr>
        <p:spPr>
          <a:xfrm rot="-5400000">
            <a:off x="7456075" y="2699700"/>
            <a:ext cx="3600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2f50a543b1f_0_0"/>
          <p:cNvCxnSpPr>
            <a:stCxn id="207" idx="0"/>
            <a:endCxn id="201" idx="2"/>
          </p:cNvCxnSpPr>
          <p:nvPr/>
        </p:nvCxnSpPr>
        <p:spPr>
          <a:xfrm flipH="1" rot="5400000">
            <a:off x="8125400" y="2030250"/>
            <a:ext cx="360000" cy="1339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2f50a543b1f_0_0"/>
          <p:cNvCxnSpPr>
            <a:stCxn id="184" idx="2"/>
            <a:endCxn id="198" idx="0"/>
          </p:cNvCxnSpPr>
          <p:nvPr/>
        </p:nvCxnSpPr>
        <p:spPr>
          <a:xfrm rot="5400000">
            <a:off x="4410288" y="4497300"/>
            <a:ext cx="360000" cy="7254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287249a65fe_2_8"/>
          <p:cNvGraphicFramePr/>
          <p:nvPr/>
        </p:nvGraphicFramePr>
        <p:xfrm>
          <a:off x="273275" y="3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전자입찰 </a:t>
                      </a:r>
                      <a:r>
                        <a:rPr b="1" lang="ko-KR" sz="1500" u="none" cap="none" strike="noStrike">
                          <a:solidFill>
                            <a:srgbClr val="262626"/>
                          </a:solidFill>
                        </a:rPr>
                        <a:t>메뉴 구조도 (</a:t>
                      </a:r>
                      <a:r>
                        <a:rPr b="1" lang="ko-KR" sz="1500">
                          <a:solidFill>
                            <a:srgbClr val="262626"/>
                          </a:solidFill>
                        </a:rPr>
                        <a:t>공통)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Footer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2024-07-08T00:37:41Z</dcterms:created>
  <dc:creator>DA41707</dc:creator>
</cp:coreProperties>
</file>