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11" r:id="rId2"/>
    <p:sldId id="291" r:id="rId3"/>
    <p:sldId id="335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38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B87F"/>
    <a:srgbClr val="D9D9D9"/>
    <a:srgbClr val="FF996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840" autoAdjust="0"/>
  </p:normalViewPr>
  <p:slideViewPr>
    <p:cSldViewPr snapToGrid="0">
      <p:cViewPr varScale="1">
        <p:scale>
          <a:sx n="131" d="100"/>
          <a:sy n="131" d="100"/>
        </p:scale>
        <p:origin x="348" y="114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53BAD-8994-47C9-B813-4D04F61F7C22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136A2-40FF-4B6C-B085-59A22F2B8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34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58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72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006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500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64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0608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1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4313" y="685800"/>
            <a:ext cx="64293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951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207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287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873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62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992472522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고객관리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 err="1"/>
                        <a:t>구매사조회</a:t>
                      </a:r>
                      <a:r>
                        <a:rPr lang="ko-KR" altLang="en-US" sz="1000" b="1" u="none" strike="noStrike" cap="none" dirty="0"/>
                        <a:t>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 err="1"/>
                        <a:t>법인조회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9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083922501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고객관리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 err="1"/>
                        <a:t>구매사조회</a:t>
                      </a:r>
                      <a:r>
                        <a:rPr lang="ko-KR" altLang="en-US" sz="1000" b="1" u="none" strike="noStrike" cap="none" dirty="0"/>
                        <a:t>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계약현황조회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06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3020211332"/>
              </p:ext>
            </p:extLst>
          </p:nvPr>
        </p:nvGraphicFramePr>
        <p:xfrm>
          <a:off x="8385974" y="748646"/>
          <a:ext cx="2324900" cy="1067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삭제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계약 현황 엑셀 다운로드 처리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계약서 보기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계약서 상세 팝업 호출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>
                <a:latin typeface="+mj-ea"/>
              </a:rPr>
              <a:t>계약현황조회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77926" y="504746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err="1">
                <a:latin typeface="+mj-ea"/>
              </a:rPr>
              <a:t>계약현황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 조회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, 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계약서 상세 보기</a:t>
            </a:r>
            <a:endParaRPr sz="7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고객관리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err="1">
                <a:latin typeface="+mj-ea"/>
                <a:ea typeface="+mj-ea"/>
              </a:rPr>
              <a:t>구매사조회</a:t>
            </a:r>
            <a:r>
              <a:rPr lang="ko-KR" altLang="en-US" sz="700" dirty="0">
                <a:latin typeface="+mj-ea"/>
                <a:ea typeface="+mj-ea"/>
              </a:rPr>
              <a:t>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계약현황조회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69" y="811551"/>
            <a:ext cx="8087371" cy="4740080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109523" y="1024320"/>
            <a:ext cx="2291395" cy="252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/>
          <p:nvPr/>
        </p:nvCxnSpPr>
        <p:spPr>
          <a:xfrm>
            <a:off x="5109523" y="1032258"/>
            <a:ext cx="2291395" cy="2440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5109523" y="1032258"/>
            <a:ext cx="2291395" cy="2440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4914519" y="850611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252040" y="1610720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7188887" y="821529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729" y="1785224"/>
            <a:ext cx="2899264" cy="2479675"/>
          </a:xfrm>
          <a:prstGeom prst="rect">
            <a:avLst/>
          </a:prstGeom>
        </p:spPr>
      </p:pic>
      <p:cxnSp>
        <p:nvCxnSpPr>
          <p:cNvPr id="41" name="꺾인 연결선 40"/>
          <p:cNvCxnSpPr>
            <a:endCxn id="5" idx="1"/>
          </p:cNvCxnSpPr>
          <p:nvPr/>
        </p:nvCxnSpPr>
        <p:spPr>
          <a:xfrm rot="16200000" flipH="1">
            <a:off x="5249181" y="2206513"/>
            <a:ext cx="1262937" cy="374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11</a:t>
            </a:fld>
            <a:endParaRPr lang="ko-KR" altLang="en-US"/>
          </a:p>
        </p:txBody>
      </p:sp>
      <p:sp>
        <p:nvSpPr>
          <p:cNvPr id="17" name="Google Shape;49;p20"/>
          <p:cNvSpPr txBox="1"/>
          <p:nvPr/>
        </p:nvSpPr>
        <p:spPr>
          <a:xfrm>
            <a:off x="8867922" y="521677"/>
            <a:ext cx="45895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서동욱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8" name="Google Shape;49;p20"/>
          <p:cNvSpPr txBox="1"/>
          <p:nvPr/>
        </p:nvSpPr>
        <p:spPr>
          <a:xfrm>
            <a:off x="9812802" y="521677"/>
            <a:ext cx="512298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>
                <a:latin typeface="+mj-ea"/>
                <a:ea typeface="+mj-ea"/>
              </a:rPr>
              <a:t>11 / 27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8889" y="721691"/>
            <a:ext cx="8217900" cy="4862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88889" y="721691"/>
            <a:ext cx="8217900" cy="48628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88889" y="721691"/>
            <a:ext cx="8217900" cy="48628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210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804873271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고객관리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구매사등록요청</a:t>
                      </a:r>
                      <a:endParaRPr lang="en-US" altLang="ko-KR"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3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1810828703"/>
              </p:ext>
            </p:extLst>
          </p:nvPr>
        </p:nvGraphicFramePr>
        <p:xfrm>
          <a:off x="8385974" y="748646"/>
          <a:ext cx="2324900" cy="304215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조건 초기화 처리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등록요청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요청연도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당해년도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조건 변경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사업유형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변경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채권담당자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 조건 변경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등록요청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10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20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30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90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등록요청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목록 엑셀 다운로드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컬럼명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변경</a:t>
                      </a:r>
                      <a:b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</a:t>
                      </a: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최종승인일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승인일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사업유형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컬럼 삭제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 유형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권역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- 1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차승인일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한시적등록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종료일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승인 상세 팝업 호출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700" dirty="0" err="1">
                <a:latin typeface="+mj-ea"/>
              </a:rPr>
              <a:t>구매사</a:t>
            </a:r>
            <a:r>
              <a:rPr lang="ko-KR" altLang="en-US" sz="700" dirty="0">
                <a:latin typeface="+mj-ea"/>
              </a:rPr>
              <a:t> </a:t>
            </a:r>
            <a:r>
              <a:rPr lang="ko-KR" altLang="en-US" sz="700" dirty="0" err="1">
                <a:latin typeface="+mj-ea"/>
              </a:rPr>
              <a:t>등록요청</a:t>
            </a:r>
            <a:endParaRPr lang="ko-KR" altLang="en-US" dirty="0">
              <a:latin typeface="+mj-ea"/>
            </a:endParaRPr>
          </a:p>
          <a:p>
            <a:pPr lvl="0"/>
            <a:endParaRPr dirty="0"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77926" y="504746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700" dirty="0" err="1">
                <a:latin typeface="+mj-ea"/>
              </a:rPr>
              <a:t>구매사</a:t>
            </a:r>
            <a:r>
              <a:rPr lang="ko-KR" altLang="en-US" sz="700" dirty="0">
                <a:latin typeface="+mj-ea"/>
              </a:rPr>
              <a:t> </a:t>
            </a:r>
            <a:r>
              <a:rPr lang="ko-KR" altLang="en-US" sz="700" dirty="0" err="1">
                <a:latin typeface="+mj-ea"/>
              </a:rPr>
              <a:t>등록요청</a:t>
            </a:r>
            <a:r>
              <a:rPr lang="ko-KR" altLang="en-US" sz="700" dirty="0">
                <a:latin typeface="+mj-ea"/>
                <a:ea typeface="+mj-ea"/>
              </a:rPr>
              <a:t> 목록</a:t>
            </a:r>
            <a:r>
              <a:rPr lang="en-US" altLang="ko-KR" sz="700" dirty="0">
                <a:latin typeface="+mj-ea"/>
                <a:ea typeface="+mj-ea"/>
              </a:rPr>
              <a:t>, </a:t>
            </a:r>
            <a:r>
              <a:rPr lang="ko-KR" altLang="en-US" sz="700" dirty="0">
                <a:latin typeface="+mj-ea"/>
                <a:ea typeface="+mj-ea"/>
              </a:rPr>
              <a:t>승인</a:t>
            </a:r>
            <a:endParaRPr lang="ko-KR" altLang="en-US" dirty="0">
              <a:latin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고객관리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err="1">
                <a:latin typeface="+mj-ea"/>
                <a:ea typeface="+mj-ea"/>
              </a:rPr>
              <a:t>구매사</a:t>
            </a:r>
            <a:r>
              <a:rPr lang="ko-KR" altLang="en-US" sz="700" dirty="0">
                <a:latin typeface="+mj-ea"/>
                <a:ea typeface="+mj-ea"/>
              </a:rPr>
              <a:t> </a:t>
            </a:r>
            <a:r>
              <a:rPr lang="ko-KR" altLang="en-US" sz="700" dirty="0" err="1">
                <a:latin typeface="+mj-ea"/>
                <a:ea typeface="+mj-ea"/>
              </a:rPr>
              <a:t>등록요청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1" y="775530"/>
            <a:ext cx="8100024" cy="4771014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176212" y="1064130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84577" y="2026517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71324" y="2132320"/>
            <a:ext cx="1138390" cy="1374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380" y="1821180"/>
            <a:ext cx="3867465" cy="3213100"/>
          </a:xfrm>
          <a:prstGeom prst="rect">
            <a:avLst/>
          </a:prstGeom>
        </p:spPr>
      </p:pic>
      <p:cxnSp>
        <p:nvCxnSpPr>
          <p:cNvPr id="24" name="꺾인 연결선 23"/>
          <p:cNvCxnSpPr>
            <a:stCxn id="20" idx="2"/>
            <a:endCxn id="8" idx="1"/>
          </p:cNvCxnSpPr>
          <p:nvPr/>
        </p:nvCxnSpPr>
        <p:spPr>
          <a:xfrm rot="16200000" flipH="1">
            <a:off x="707946" y="2502295"/>
            <a:ext cx="1158007" cy="692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13</a:t>
            </a:fld>
            <a:endParaRPr lang="ko-KR" altLang="en-US"/>
          </a:p>
        </p:txBody>
      </p:sp>
      <p:sp>
        <p:nvSpPr>
          <p:cNvPr id="16" name="Google Shape;49;p20"/>
          <p:cNvSpPr txBox="1"/>
          <p:nvPr/>
        </p:nvSpPr>
        <p:spPr>
          <a:xfrm>
            <a:off x="8867922" y="521677"/>
            <a:ext cx="45895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서동욱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7" name="Google Shape;49;p20"/>
          <p:cNvSpPr txBox="1"/>
          <p:nvPr/>
        </p:nvSpPr>
        <p:spPr>
          <a:xfrm>
            <a:off x="9812802" y="521677"/>
            <a:ext cx="512298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>
                <a:latin typeface="+mj-ea"/>
                <a:ea typeface="+mj-ea"/>
              </a:rPr>
              <a:t>13 / 27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71324" y="1193240"/>
            <a:ext cx="7652536" cy="2732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76212" y="1361310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71324" y="1490420"/>
            <a:ext cx="7652536" cy="14470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353299" y="973605"/>
            <a:ext cx="687071" cy="228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153264" y="880418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479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/>
        </p:nvGraphicFramePr>
        <p:xfrm>
          <a:off x="8385974" y="748646"/>
          <a:ext cx="2324900" cy="23499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승인정보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컬럼 변경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검토첨부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검토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- 1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 승인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삭제처리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 승인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선정사유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구분 삭제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한시적 등록 삭제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컬럼명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변경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검토의견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 의견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- 1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차승인의견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최종승인의견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 의견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제어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 요청인 경우에만 버튼 활성화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‘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확인요청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화면권한이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있는경우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활성화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 저장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 처리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반려처리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700" dirty="0" err="1">
                <a:latin typeface="+mj-ea"/>
              </a:rPr>
              <a:t>구매사</a:t>
            </a:r>
            <a:r>
              <a:rPr lang="ko-KR" altLang="en-US" sz="700" dirty="0">
                <a:latin typeface="+mj-ea"/>
              </a:rPr>
              <a:t> </a:t>
            </a:r>
            <a:r>
              <a:rPr lang="ko-KR" altLang="en-US" sz="700" dirty="0" err="1">
                <a:latin typeface="+mj-ea"/>
              </a:rPr>
              <a:t>등록요청</a:t>
            </a:r>
            <a:endParaRPr lang="ko-KR" altLang="en-US" dirty="0">
              <a:latin typeface="+mj-ea"/>
            </a:endParaRPr>
          </a:p>
          <a:p>
            <a:pPr lvl="0"/>
            <a:endParaRPr dirty="0"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77926" y="504746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700" dirty="0" err="1">
                <a:latin typeface="+mj-ea"/>
              </a:rPr>
              <a:t>구매사</a:t>
            </a:r>
            <a:r>
              <a:rPr lang="ko-KR" altLang="en-US" sz="700" dirty="0">
                <a:latin typeface="+mj-ea"/>
              </a:rPr>
              <a:t> </a:t>
            </a:r>
            <a:r>
              <a:rPr lang="ko-KR" altLang="en-US" sz="700" dirty="0" err="1">
                <a:latin typeface="+mj-ea"/>
              </a:rPr>
              <a:t>등록요청</a:t>
            </a:r>
            <a:r>
              <a:rPr lang="ko-KR" altLang="en-US" sz="700" dirty="0">
                <a:latin typeface="+mj-ea"/>
                <a:ea typeface="+mj-ea"/>
              </a:rPr>
              <a:t> 목록</a:t>
            </a:r>
            <a:r>
              <a:rPr lang="en-US" altLang="ko-KR" sz="700" dirty="0">
                <a:latin typeface="+mj-ea"/>
                <a:ea typeface="+mj-ea"/>
              </a:rPr>
              <a:t>, </a:t>
            </a:r>
            <a:r>
              <a:rPr lang="ko-KR" altLang="en-US" sz="700" dirty="0">
                <a:latin typeface="+mj-ea"/>
                <a:ea typeface="+mj-ea"/>
              </a:rPr>
              <a:t>승인</a:t>
            </a:r>
            <a:endParaRPr lang="ko-KR" altLang="en-US" dirty="0">
              <a:latin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고객관리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err="1">
                <a:latin typeface="+mj-ea"/>
                <a:ea typeface="+mj-ea"/>
              </a:rPr>
              <a:t>구매사</a:t>
            </a:r>
            <a:r>
              <a:rPr lang="ko-KR" altLang="en-US" sz="700" dirty="0">
                <a:latin typeface="+mj-ea"/>
                <a:ea typeface="+mj-ea"/>
              </a:rPr>
              <a:t> </a:t>
            </a:r>
            <a:r>
              <a:rPr lang="ko-KR" altLang="en-US" sz="700" dirty="0" err="1">
                <a:latin typeface="+mj-ea"/>
                <a:ea typeface="+mj-ea"/>
              </a:rPr>
              <a:t>등록요청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1" y="775530"/>
            <a:ext cx="8100024" cy="4771014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14</a:t>
            </a:fld>
            <a:endParaRPr lang="ko-KR" altLang="en-US"/>
          </a:p>
        </p:txBody>
      </p:sp>
      <p:sp>
        <p:nvSpPr>
          <p:cNvPr id="16" name="Google Shape;49;p20"/>
          <p:cNvSpPr txBox="1"/>
          <p:nvPr/>
        </p:nvSpPr>
        <p:spPr>
          <a:xfrm>
            <a:off x="8867922" y="521677"/>
            <a:ext cx="45895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서동욱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7" name="Google Shape;49;p20"/>
          <p:cNvSpPr txBox="1"/>
          <p:nvPr/>
        </p:nvSpPr>
        <p:spPr>
          <a:xfrm>
            <a:off x="9812802" y="521677"/>
            <a:ext cx="512298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>
                <a:latin typeface="+mj-ea"/>
                <a:ea typeface="+mj-ea"/>
              </a:rPr>
              <a:t>14 / 27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62" y="1471802"/>
            <a:ext cx="4711646" cy="4956938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3298123" y="1986530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89398" y="2157158"/>
            <a:ext cx="2656608" cy="56461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2056066" y="3754377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228288" y="3920243"/>
            <a:ext cx="3917718" cy="1532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594238" y="4335585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719788" y="4532032"/>
            <a:ext cx="4426217" cy="12472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4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607212873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고객관리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 err="1"/>
                        <a:t>구매사</a:t>
                      </a:r>
                      <a:r>
                        <a:rPr lang="ko-KR" altLang="en-US" sz="1000" b="1" u="none" strike="noStrike" cap="none" dirty="0"/>
                        <a:t> </a:t>
                      </a:r>
                      <a:r>
                        <a:rPr lang="ko-KR" altLang="en-US" sz="1000" b="1" u="none" strike="noStrike" cap="none" dirty="0" err="1"/>
                        <a:t>사이트관리</a:t>
                      </a:r>
                      <a:endParaRPr lang="en-US" altLang="ko-KR"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798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599130189"/>
              </p:ext>
            </p:extLst>
          </p:nvPr>
        </p:nvGraphicFramePr>
        <p:xfrm>
          <a:off x="8385974" y="748646"/>
          <a:ext cx="2324900" cy="248268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신규생성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관리할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사이트를 추가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OK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 사이트는 수정이 불가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OK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 사이트는 삭제 불가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CSS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적용된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사이트의 </a:t>
                      </a:r>
                      <a:r>
                        <a:rPr lang="en-US" altLang="ko-KR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css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색상을 변경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 로고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적용된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사이트의 사이트 로고를 변경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배너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적용된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사이트의 매인 배너를 추가 및 삭제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 유형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적용된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사이트의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공사유형을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선택하여 해당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공사유형을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사용하는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구매사에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내용이 적용되도록 처리함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추천상품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추천특가상품 사용 여부를 체크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최종전시상태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중 상태 값 가능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최종전시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상태로 초기화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중인 내용을 기존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최종전시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상태로 변경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최종전시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중인 내용으로 수정하여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최종전시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상태로 변경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700" dirty="0" err="1">
                <a:latin typeface="+mj-ea"/>
              </a:rPr>
              <a:t>구매사</a:t>
            </a:r>
            <a:r>
              <a:rPr lang="ko-KR" altLang="en-US" sz="700" dirty="0">
                <a:latin typeface="+mj-ea"/>
              </a:rPr>
              <a:t> </a:t>
            </a:r>
            <a:r>
              <a:rPr lang="ko-KR" altLang="en-US" sz="700" dirty="0" err="1">
                <a:latin typeface="+mj-ea"/>
              </a:rPr>
              <a:t>사이트관리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77926" y="504746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700" dirty="0" err="1">
                <a:latin typeface="+mj-ea"/>
              </a:rPr>
              <a:t>구매사</a:t>
            </a:r>
            <a:r>
              <a:rPr lang="ko-KR" altLang="en-US" sz="700" dirty="0">
                <a:latin typeface="+mj-ea"/>
              </a:rPr>
              <a:t> </a:t>
            </a:r>
            <a:r>
              <a:rPr lang="ko-KR" altLang="en-US" sz="700" dirty="0" err="1">
                <a:latin typeface="+mj-ea"/>
              </a:rPr>
              <a:t>사이트관리</a:t>
            </a:r>
            <a:endParaRPr lang="ko-KR" altLang="en-US" dirty="0">
              <a:latin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고객관리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err="1">
                <a:latin typeface="+mj-ea"/>
                <a:ea typeface="+mj-ea"/>
              </a:rPr>
              <a:t>구매사</a:t>
            </a:r>
            <a:r>
              <a:rPr lang="ko-KR" altLang="en-US" sz="700" dirty="0">
                <a:latin typeface="+mj-ea"/>
                <a:ea typeface="+mj-ea"/>
              </a:rPr>
              <a:t> </a:t>
            </a:r>
            <a:r>
              <a:rPr lang="ko-KR" altLang="en-US" sz="700" dirty="0" err="1">
                <a:latin typeface="+mj-ea"/>
                <a:ea typeface="+mj-ea"/>
              </a:rPr>
              <a:t>사이트관리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9" y="782266"/>
            <a:ext cx="8129951" cy="4764940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57550" y="2153135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52662" y="2276092"/>
            <a:ext cx="3844688" cy="3135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6389" y="2528899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1500" y="2651856"/>
            <a:ext cx="7880377" cy="244365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099588" y="2025657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91542" y="2151945"/>
            <a:ext cx="439536" cy="10078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309139" y="5112770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532171" y="5138007"/>
            <a:ext cx="1367896" cy="25067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16</a:t>
            </a:fld>
            <a:endParaRPr lang="ko-KR" altLang="en-US"/>
          </a:p>
        </p:txBody>
      </p:sp>
      <p:sp>
        <p:nvSpPr>
          <p:cNvPr id="17" name="Google Shape;49;p20"/>
          <p:cNvSpPr txBox="1"/>
          <p:nvPr/>
        </p:nvSpPr>
        <p:spPr>
          <a:xfrm>
            <a:off x="8867922" y="521677"/>
            <a:ext cx="45895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서동욱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8" name="Google Shape;49;p20"/>
          <p:cNvSpPr txBox="1"/>
          <p:nvPr/>
        </p:nvSpPr>
        <p:spPr>
          <a:xfrm>
            <a:off x="9812802" y="521677"/>
            <a:ext cx="512298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>
                <a:latin typeface="+mj-ea"/>
                <a:ea typeface="+mj-ea"/>
              </a:rPr>
              <a:t>16 / 27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71352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728247313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고객관리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 err="1"/>
                        <a:t>공급사</a:t>
                      </a:r>
                      <a:r>
                        <a:rPr lang="ko-KR" altLang="en-US" sz="1000" b="1" u="none" strike="noStrike" cap="none" dirty="0"/>
                        <a:t> 조회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 err="1"/>
                        <a:t>공급사</a:t>
                      </a:r>
                      <a:r>
                        <a:rPr lang="ko-KR" altLang="en-US" sz="1000" b="1" u="none" strike="noStrike" cap="none" dirty="0"/>
                        <a:t> 조회</a:t>
                      </a:r>
                      <a:endParaRPr lang="en-US" altLang="ko-KR"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579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1635231843"/>
              </p:ext>
            </p:extLst>
          </p:nvPr>
        </p:nvGraphicFramePr>
        <p:xfrm>
          <a:off x="8385974" y="748646"/>
          <a:ext cx="2324900" cy="205596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조건 삭제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판매 여부</a:t>
                      </a:r>
                      <a:endParaRPr lang="en-US" altLang="ko-KR" sz="700" b="0" i="0" u="none" strike="noStrike" cap="none" baseline="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삭제 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계약 현황 조회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조회</a:t>
                      </a:r>
                      <a:endParaRPr lang="en-US" altLang="ko-KR" sz="700" b="0" i="0" u="none" strike="noStrike" cap="none" baseline="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액셀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목록 엑셀 다운로드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컬럼 삭제 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목록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하이라키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구조 삭제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컬럼 삭제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판타온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판매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주요상품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회계담당자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회계담당자 전화번호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회계담당자 이메일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상세 팝업 호출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700" dirty="0" err="1">
                <a:latin typeface="+mj-ea"/>
              </a:rPr>
              <a:t>공급사</a:t>
            </a:r>
            <a:r>
              <a:rPr lang="ko-KR" altLang="en-US" sz="700" dirty="0">
                <a:latin typeface="+mj-ea"/>
              </a:rPr>
              <a:t> 조회</a:t>
            </a:r>
            <a:endParaRPr lang="ko-KR" altLang="en-US" dirty="0">
              <a:latin typeface="+mj-ea"/>
            </a:endParaRPr>
          </a:p>
          <a:p>
            <a:pPr lvl="0"/>
            <a:endParaRPr dirty="0"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77926" y="504746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700" dirty="0" err="1">
                <a:latin typeface="+mj-ea"/>
              </a:rPr>
              <a:t>공급사</a:t>
            </a:r>
            <a:r>
              <a:rPr lang="ko-KR" altLang="en-US" sz="700" dirty="0">
                <a:latin typeface="+mj-ea"/>
              </a:rPr>
              <a:t> 조회</a:t>
            </a:r>
            <a:r>
              <a:rPr lang="en-US" altLang="ko-KR" sz="700" dirty="0">
                <a:latin typeface="+mj-ea"/>
              </a:rPr>
              <a:t>, </a:t>
            </a:r>
            <a:r>
              <a:rPr lang="ko-KR" altLang="en-US" sz="700" dirty="0">
                <a:latin typeface="+mj-ea"/>
              </a:rPr>
              <a:t>상세 팝업 </a:t>
            </a:r>
            <a:r>
              <a:rPr lang="en-US" altLang="ko-KR" sz="700" dirty="0">
                <a:latin typeface="+mj-ea"/>
              </a:rPr>
              <a:t>(</a:t>
            </a:r>
            <a:r>
              <a:rPr lang="ko-KR" altLang="en-US" sz="700" dirty="0">
                <a:latin typeface="+mj-ea"/>
              </a:rPr>
              <a:t>수정</a:t>
            </a:r>
            <a:r>
              <a:rPr lang="en-US" altLang="ko-KR" sz="700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고객관리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err="1">
                <a:latin typeface="+mj-ea"/>
                <a:ea typeface="+mj-ea"/>
              </a:rPr>
              <a:t>공급사</a:t>
            </a:r>
            <a:r>
              <a:rPr lang="ko-KR" altLang="en-US" sz="700" dirty="0">
                <a:latin typeface="+mj-ea"/>
                <a:ea typeface="+mj-ea"/>
              </a:rPr>
              <a:t> 조회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err="1">
                <a:latin typeface="+mj-ea"/>
                <a:ea typeface="+mj-ea"/>
              </a:rPr>
              <a:t>공급사</a:t>
            </a:r>
            <a:r>
              <a:rPr lang="ko-KR" altLang="en-US" sz="700" dirty="0">
                <a:latin typeface="+mj-ea"/>
                <a:ea typeface="+mj-ea"/>
              </a:rPr>
              <a:t> 조회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64" y="796271"/>
            <a:ext cx="8102611" cy="4757626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155564" y="1058218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9801" y="1202205"/>
            <a:ext cx="7676920" cy="26845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151891" y="985070"/>
            <a:ext cx="1893570" cy="24238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944775" y="824734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154402" y="1350218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8639" y="1494205"/>
            <a:ext cx="7676920" cy="385259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464" y="1815967"/>
            <a:ext cx="3574256" cy="3392624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1921251" y="1750971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116932" y="1859639"/>
            <a:ext cx="966788" cy="1374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꺾인 연결선 29"/>
          <p:cNvCxnSpPr>
            <a:stCxn id="29" idx="2"/>
            <a:endCxn id="5" idx="1"/>
          </p:cNvCxnSpPr>
          <p:nvPr/>
        </p:nvCxnSpPr>
        <p:spPr>
          <a:xfrm rot="16200000" flipH="1">
            <a:off x="2098777" y="2498591"/>
            <a:ext cx="1515237" cy="5121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18</a:t>
            </a:fld>
            <a:endParaRPr lang="ko-KR" altLang="en-US"/>
          </a:p>
        </p:txBody>
      </p:sp>
      <p:sp>
        <p:nvSpPr>
          <p:cNvPr id="20" name="Google Shape;49;p20"/>
          <p:cNvSpPr txBox="1"/>
          <p:nvPr/>
        </p:nvSpPr>
        <p:spPr>
          <a:xfrm>
            <a:off x="8867922" y="521677"/>
            <a:ext cx="45895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서동욱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4" name="Google Shape;49;p20"/>
          <p:cNvSpPr txBox="1"/>
          <p:nvPr/>
        </p:nvSpPr>
        <p:spPr>
          <a:xfrm>
            <a:off x="9812802" y="521677"/>
            <a:ext cx="512298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>
                <a:latin typeface="+mj-ea"/>
                <a:ea typeface="+mj-ea"/>
              </a:rPr>
              <a:t>18 / 27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871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873453957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고객관리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 err="1"/>
                        <a:t>공급사</a:t>
                      </a:r>
                      <a:r>
                        <a:rPr lang="ko-KR" altLang="en-US" sz="1000" b="1" u="none" strike="noStrike" cap="none" dirty="0"/>
                        <a:t> 조회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사용자 조회</a:t>
                      </a:r>
                      <a:endParaRPr lang="en-US" altLang="ko-KR"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8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68074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1805743323"/>
              </p:ext>
            </p:extLst>
          </p:nvPr>
        </p:nvGraphicFramePr>
        <p:xfrm>
          <a:off x="8385974" y="748646"/>
          <a:ext cx="2324900" cy="184260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좌측 법인을 선택하면 우측 사업장이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하이락키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구조로 나옴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컬럼 추가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사업유형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예산관리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법인의 사업장 목록 다운로드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사업장 등록 팝업 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1.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좌측 그리드의 법인만 선택한 경우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최상위 사업장 생성 팝업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2.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우측 그리드의 사업장을 선택한 경우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사업장의 하위 사업장 생성 팝업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법인조회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77926" y="504746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err="1">
                <a:latin typeface="+mj-ea"/>
              </a:rPr>
              <a:t>법인조회</a:t>
            </a:r>
            <a:r>
              <a:rPr lang="ko-KR" altLang="en-US" sz="700" dirty="0">
                <a:latin typeface="+mj-ea"/>
              </a:rPr>
              <a:t> 시 우측에 </a:t>
            </a:r>
            <a:r>
              <a:rPr lang="ko-KR" altLang="en-US" sz="700" dirty="0" err="1">
                <a:latin typeface="+mj-ea"/>
              </a:rPr>
              <a:t>하이락키</a:t>
            </a:r>
            <a:r>
              <a:rPr lang="ko-KR" altLang="en-US" sz="700" dirty="0">
                <a:latin typeface="+mj-ea"/>
              </a:rPr>
              <a:t> 구조의 사업장이 조회됨</a:t>
            </a:r>
            <a:endParaRPr sz="7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latin typeface="+mj-ea"/>
                <a:ea typeface="+mj-ea"/>
              </a:rPr>
              <a:t>고객관리 </a:t>
            </a:r>
            <a:r>
              <a:rPr lang="en-US" altLang="ko-KR" sz="700">
                <a:latin typeface="+mj-ea"/>
                <a:ea typeface="+mj-ea"/>
              </a:rPr>
              <a:t>&gt; </a:t>
            </a:r>
            <a:r>
              <a:rPr lang="ko-KR" altLang="en-US" sz="700">
                <a:latin typeface="+mj-ea"/>
                <a:ea typeface="+mj-ea"/>
              </a:rPr>
              <a:t>구매사조회 </a:t>
            </a:r>
            <a:r>
              <a:rPr lang="en-US" altLang="ko-KR" sz="700">
                <a:latin typeface="+mj-ea"/>
                <a:ea typeface="+mj-ea"/>
              </a:rPr>
              <a:t>&gt; </a:t>
            </a:r>
            <a:r>
              <a:rPr lang="ko-KR" altLang="en-US" sz="700">
                <a:latin typeface="+mj-ea"/>
                <a:ea typeface="+mj-ea"/>
              </a:rPr>
              <a:t>법인조회</a:t>
            </a:r>
            <a:endParaRPr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957FD5-B87F-66F0-D272-53C1BF395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5" y="971690"/>
            <a:ext cx="8114022" cy="4105631"/>
          </a:xfrm>
          <a:prstGeom prst="rect">
            <a:avLst/>
          </a:prstGeom>
        </p:spPr>
      </p:pic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9820E61C-E465-48C1-18AE-90EED34C8B1C}"/>
              </a:ext>
            </a:extLst>
          </p:cNvPr>
          <p:cNvSpPr/>
          <p:nvPr/>
        </p:nvSpPr>
        <p:spPr>
          <a:xfrm>
            <a:off x="5273040" y="1036320"/>
            <a:ext cx="2529840" cy="2438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9FD2A37-602B-10B7-6EB2-EEB3AE736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735" y="1706304"/>
            <a:ext cx="4931925" cy="3442627"/>
          </a:xfrm>
          <a:prstGeom prst="rect">
            <a:avLst/>
          </a:prstGeom>
        </p:spPr>
      </p:pic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03C33AA0-7F44-E9A8-80EE-818CAB5EF137}"/>
              </a:ext>
            </a:extLst>
          </p:cNvPr>
          <p:cNvSpPr/>
          <p:nvPr/>
        </p:nvSpPr>
        <p:spPr>
          <a:xfrm>
            <a:off x="3324373" y="1871558"/>
            <a:ext cx="4833789" cy="137569"/>
          </a:xfrm>
          <a:prstGeom prst="flowChartProcess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37343" y="1834623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263260" y="1685689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60135" y="1692974"/>
            <a:ext cx="642175" cy="1833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7368752" y="1594973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03C33AA0-7F44-E9A8-80EE-818CAB5EF137}"/>
              </a:ext>
            </a:extLst>
          </p:cNvPr>
          <p:cNvSpPr/>
          <p:nvPr/>
        </p:nvSpPr>
        <p:spPr>
          <a:xfrm>
            <a:off x="404866" y="2000990"/>
            <a:ext cx="2806004" cy="3024720"/>
          </a:xfrm>
          <a:prstGeom prst="flowChartProcess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  <p:sp>
        <p:nvSpPr>
          <p:cNvPr id="24" name="Google Shape;49;p20"/>
          <p:cNvSpPr txBox="1"/>
          <p:nvPr/>
        </p:nvSpPr>
        <p:spPr>
          <a:xfrm>
            <a:off x="8867922" y="521677"/>
            <a:ext cx="45895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서동욱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6" name="Google Shape;49;p20"/>
          <p:cNvSpPr txBox="1"/>
          <p:nvPr/>
        </p:nvSpPr>
        <p:spPr>
          <a:xfrm>
            <a:off x="9812802" y="521677"/>
            <a:ext cx="512298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>
                <a:latin typeface="+mj-ea"/>
                <a:ea typeface="+mj-ea"/>
              </a:rPr>
              <a:t>2 / 27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6" name="폭발: 14pt 5">
            <a:extLst>
              <a:ext uri="{FF2B5EF4-FFF2-40B4-BE49-F238E27FC236}">
                <a16:creationId xmlns:a16="http://schemas.microsoft.com/office/drawing/2014/main" id="{6F6B8836-5674-AD58-6450-330F2054F7FC}"/>
              </a:ext>
            </a:extLst>
          </p:cNvPr>
          <p:cNvSpPr/>
          <p:nvPr/>
        </p:nvSpPr>
        <p:spPr>
          <a:xfrm>
            <a:off x="684876" y="672445"/>
            <a:ext cx="2324899" cy="871068"/>
          </a:xfrm>
          <a:prstGeom prst="irregularSeal2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rgbClr val="C00000"/>
                </a:solidFill>
              </a:rPr>
              <a:t>모든 화면의 상단 조회조건 위에 화면설명이 추가</a:t>
            </a:r>
          </a:p>
        </p:txBody>
      </p:sp>
      <p:sp>
        <p:nvSpPr>
          <p:cNvPr id="7" name="폭발: 14pt 6">
            <a:extLst>
              <a:ext uri="{FF2B5EF4-FFF2-40B4-BE49-F238E27FC236}">
                <a16:creationId xmlns:a16="http://schemas.microsoft.com/office/drawing/2014/main" id="{B6FD538E-10C4-7414-78D1-7F453A56D62B}"/>
              </a:ext>
            </a:extLst>
          </p:cNvPr>
          <p:cNvSpPr/>
          <p:nvPr/>
        </p:nvSpPr>
        <p:spPr>
          <a:xfrm>
            <a:off x="696330" y="2879725"/>
            <a:ext cx="2064220" cy="1109520"/>
          </a:xfrm>
          <a:prstGeom prst="irregularSeal2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rgbClr val="C00000"/>
                </a:solidFill>
              </a:rPr>
              <a:t>법인정보 팝업 화면설계 필요</a:t>
            </a:r>
          </a:p>
        </p:txBody>
      </p:sp>
    </p:spTree>
    <p:extLst>
      <p:ext uri="{BB962C8B-B14F-4D97-AF65-F5344CB8AC3E}">
        <p14:creationId xmlns:p14="http://schemas.microsoft.com/office/powerpoint/2010/main" val="4061251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831231980"/>
              </p:ext>
            </p:extLst>
          </p:nvPr>
        </p:nvGraphicFramePr>
        <p:xfrm>
          <a:off x="8385974" y="748646"/>
          <a:ext cx="2324900" cy="245661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조건 삭제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이메일수신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문자수신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종류 전부</a:t>
                      </a: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삭제 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계약 현황 조회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</a:t>
                      </a:r>
                      <a:endParaRPr lang="en-US" altLang="ko-KR" sz="700" b="0" i="0" u="none" strike="noStrike" cap="none" baseline="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미사용자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미사용자를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조회하는 팝업 호출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잠금 해제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사용자상태가 잠금 상태인 사용자를 잠금 해제 처리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계정의 사용자로 로그인 처리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조회 목록 다운로드 처리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등록 팝업 호출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 +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변경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0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수정 팝업 호출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3560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997490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700" dirty="0">
                <a:latin typeface="+mj-ea"/>
              </a:rPr>
              <a:t>사용자 조회</a:t>
            </a:r>
            <a:endParaRPr lang="ko-KR" altLang="en-US" dirty="0">
              <a:latin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77926" y="504746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700" dirty="0">
                <a:latin typeface="+mj-ea"/>
              </a:rPr>
              <a:t>사용자 조회</a:t>
            </a:r>
            <a:r>
              <a:rPr lang="en-US" altLang="ko-KR" sz="700" dirty="0">
                <a:latin typeface="+mj-ea"/>
              </a:rPr>
              <a:t>, </a:t>
            </a:r>
            <a:r>
              <a:rPr lang="ko-KR" altLang="en-US" sz="700" dirty="0">
                <a:latin typeface="+mj-ea"/>
              </a:rPr>
              <a:t>상세 팝업 </a:t>
            </a:r>
            <a:r>
              <a:rPr lang="en-US" altLang="ko-KR" sz="700" dirty="0">
                <a:latin typeface="+mj-ea"/>
              </a:rPr>
              <a:t>(</a:t>
            </a:r>
            <a:r>
              <a:rPr lang="ko-KR" altLang="en-US" sz="700" dirty="0">
                <a:latin typeface="+mj-ea"/>
              </a:rPr>
              <a:t>수정</a:t>
            </a:r>
            <a:r>
              <a:rPr lang="en-US" altLang="ko-KR" sz="700" dirty="0">
                <a:latin typeface="+mj-ea"/>
              </a:rPr>
              <a:t>), </a:t>
            </a:r>
            <a:r>
              <a:rPr lang="ko-KR" altLang="en-US" sz="700" dirty="0">
                <a:latin typeface="+mj-ea"/>
              </a:rPr>
              <a:t>로그인 기능</a:t>
            </a:r>
            <a:endParaRPr lang="ko-KR" altLang="en-US" dirty="0">
              <a:latin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고객관리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err="1">
                <a:latin typeface="+mj-ea"/>
                <a:ea typeface="+mj-ea"/>
              </a:rPr>
              <a:t>공급사</a:t>
            </a:r>
            <a:r>
              <a:rPr lang="ko-KR" altLang="en-US" sz="700" dirty="0">
                <a:latin typeface="+mj-ea"/>
                <a:ea typeface="+mj-ea"/>
              </a:rPr>
              <a:t> 조회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사용자 조회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92" y="785729"/>
            <a:ext cx="8096157" cy="4762427"/>
          </a:xfrm>
          <a:prstGeom prst="rect">
            <a:avLst/>
          </a:prstGeom>
        </p:spPr>
      </p:pic>
      <p:sp>
        <p:nvSpPr>
          <p:cNvPr id="24" name="타원 23"/>
          <p:cNvSpPr/>
          <p:nvPr/>
        </p:nvSpPr>
        <p:spPr>
          <a:xfrm>
            <a:off x="155564" y="1058218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9801" y="1202205"/>
            <a:ext cx="7676920" cy="39323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2076" y="975544"/>
            <a:ext cx="1603384" cy="24238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242751" y="844169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207501" y="1516021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90481" y="1602464"/>
            <a:ext cx="1656239" cy="17650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252" y="2567571"/>
            <a:ext cx="2053473" cy="1988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460" y="2567571"/>
            <a:ext cx="2306189" cy="2627304"/>
          </a:xfrm>
          <a:prstGeom prst="rect">
            <a:avLst/>
          </a:prstGeom>
        </p:spPr>
      </p:pic>
      <p:cxnSp>
        <p:nvCxnSpPr>
          <p:cNvPr id="39" name="꺾인 연결선 38"/>
          <p:cNvCxnSpPr>
            <a:endCxn id="7" idx="0"/>
          </p:cNvCxnSpPr>
          <p:nvPr/>
        </p:nvCxnSpPr>
        <p:spPr>
          <a:xfrm rot="10800000" flipV="1">
            <a:off x="4775989" y="1763671"/>
            <a:ext cx="1896274" cy="803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endCxn id="8" idx="0"/>
          </p:cNvCxnSpPr>
          <p:nvPr/>
        </p:nvCxnSpPr>
        <p:spPr>
          <a:xfrm rot="5400000">
            <a:off x="7085607" y="1773619"/>
            <a:ext cx="803901" cy="7840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47" y="2924509"/>
            <a:ext cx="2303127" cy="267119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 flipV="1">
            <a:off x="2029334" y="2180703"/>
            <a:ext cx="501935" cy="1219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833286" y="2011915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43" name="꺾인 연결선 42"/>
          <p:cNvCxnSpPr>
            <a:stCxn id="41" idx="0"/>
            <a:endCxn id="15" idx="0"/>
          </p:cNvCxnSpPr>
          <p:nvPr/>
        </p:nvCxnSpPr>
        <p:spPr>
          <a:xfrm rot="5400000">
            <a:off x="1829637" y="2473843"/>
            <a:ext cx="621841" cy="279491"/>
          </a:xfrm>
          <a:prstGeom prst="bentConnector3">
            <a:avLst>
              <a:gd name="adj1" fmla="val 208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20</a:t>
            </a:fld>
            <a:endParaRPr lang="ko-KR" altLang="en-US"/>
          </a:p>
        </p:txBody>
      </p:sp>
      <p:sp>
        <p:nvSpPr>
          <p:cNvPr id="25" name="Google Shape;49;p20"/>
          <p:cNvSpPr txBox="1"/>
          <p:nvPr/>
        </p:nvSpPr>
        <p:spPr>
          <a:xfrm>
            <a:off x="8867922" y="521677"/>
            <a:ext cx="45895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서동욱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7" name="Google Shape;49;p20"/>
          <p:cNvSpPr txBox="1"/>
          <p:nvPr/>
        </p:nvSpPr>
        <p:spPr>
          <a:xfrm>
            <a:off x="9812802" y="521677"/>
            <a:ext cx="512298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>
                <a:latin typeface="+mj-ea"/>
                <a:ea typeface="+mj-ea"/>
              </a:rPr>
              <a:t>20 / 27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6046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748810408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고객관리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 err="1"/>
                        <a:t>공급사</a:t>
                      </a:r>
                      <a:r>
                        <a:rPr lang="ko-KR" altLang="en-US" sz="1000" b="1" u="none" strike="noStrike" cap="none" dirty="0"/>
                        <a:t> 조회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계약 현황 조회</a:t>
                      </a:r>
                      <a:endParaRPr lang="en-US" altLang="ko-KR"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17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1582310840"/>
              </p:ext>
            </p:extLst>
          </p:nvPr>
        </p:nvGraphicFramePr>
        <p:xfrm>
          <a:off x="8385974" y="748646"/>
          <a:ext cx="2324900" cy="21005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조건 삭제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법인명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조건 추가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공급사명</a:t>
                      </a:r>
                      <a:endParaRPr lang="en-US" altLang="ko-KR" sz="700" b="0" i="0" u="none" strike="noStrike" cap="none" baseline="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삭제 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조회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계약 현황 목록 엑셀 다운로드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컬럼 삭제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법인명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컬럼명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수정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사업장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0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계약서 보기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계약서 상세 팝업 호출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700" dirty="0">
                <a:latin typeface="+mj-ea"/>
              </a:rPr>
              <a:t>계약 현황 조회</a:t>
            </a:r>
            <a:endParaRPr lang="ko-KR" altLang="en-US" dirty="0">
              <a:latin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77926" y="504746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700" dirty="0">
                <a:latin typeface="+mj-ea"/>
              </a:rPr>
              <a:t>계약 현황 목록 조회</a:t>
            </a:r>
            <a:r>
              <a:rPr lang="en-US" altLang="ko-KR" sz="700" dirty="0">
                <a:latin typeface="+mj-ea"/>
              </a:rPr>
              <a:t>, </a:t>
            </a:r>
            <a:r>
              <a:rPr lang="ko-KR" altLang="en-US" sz="700" dirty="0">
                <a:latin typeface="+mj-ea"/>
              </a:rPr>
              <a:t>계약서 보기</a:t>
            </a:r>
            <a:endParaRPr lang="ko-KR" altLang="en-US" dirty="0">
              <a:latin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고객관리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err="1">
                <a:latin typeface="+mj-ea"/>
                <a:ea typeface="+mj-ea"/>
              </a:rPr>
              <a:t>공급사</a:t>
            </a:r>
            <a:r>
              <a:rPr lang="ko-KR" altLang="en-US" sz="700" dirty="0">
                <a:latin typeface="+mj-ea"/>
                <a:ea typeface="+mj-ea"/>
              </a:rPr>
              <a:t> 조회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계약 현황 조회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08" y="775702"/>
            <a:ext cx="8133091" cy="4781776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68300" y="1231900"/>
            <a:ext cx="7670800" cy="1651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68341" y="1066419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1950" y="1432844"/>
            <a:ext cx="7670800" cy="14195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161991" y="1288669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216535" y="1000394"/>
            <a:ext cx="1822565" cy="23150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016576" y="834913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50" y="2054142"/>
            <a:ext cx="2899264" cy="2479675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5428017" y="1749474"/>
            <a:ext cx="549909" cy="1809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228058" y="1583993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46" name="꺾인 연결선 45"/>
          <p:cNvCxnSpPr>
            <a:endCxn id="5" idx="0"/>
          </p:cNvCxnSpPr>
          <p:nvPr/>
        </p:nvCxnSpPr>
        <p:spPr>
          <a:xfrm rot="10800000" flipV="1">
            <a:off x="3861583" y="1853198"/>
            <a:ext cx="1566435" cy="200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22</a:t>
            </a:fld>
            <a:endParaRPr lang="ko-KR" altLang="en-US"/>
          </a:p>
        </p:txBody>
      </p:sp>
      <p:sp>
        <p:nvSpPr>
          <p:cNvPr id="19" name="Google Shape;49;p20"/>
          <p:cNvSpPr txBox="1"/>
          <p:nvPr/>
        </p:nvSpPr>
        <p:spPr>
          <a:xfrm>
            <a:off x="8867922" y="521677"/>
            <a:ext cx="45895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서동욱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0" name="Google Shape;49;p20"/>
          <p:cNvSpPr txBox="1"/>
          <p:nvPr/>
        </p:nvSpPr>
        <p:spPr>
          <a:xfrm>
            <a:off x="9812802" y="521677"/>
            <a:ext cx="512298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>
                <a:latin typeface="+mj-ea"/>
                <a:ea typeface="+mj-ea"/>
              </a:rPr>
              <a:t>22 / 27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8889" y="721691"/>
            <a:ext cx="8217900" cy="4862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 flipH="1">
            <a:off x="88889" y="721691"/>
            <a:ext cx="8217900" cy="48628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88889" y="721691"/>
            <a:ext cx="8217900" cy="48628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088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936520810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고객관리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 err="1"/>
                        <a:t>공급사</a:t>
                      </a:r>
                      <a:r>
                        <a:rPr lang="ko-KR" altLang="en-US" sz="1000" b="1" u="none" strike="noStrike" cap="none" dirty="0"/>
                        <a:t> 등록 요청</a:t>
                      </a:r>
                      <a:endParaRPr lang="en-US" altLang="ko-KR"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51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297184781"/>
              </p:ext>
            </p:extLst>
          </p:nvPr>
        </p:nvGraphicFramePr>
        <p:xfrm>
          <a:off x="8385974" y="748646"/>
          <a:ext cx="2324900" cy="255336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조건 초기화 처리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등록요청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요청연도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당해년도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 조건 변경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등록요청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10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20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30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90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등록요청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목록 엑셀 다운로드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컬럼명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변경</a:t>
                      </a:r>
                      <a:b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</a:t>
                      </a: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최종승인일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승인일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컬럼 삭제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소재지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 유형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- 1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차승인일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한시적등록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종료일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0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승인 상세 팝업 호출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700" dirty="0" err="1">
                <a:latin typeface="+mj-ea"/>
              </a:rPr>
              <a:t>공급사</a:t>
            </a:r>
            <a:r>
              <a:rPr lang="ko-KR" altLang="en-US" sz="700" dirty="0">
                <a:latin typeface="+mj-ea"/>
              </a:rPr>
              <a:t> </a:t>
            </a:r>
            <a:r>
              <a:rPr lang="ko-KR" altLang="en-US" sz="700" dirty="0" err="1">
                <a:latin typeface="+mj-ea"/>
              </a:rPr>
              <a:t>등록요청</a:t>
            </a:r>
            <a:endParaRPr lang="ko-KR" altLang="en-US" dirty="0">
              <a:latin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77926" y="504746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700" dirty="0" err="1">
                <a:latin typeface="+mj-ea"/>
              </a:rPr>
              <a:t>공급사</a:t>
            </a:r>
            <a:r>
              <a:rPr lang="ko-KR" altLang="en-US" sz="700" dirty="0">
                <a:latin typeface="+mj-ea"/>
              </a:rPr>
              <a:t> </a:t>
            </a:r>
            <a:r>
              <a:rPr lang="ko-KR" altLang="en-US" sz="700" dirty="0" err="1">
                <a:latin typeface="+mj-ea"/>
              </a:rPr>
              <a:t>등록요청</a:t>
            </a:r>
            <a:r>
              <a:rPr lang="ko-KR" altLang="en-US" sz="700" dirty="0">
                <a:latin typeface="+mj-ea"/>
              </a:rPr>
              <a:t> 목록</a:t>
            </a:r>
            <a:r>
              <a:rPr lang="en-US" altLang="ko-KR" sz="700" dirty="0">
                <a:latin typeface="+mj-ea"/>
              </a:rPr>
              <a:t> </a:t>
            </a:r>
            <a:r>
              <a:rPr lang="ko-KR" altLang="en-US" sz="700" dirty="0">
                <a:latin typeface="+mj-ea"/>
              </a:rPr>
              <a:t>확인</a:t>
            </a:r>
            <a:r>
              <a:rPr lang="en-US" altLang="ko-KR" sz="700" dirty="0">
                <a:latin typeface="+mj-ea"/>
              </a:rPr>
              <a:t>, </a:t>
            </a:r>
            <a:r>
              <a:rPr lang="ko-KR" altLang="en-US" sz="700" dirty="0">
                <a:latin typeface="+mj-ea"/>
              </a:rPr>
              <a:t>요청 처리</a:t>
            </a:r>
            <a:endParaRPr lang="ko-KR" altLang="en-US" dirty="0">
              <a:latin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고객관리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err="1">
                <a:latin typeface="+mj-ea"/>
                <a:ea typeface="+mj-ea"/>
              </a:rPr>
              <a:t>공급사</a:t>
            </a:r>
            <a:r>
              <a:rPr lang="ko-KR" altLang="en-US" sz="700" dirty="0">
                <a:latin typeface="+mj-ea"/>
                <a:ea typeface="+mj-ea"/>
              </a:rPr>
              <a:t> </a:t>
            </a:r>
            <a:r>
              <a:rPr lang="ko-KR" altLang="en-US" sz="700" dirty="0" err="1">
                <a:latin typeface="+mj-ea"/>
                <a:ea typeface="+mj-ea"/>
              </a:rPr>
              <a:t>등록요청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0" y="766005"/>
            <a:ext cx="8137580" cy="4775425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155564" y="1058218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451" y="1202205"/>
            <a:ext cx="7676920" cy="13798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55564" y="1288558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3451" y="1359570"/>
            <a:ext cx="7676920" cy="14220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353299" y="973605"/>
            <a:ext cx="687071" cy="228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153264" y="880418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019" y="1568789"/>
            <a:ext cx="4478801" cy="485866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353925" y="2141150"/>
            <a:ext cx="698587" cy="13532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42864" y="2053898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24</a:t>
            </a:fld>
            <a:endParaRPr lang="ko-KR" altLang="en-US"/>
          </a:p>
        </p:txBody>
      </p:sp>
      <p:sp>
        <p:nvSpPr>
          <p:cNvPr id="34" name="Google Shape;49;p20"/>
          <p:cNvSpPr txBox="1"/>
          <p:nvPr/>
        </p:nvSpPr>
        <p:spPr>
          <a:xfrm>
            <a:off x="8867922" y="521677"/>
            <a:ext cx="45895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서동욱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6" name="Google Shape;49;p20"/>
          <p:cNvSpPr txBox="1"/>
          <p:nvPr/>
        </p:nvSpPr>
        <p:spPr>
          <a:xfrm>
            <a:off x="9812802" y="521677"/>
            <a:ext cx="512298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>
                <a:latin typeface="+mj-ea"/>
                <a:ea typeface="+mj-ea"/>
              </a:rPr>
              <a:t>24 / 27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2660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3118691443"/>
              </p:ext>
            </p:extLst>
          </p:nvPr>
        </p:nvGraphicFramePr>
        <p:xfrm>
          <a:off x="8385974" y="748646"/>
          <a:ext cx="2324900" cy="23499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승인정보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컬럼 변경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검토첨부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검토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- 1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 승인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삭제처리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 승인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선정사유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구분 삭제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한시적 등록 삭제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컬럼명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변경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검토의견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 의견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- 1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차승인의견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최종승인의견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 의견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0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제어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 요청인 경우에만 버튼 활성화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‘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확인요청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화면권한이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있는경우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활성화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 저장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 처리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반려처리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700" dirty="0" err="1">
                <a:latin typeface="+mj-ea"/>
              </a:rPr>
              <a:t>공급사</a:t>
            </a:r>
            <a:r>
              <a:rPr lang="ko-KR" altLang="en-US" sz="700" dirty="0">
                <a:latin typeface="+mj-ea"/>
              </a:rPr>
              <a:t> </a:t>
            </a:r>
            <a:r>
              <a:rPr lang="ko-KR" altLang="en-US" sz="700" dirty="0" err="1">
                <a:latin typeface="+mj-ea"/>
              </a:rPr>
              <a:t>등록요청</a:t>
            </a:r>
            <a:endParaRPr lang="ko-KR" altLang="en-US" dirty="0">
              <a:latin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77926" y="504746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700" dirty="0" err="1">
                <a:latin typeface="+mj-ea"/>
              </a:rPr>
              <a:t>공급사</a:t>
            </a:r>
            <a:r>
              <a:rPr lang="ko-KR" altLang="en-US" sz="700" dirty="0">
                <a:latin typeface="+mj-ea"/>
              </a:rPr>
              <a:t> </a:t>
            </a:r>
            <a:r>
              <a:rPr lang="ko-KR" altLang="en-US" sz="700" dirty="0" err="1">
                <a:latin typeface="+mj-ea"/>
              </a:rPr>
              <a:t>등록요청</a:t>
            </a:r>
            <a:r>
              <a:rPr lang="ko-KR" altLang="en-US" sz="700" dirty="0">
                <a:latin typeface="+mj-ea"/>
              </a:rPr>
              <a:t> 목록</a:t>
            </a:r>
            <a:r>
              <a:rPr lang="en-US" altLang="ko-KR" sz="700" dirty="0">
                <a:latin typeface="+mj-ea"/>
              </a:rPr>
              <a:t> </a:t>
            </a:r>
            <a:r>
              <a:rPr lang="ko-KR" altLang="en-US" sz="700" dirty="0">
                <a:latin typeface="+mj-ea"/>
              </a:rPr>
              <a:t>확인</a:t>
            </a:r>
            <a:r>
              <a:rPr lang="en-US" altLang="ko-KR" sz="700" dirty="0">
                <a:latin typeface="+mj-ea"/>
              </a:rPr>
              <a:t>, </a:t>
            </a:r>
            <a:r>
              <a:rPr lang="ko-KR" altLang="en-US" sz="700" dirty="0">
                <a:latin typeface="+mj-ea"/>
              </a:rPr>
              <a:t>요청 처리</a:t>
            </a:r>
            <a:endParaRPr lang="ko-KR" altLang="en-US" dirty="0">
              <a:latin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고객관리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err="1">
                <a:latin typeface="+mj-ea"/>
                <a:ea typeface="+mj-ea"/>
              </a:rPr>
              <a:t>공급사</a:t>
            </a:r>
            <a:r>
              <a:rPr lang="ko-KR" altLang="en-US" sz="700" dirty="0">
                <a:latin typeface="+mj-ea"/>
                <a:ea typeface="+mj-ea"/>
              </a:rPr>
              <a:t> </a:t>
            </a:r>
            <a:r>
              <a:rPr lang="ko-KR" altLang="en-US" sz="700" dirty="0" err="1">
                <a:latin typeface="+mj-ea"/>
                <a:ea typeface="+mj-ea"/>
              </a:rPr>
              <a:t>등록요청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0" y="766005"/>
            <a:ext cx="8137580" cy="47754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019" y="1568789"/>
            <a:ext cx="4478801" cy="4858660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3298123" y="1986530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89398" y="2157159"/>
            <a:ext cx="2523258" cy="5021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056063" y="3373370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33048" y="3548762"/>
            <a:ext cx="3779608" cy="13741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670435" y="3643428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795986" y="3839875"/>
            <a:ext cx="4216670" cy="10718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25</a:t>
            </a:fld>
            <a:endParaRPr lang="ko-KR" altLang="en-US"/>
          </a:p>
        </p:txBody>
      </p:sp>
      <p:sp>
        <p:nvSpPr>
          <p:cNvPr id="29" name="Google Shape;49;p20"/>
          <p:cNvSpPr txBox="1"/>
          <p:nvPr/>
        </p:nvSpPr>
        <p:spPr>
          <a:xfrm>
            <a:off x="8867922" y="521677"/>
            <a:ext cx="45895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서동욱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0" name="Google Shape;49;p20"/>
          <p:cNvSpPr txBox="1"/>
          <p:nvPr/>
        </p:nvSpPr>
        <p:spPr>
          <a:xfrm>
            <a:off x="9812802" y="521677"/>
            <a:ext cx="512298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>
                <a:latin typeface="+mj-ea"/>
                <a:ea typeface="+mj-ea"/>
              </a:rPr>
              <a:t>25 / 27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9965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369932276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고객관리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 err="1"/>
                        <a:t>공급사현황</a:t>
                      </a:r>
                      <a:endParaRPr lang="en-US" altLang="ko-KR"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484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1097369805"/>
              </p:ext>
            </p:extLst>
          </p:nvPr>
        </p:nvGraphicFramePr>
        <p:xfrm>
          <a:off x="8385974" y="748646"/>
          <a:ext cx="2324900" cy="4531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없음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700" dirty="0" err="1">
                <a:latin typeface="+mj-ea"/>
              </a:rPr>
              <a:t>공급사</a:t>
            </a:r>
            <a:r>
              <a:rPr lang="ko-KR" altLang="en-US" sz="700" dirty="0">
                <a:latin typeface="+mj-ea"/>
              </a:rPr>
              <a:t> 현황</a:t>
            </a:r>
            <a:endParaRPr lang="ko-KR" altLang="en-US" dirty="0">
              <a:latin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77926" y="504746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700" dirty="0" err="1">
                <a:latin typeface="+mj-ea"/>
              </a:rPr>
              <a:t>공급사</a:t>
            </a:r>
            <a:r>
              <a:rPr lang="ko-KR" altLang="en-US" sz="700" dirty="0">
                <a:latin typeface="+mj-ea"/>
              </a:rPr>
              <a:t> 현황 목록</a:t>
            </a:r>
            <a:r>
              <a:rPr lang="en-US" altLang="ko-KR" sz="700" dirty="0">
                <a:latin typeface="+mj-ea"/>
              </a:rPr>
              <a:t> </a:t>
            </a:r>
            <a:r>
              <a:rPr lang="ko-KR" altLang="en-US" sz="700" dirty="0">
                <a:latin typeface="+mj-ea"/>
              </a:rPr>
              <a:t>확인</a:t>
            </a:r>
            <a:r>
              <a:rPr lang="en-US" altLang="ko-KR" sz="700" dirty="0">
                <a:latin typeface="+mj-ea"/>
              </a:rPr>
              <a:t>, </a:t>
            </a:r>
            <a:r>
              <a:rPr lang="ko-KR" altLang="en-US" sz="700" dirty="0">
                <a:latin typeface="+mj-ea"/>
              </a:rPr>
              <a:t>엑셀 다운로드</a:t>
            </a:r>
            <a:endParaRPr lang="ko-KR" altLang="en-US" dirty="0">
              <a:latin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고객관리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err="1">
                <a:latin typeface="+mj-ea"/>
                <a:ea typeface="+mj-ea"/>
              </a:rPr>
              <a:t>공급사</a:t>
            </a:r>
            <a:r>
              <a:rPr lang="ko-KR" altLang="en-US" sz="700" dirty="0">
                <a:latin typeface="+mj-ea"/>
                <a:ea typeface="+mj-ea"/>
              </a:rPr>
              <a:t> 현황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89" y="780577"/>
            <a:ext cx="8091430" cy="4756623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27</a:t>
            </a:fld>
            <a:endParaRPr lang="ko-KR" altLang="en-US"/>
          </a:p>
        </p:txBody>
      </p:sp>
      <p:sp>
        <p:nvSpPr>
          <p:cNvPr id="25" name="Google Shape;49;p20"/>
          <p:cNvSpPr txBox="1"/>
          <p:nvPr/>
        </p:nvSpPr>
        <p:spPr>
          <a:xfrm>
            <a:off x="8867922" y="521677"/>
            <a:ext cx="45895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서동욱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7" name="Google Shape;49;p20"/>
          <p:cNvSpPr txBox="1"/>
          <p:nvPr/>
        </p:nvSpPr>
        <p:spPr>
          <a:xfrm>
            <a:off x="9812802" y="521677"/>
            <a:ext cx="512298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>
                <a:latin typeface="+mj-ea"/>
                <a:ea typeface="+mj-ea"/>
              </a:rPr>
              <a:t>27 / 27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631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68074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497328013"/>
              </p:ext>
            </p:extLst>
          </p:nvPr>
        </p:nvGraphicFramePr>
        <p:xfrm>
          <a:off x="8385974" y="748646"/>
          <a:ext cx="2324900" cy="192321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등록하려는 사업장의 법인 정보 출력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수정불가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법인 컬럼 조회 버튼 삭제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box disabled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파일등록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삭제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사업장 정보 설명 수정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- 2,3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줄 삭제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 관련 내용 삭제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등록하려는 사업장 정보 입력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사업장 정보 컬럼 수정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사업유형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변경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재고관리 삭제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정보 입력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없음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법인조회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77926" y="504746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err="1">
                <a:latin typeface="+mj-ea"/>
              </a:rPr>
              <a:t>법인조회</a:t>
            </a:r>
            <a:r>
              <a:rPr lang="ko-KR" altLang="en-US" sz="700" dirty="0">
                <a:latin typeface="+mj-ea"/>
              </a:rPr>
              <a:t> 시 우측에 </a:t>
            </a:r>
            <a:r>
              <a:rPr lang="ko-KR" altLang="en-US" sz="700" dirty="0" err="1">
                <a:latin typeface="+mj-ea"/>
              </a:rPr>
              <a:t>하이락키</a:t>
            </a:r>
            <a:r>
              <a:rPr lang="ko-KR" altLang="en-US" sz="700" dirty="0">
                <a:latin typeface="+mj-ea"/>
              </a:rPr>
              <a:t> 구조의 사업장이 조회됨</a:t>
            </a:r>
            <a:endParaRPr sz="7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latin typeface="+mj-ea"/>
                <a:ea typeface="+mj-ea"/>
              </a:rPr>
              <a:t>고객관리 </a:t>
            </a:r>
            <a:r>
              <a:rPr lang="en-US" altLang="ko-KR" sz="700">
                <a:latin typeface="+mj-ea"/>
                <a:ea typeface="+mj-ea"/>
              </a:rPr>
              <a:t>&gt; </a:t>
            </a:r>
            <a:r>
              <a:rPr lang="ko-KR" altLang="en-US" sz="700">
                <a:latin typeface="+mj-ea"/>
                <a:ea typeface="+mj-ea"/>
              </a:rPr>
              <a:t>구매사조회 </a:t>
            </a:r>
            <a:r>
              <a:rPr lang="en-US" altLang="ko-KR" sz="700">
                <a:latin typeface="+mj-ea"/>
                <a:ea typeface="+mj-ea"/>
              </a:rPr>
              <a:t>&gt; </a:t>
            </a:r>
            <a:r>
              <a:rPr lang="ko-KR" altLang="en-US" sz="700">
                <a:latin typeface="+mj-ea"/>
                <a:ea typeface="+mj-ea"/>
              </a:rPr>
              <a:t>법인조회</a:t>
            </a:r>
            <a:endParaRPr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957FD5-B87F-66F0-D272-53C1BF395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5" y="971690"/>
            <a:ext cx="8114022" cy="4105631"/>
          </a:xfrm>
          <a:prstGeom prst="rect">
            <a:avLst/>
          </a:prstGeom>
        </p:spPr>
      </p:pic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9820E61C-E465-48C1-18AE-90EED34C8B1C}"/>
              </a:ext>
            </a:extLst>
          </p:cNvPr>
          <p:cNvSpPr/>
          <p:nvPr/>
        </p:nvSpPr>
        <p:spPr>
          <a:xfrm>
            <a:off x="5273040" y="1036320"/>
            <a:ext cx="2529840" cy="2438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9FD2A37-602B-10B7-6EB2-EEB3AE736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735" y="1706304"/>
            <a:ext cx="4931925" cy="344262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24" name="Google Shape;49;p20"/>
          <p:cNvSpPr txBox="1"/>
          <p:nvPr/>
        </p:nvSpPr>
        <p:spPr>
          <a:xfrm>
            <a:off x="8867922" y="521677"/>
            <a:ext cx="45895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서동욱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6" name="Google Shape;49;p20"/>
          <p:cNvSpPr txBox="1"/>
          <p:nvPr/>
        </p:nvSpPr>
        <p:spPr>
          <a:xfrm>
            <a:off x="9812802" y="521677"/>
            <a:ext cx="512298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700" dirty="0">
                <a:latin typeface="+mj-ea"/>
                <a:ea typeface="+mj-ea"/>
              </a:rPr>
              <a:t>3</a:t>
            </a:r>
            <a:r>
              <a:rPr lang="en-US" altLang="ko-KR" sz="700" dirty="0">
                <a:latin typeface="+mj-ea"/>
              </a:rPr>
              <a:t> / 27</a:t>
            </a:r>
            <a:endParaRPr lang="en-US" altLang="ko-KR" dirty="0"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68" y="834673"/>
            <a:ext cx="4210944" cy="471077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835900" y="1696149"/>
            <a:ext cx="366410" cy="1833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꺾인 연결선 16"/>
          <p:cNvCxnSpPr>
            <a:stCxn id="16" idx="2"/>
            <a:endCxn id="6" idx="3"/>
          </p:cNvCxnSpPr>
          <p:nvPr/>
        </p:nvCxnSpPr>
        <p:spPr>
          <a:xfrm rot="5400000">
            <a:off x="5822028" y="992981"/>
            <a:ext cx="1310563" cy="308359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72042" y="1418844"/>
            <a:ext cx="4115765" cy="145798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17674" y="1162050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640" y="3490537"/>
            <a:ext cx="4163240" cy="2602025"/>
          </a:xfrm>
          <a:prstGeom prst="rect">
            <a:avLst/>
          </a:prstGeom>
        </p:spPr>
      </p:pic>
      <p:cxnSp>
        <p:nvCxnSpPr>
          <p:cNvPr id="27" name="꺾인 연결선 26"/>
          <p:cNvCxnSpPr>
            <a:stCxn id="16" idx="2"/>
            <a:endCxn id="11" idx="0"/>
          </p:cNvCxnSpPr>
          <p:nvPr/>
        </p:nvCxnSpPr>
        <p:spPr>
          <a:xfrm rot="5400000">
            <a:off x="6826663" y="2298094"/>
            <a:ext cx="1611041" cy="77384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77860" y="2932373"/>
            <a:ext cx="4115765" cy="145798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68449" y="2932373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17252" y="3855660"/>
            <a:ext cx="4115765" cy="99256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019426" y="3703640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17252" y="4919285"/>
            <a:ext cx="4115765" cy="7074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019426" y="4767265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" name="폭발: 14pt 1">
            <a:extLst>
              <a:ext uri="{FF2B5EF4-FFF2-40B4-BE49-F238E27FC236}">
                <a16:creationId xmlns:a16="http://schemas.microsoft.com/office/drawing/2014/main" id="{85F997A6-5964-6541-FAC5-27383ED702F3}"/>
              </a:ext>
            </a:extLst>
          </p:cNvPr>
          <p:cNvSpPr/>
          <p:nvPr/>
        </p:nvSpPr>
        <p:spPr>
          <a:xfrm>
            <a:off x="1343146" y="802646"/>
            <a:ext cx="2324899" cy="871068"/>
          </a:xfrm>
          <a:prstGeom prst="irregularSeal2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rgbClr val="C00000"/>
                </a:solidFill>
              </a:rPr>
              <a:t>모든 화면의 상단 조회조건 위에 화면설명이 추가</a:t>
            </a:r>
          </a:p>
        </p:txBody>
      </p:sp>
      <p:sp>
        <p:nvSpPr>
          <p:cNvPr id="9" name="폭발: 14pt 8">
            <a:extLst>
              <a:ext uri="{FF2B5EF4-FFF2-40B4-BE49-F238E27FC236}">
                <a16:creationId xmlns:a16="http://schemas.microsoft.com/office/drawing/2014/main" id="{AA66C18E-82C1-AF5A-20DE-B548FF4DD7EE}"/>
              </a:ext>
            </a:extLst>
          </p:cNvPr>
          <p:cNvSpPr/>
          <p:nvPr/>
        </p:nvSpPr>
        <p:spPr>
          <a:xfrm>
            <a:off x="2822077" y="2193457"/>
            <a:ext cx="2064220" cy="1109520"/>
          </a:xfrm>
          <a:prstGeom prst="irregularSeal2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rgbClr val="C00000"/>
                </a:solidFill>
              </a:rPr>
              <a:t>법인정보와 사업장정보가 혼용되어 있어 분리 필요</a:t>
            </a:r>
          </a:p>
        </p:txBody>
      </p:sp>
    </p:spTree>
    <p:extLst>
      <p:ext uri="{BB962C8B-B14F-4D97-AF65-F5344CB8AC3E}">
        <p14:creationId xmlns:p14="http://schemas.microsoft.com/office/powerpoint/2010/main" val="335363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447112997"/>
              </p:ext>
            </p:extLst>
          </p:nvPr>
        </p:nvGraphicFramePr>
        <p:xfrm>
          <a:off x="8385974" y="748646"/>
          <a:ext cx="2324900" cy="125466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법인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일괄수정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 업로드로 법인 상세 내용을 일괄 수정 처리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법인 등록 처리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법인조회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77926" y="504746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법인조회 시 우측에 하이락키 구조의 사업장이 조회됨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latin typeface="+mj-ea"/>
                <a:ea typeface="+mj-ea"/>
              </a:rPr>
              <a:t>고객관리 </a:t>
            </a:r>
            <a:r>
              <a:rPr lang="en-US" altLang="ko-KR" sz="700">
                <a:latin typeface="+mj-ea"/>
                <a:ea typeface="+mj-ea"/>
              </a:rPr>
              <a:t>&gt; </a:t>
            </a:r>
            <a:r>
              <a:rPr lang="ko-KR" altLang="en-US" sz="700">
                <a:latin typeface="+mj-ea"/>
                <a:ea typeface="+mj-ea"/>
              </a:rPr>
              <a:t>구매사조회 </a:t>
            </a:r>
            <a:r>
              <a:rPr lang="en-US" altLang="ko-KR" sz="700">
                <a:latin typeface="+mj-ea"/>
                <a:ea typeface="+mj-ea"/>
              </a:rPr>
              <a:t>&gt; </a:t>
            </a:r>
            <a:r>
              <a:rPr lang="ko-KR" altLang="en-US" sz="700">
                <a:latin typeface="+mj-ea"/>
                <a:ea typeface="+mj-ea"/>
              </a:rPr>
              <a:t>법인조회</a:t>
            </a:r>
            <a:endParaRPr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957FD5-B87F-66F0-D272-53C1BF395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5" y="971690"/>
            <a:ext cx="8114022" cy="4105631"/>
          </a:xfrm>
          <a:prstGeom prst="rect">
            <a:avLst/>
          </a:prstGeom>
        </p:spPr>
      </p:pic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9820E61C-E465-48C1-18AE-90EED34C8B1C}"/>
              </a:ext>
            </a:extLst>
          </p:cNvPr>
          <p:cNvSpPr/>
          <p:nvPr/>
        </p:nvSpPr>
        <p:spPr>
          <a:xfrm>
            <a:off x="5273040" y="1036320"/>
            <a:ext cx="2529840" cy="2438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9FD2A37-602B-10B7-6EB2-EEB3AE736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735" y="1706304"/>
            <a:ext cx="4931925" cy="3442627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2045203" y="1583341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967" y="888261"/>
            <a:ext cx="1771180" cy="12099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967" y="2254707"/>
            <a:ext cx="1775088" cy="1661159"/>
          </a:xfrm>
          <a:prstGeom prst="rect">
            <a:avLst/>
          </a:prstGeom>
        </p:spPr>
      </p:pic>
      <p:cxnSp>
        <p:nvCxnSpPr>
          <p:cNvPr id="18" name="꺾인 연결선 17"/>
          <p:cNvCxnSpPr>
            <a:endCxn id="5" idx="1"/>
          </p:cNvCxnSpPr>
          <p:nvPr/>
        </p:nvCxnSpPr>
        <p:spPr>
          <a:xfrm flipV="1">
            <a:off x="2476500" y="1493232"/>
            <a:ext cx="978467" cy="173642"/>
          </a:xfrm>
          <a:prstGeom prst="bentConnector3">
            <a:avLst>
              <a:gd name="adj1" fmla="val 35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endCxn id="7" idx="1"/>
          </p:cNvCxnSpPr>
          <p:nvPr/>
        </p:nvCxnSpPr>
        <p:spPr>
          <a:xfrm rot="16200000" flipH="1">
            <a:off x="2665358" y="2295677"/>
            <a:ext cx="1251627" cy="327592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24" name="Google Shape;49;p20"/>
          <p:cNvSpPr txBox="1"/>
          <p:nvPr/>
        </p:nvSpPr>
        <p:spPr>
          <a:xfrm>
            <a:off x="8867922" y="521677"/>
            <a:ext cx="45895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서동욱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6" name="Google Shape;49;p20"/>
          <p:cNvSpPr txBox="1"/>
          <p:nvPr/>
        </p:nvSpPr>
        <p:spPr>
          <a:xfrm>
            <a:off x="9812802" y="521677"/>
            <a:ext cx="512298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>
                <a:latin typeface="+mj-ea"/>
                <a:ea typeface="+mj-ea"/>
              </a:rPr>
              <a:t>4 / 27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6816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155749400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고객관리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 err="1"/>
                        <a:t>구매사조회</a:t>
                      </a:r>
                      <a:r>
                        <a:rPr lang="ko-KR" altLang="en-US" sz="1000" b="1" u="none" strike="noStrike" cap="none" dirty="0"/>
                        <a:t>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 err="1"/>
                        <a:t>사업장조회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50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083699538"/>
              </p:ext>
            </p:extLst>
          </p:nvPr>
        </p:nvGraphicFramePr>
        <p:xfrm>
          <a:off x="8385974" y="748646"/>
          <a:ext cx="2324900" cy="136134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삭제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컬럼 스크롤 고정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불필요 컬럼 삭제 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종사업자번호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윤리서약서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서명여부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서명일자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회계담당자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회계담당자 전화번호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회계담당자 이메일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사업장조회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77926" y="504746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사업장 목록 조회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, 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상세보기 및 등록 처리</a:t>
            </a:r>
            <a:endParaRPr sz="7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고객관리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err="1">
                <a:latin typeface="+mj-ea"/>
                <a:ea typeface="+mj-ea"/>
              </a:rPr>
              <a:t>구매사조회</a:t>
            </a:r>
            <a:r>
              <a:rPr lang="ko-KR" altLang="en-US" sz="700" dirty="0">
                <a:latin typeface="+mj-ea"/>
                <a:ea typeface="+mj-ea"/>
              </a:rPr>
              <a:t>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err="1">
                <a:latin typeface="+mj-ea"/>
                <a:ea typeface="+mj-ea"/>
              </a:rPr>
              <a:t>사업장조회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9820E61C-E465-48C1-18AE-90EED34C8B1C}"/>
              </a:ext>
            </a:extLst>
          </p:cNvPr>
          <p:cNvSpPr/>
          <p:nvPr/>
        </p:nvSpPr>
        <p:spPr>
          <a:xfrm>
            <a:off x="5273040" y="1036320"/>
            <a:ext cx="2529840" cy="2438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9" y="781815"/>
            <a:ext cx="8126752" cy="4766234"/>
          </a:xfrm>
          <a:prstGeom prst="rect">
            <a:avLst/>
          </a:prstGeom>
        </p:spPr>
      </p:pic>
      <p:sp>
        <p:nvSpPr>
          <p:cNvPr id="24" name="타원 23"/>
          <p:cNvSpPr/>
          <p:nvPr/>
        </p:nvSpPr>
        <p:spPr>
          <a:xfrm>
            <a:off x="4891960" y="849257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59484" y="957781"/>
            <a:ext cx="2308104" cy="28046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059484" y="960956"/>
            <a:ext cx="2308104" cy="27253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5059484" y="960957"/>
            <a:ext cx="2308104" cy="27253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334770" y="1802253"/>
            <a:ext cx="2338579" cy="21069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48510" y="1662057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485310" y="1617607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670473" y="1802253"/>
            <a:ext cx="5381327" cy="21069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6</a:t>
            </a:fld>
            <a:endParaRPr lang="ko-KR" altLang="en-US"/>
          </a:p>
        </p:txBody>
      </p:sp>
      <p:sp>
        <p:nvSpPr>
          <p:cNvPr id="20" name="Google Shape;49;p20"/>
          <p:cNvSpPr txBox="1"/>
          <p:nvPr/>
        </p:nvSpPr>
        <p:spPr>
          <a:xfrm>
            <a:off x="8867922" y="521677"/>
            <a:ext cx="45895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서동욱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1" name="Google Shape;49;p20"/>
          <p:cNvSpPr txBox="1"/>
          <p:nvPr/>
        </p:nvSpPr>
        <p:spPr>
          <a:xfrm>
            <a:off x="9812802" y="521677"/>
            <a:ext cx="512298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>
                <a:latin typeface="+mj-ea"/>
                <a:ea typeface="+mj-ea"/>
              </a:rPr>
              <a:t>6 / 27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636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1944420171"/>
              </p:ext>
            </p:extLst>
          </p:nvPr>
        </p:nvGraphicFramePr>
        <p:xfrm>
          <a:off x="8385974" y="748646"/>
          <a:ext cx="2324900" cy="122859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조회조건에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맞는 사업장 목록 다운로드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조회처리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사업장 상세 팝업 호출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 업로드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사업장의 일괄 수정 처리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사업장 등록 처리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 호출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사업장조회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77926" y="504746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사업장 목록 조회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, 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상세보기 및 등록 처리</a:t>
            </a:r>
            <a:endParaRPr sz="7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고객관리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err="1">
                <a:latin typeface="+mj-ea"/>
                <a:ea typeface="+mj-ea"/>
              </a:rPr>
              <a:t>구매사조회</a:t>
            </a:r>
            <a:r>
              <a:rPr lang="ko-KR" altLang="en-US" sz="700" dirty="0">
                <a:latin typeface="+mj-ea"/>
                <a:ea typeface="+mj-ea"/>
              </a:rPr>
              <a:t>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err="1">
                <a:latin typeface="+mj-ea"/>
                <a:ea typeface="+mj-ea"/>
              </a:rPr>
              <a:t>사업장조회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9" y="781815"/>
            <a:ext cx="8126752" cy="4766234"/>
          </a:xfrm>
          <a:prstGeom prst="rect">
            <a:avLst/>
          </a:prstGeom>
        </p:spPr>
      </p:pic>
      <p:sp>
        <p:nvSpPr>
          <p:cNvPr id="24" name="타원 23"/>
          <p:cNvSpPr/>
          <p:nvPr/>
        </p:nvSpPr>
        <p:spPr>
          <a:xfrm>
            <a:off x="7161661" y="801483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584000" y="2003481"/>
            <a:ext cx="1088854" cy="13124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414095" y="1820350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112393" y="1469623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350125" y="975987"/>
            <a:ext cx="701675" cy="21069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494" y="1863622"/>
            <a:ext cx="2034929" cy="936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016" y="2921482"/>
            <a:ext cx="2402407" cy="2505331"/>
          </a:xfrm>
          <a:prstGeom prst="rect">
            <a:avLst/>
          </a:prstGeom>
        </p:spPr>
      </p:pic>
      <p:cxnSp>
        <p:nvCxnSpPr>
          <p:cNvPr id="7" name="꺾인 연결선 6"/>
          <p:cNvCxnSpPr>
            <a:endCxn id="2" idx="3"/>
          </p:cNvCxnSpPr>
          <p:nvPr/>
        </p:nvCxnSpPr>
        <p:spPr>
          <a:xfrm rot="5400000">
            <a:off x="7134710" y="1913319"/>
            <a:ext cx="529329" cy="3079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endCxn id="5" idx="3"/>
          </p:cNvCxnSpPr>
          <p:nvPr/>
        </p:nvCxnSpPr>
        <p:spPr>
          <a:xfrm rot="5400000">
            <a:off x="6388495" y="2659534"/>
            <a:ext cx="2371542" cy="6576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8427" y="2921482"/>
            <a:ext cx="2402407" cy="2505546"/>
          </a:xfrm>
          <a:prstGeom prst="rect">
            <a:avLst/>
          </a:prstGeom>
        </p:spPr>
      </p:pic>
      <p:cxnSp>
        <p:nvCxnSpPr>
          <p:cNvPr id="29" name="꺾인 연결선 28"/>
          <p:cNvCxnSpPr>
            <a:stCxn id="44" idx="2"/>
            <a:endCxn id="13" idx="1"/>
          </p:cNvCxnSpPr>
          <p:nvPr/>
        </p:nvCxnSpPr>
        <p:spPr>
          <a:xfrm rot="5400000">
            <a:off x="1108665" y="3154492"/>
            <a:ext cx="2039525" cy="12700"/>
          </a:xfrm>
          <a:prstGeom prst="bentConnector4">
            <a:avLst>
              <a:gd name="adj1" fmla="val 19288"/>
              <a:gd name="adj2" fmla="val 49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7</a:t>
            </a:fld>
            <a:endParaRPr lang="ko-KR" altLang="en-US"/>
          </a:p>
        </p:txBody>
      </p:sp>
      <p:sp>
        <p:nvSpPr>
          <p:cNvPr id="20" name="Google Shape;49;p20"/>
          <p:cNvSpPr txBox="1"/>
          <p:nvPr/>
        </p:nvSpPr>
        <p:spPr>
          <a:xfrm>
            <a:off x="8867922" y="521677"/>
            <a:ext cx="45895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서동욱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1" name="Google Shape;49;p20"/>
          <p:cNvSpPr txBox="1"/>
          <p:nvPr/>
        </p:nvSpPr>
        <p:spPr>
          <a:xfrm>
            <a:off x="9812802" y="521677"/>
            <a:ext cx="512298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>
                <a:latin typeface="+mj-ea"/>
                <a:ea typeface="+mj-ea"/>
              </a:rPr>
              <a:t>7 / 27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759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927781307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고객관리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 err="1"/>
                        <a:t>구매사조회</a:t>
                      </a:r>
                      <a:r>
                        <a:rPr lang="ko-KR" altLang="en-US" sz="1000" b="1" u="none" strike="noStrike" cap="none" dirty="0"/>
                        <a:t>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 err="1"/>
                        <a:t>사용자조회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8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1336876962"/>
              </p:ext>
            </p:extLst>
          </p:nvPr>
        </p:nvGraphicFramePr>
        <p:xfrm>
          <a:off x="8385974" y="748646"/>
          <a:ext cx="2324900" cy="195591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삭제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컬럼 삭제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HNS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권한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미사용자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미사용자를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조회하는 팝업 호출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잠금 해제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사용자상태가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잠금상태인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사용자를 잠금 해제 처리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계정의 사용자로 로그인 처리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조회 목록 다운로드 처리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등록 팝업 호출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수정 팝업 호출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1426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조건 삭제 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이메일수신</a:t>
                      </a:r>
                      <a:b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문자수신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382136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사용자조회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77926" y="504746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사용자 목록 조회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, 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상세보기 및 등록 처리 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/ 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자동 로그인 기능</a:t>
            </a:r>
            <a:endParaRPr sz="7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고객관리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err="1">
                <a:latin typeface="+mj-ea"/>
                <a:ea typeface="+mj-ea"/>
              </a:rPr>
              <a:t>구매사조회</a:t>
            </a:r>
            <a:r>
              <a:rPr lang="ko-KR" altLang="en-US" sz="700" dirty="0">
                <a:latin typeface="+mj-ea"/>
                <a:ea typeface="+mj-ea"/>
              </a:rPr>
              <a:t>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err="1">
                <a:latin typeface="+mj-ea"/>
                <a:ea typeface="+mj-ea"/>
              </a:rPr>
              <a:t>사용자조회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89" y="786747"/>
            <a:ext cx="8087371" cy="475449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5376230" y="976693"/>
            <a:ext cx="2291395" cy="2520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5376230" y="984631"/>
            <a:ext cx="2291395" cy="2440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5376230" y="984631"/>
            <a:ext cx="2291395" cy="2440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5181226" y="802984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1238" y="1903611"/>
            <a:ext cx="7635938" cy="18345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94402" y="1770987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719" y="3108147"/>
            <a:ext cx="1691481" cy="2701084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6000376" y="1584034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407" y="3108147"/>
            <a:ext cx="1582983" cy="153252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7694" y="2108735"/>
            <a:ext cx="1699797" cy="2701084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2703447" y="2404399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31077" y="2578903"/>
            <a:ext cx="337326" cy="1381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꺾인 연결선 36"/>
          <p:cNvCxnSpPr>
            <a:endCxn id="15" idx="3"/>
          </p:cNvCxnSpPr>
          <p:nvPr/>
        </p:nvCxnSpPr>
        <p:spPr>
          <a:xfrm rot="16200000" flipH="1">
            <a:off x="7215591" y="2576080"/>
            <a:ext cx="2555076" cy="1210142"/>
          </a:xfrm>
          <a:prstGeom prst="bentConnector4">
            <a:avLst>
              <a:gd name="adj1" fmla="val 23571"/>
              <a:gd name="adj2" fmla="val 1188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endCxn id="16" idx="0"/>
          </p:cNvCxnSpPr>
          <p:nvPr/>
        </p:nvCxnSpPr>
        <p:spPr>
          <a:xfrm rot="16200000" flipH="1">
            <a:off x="6011028" y="2558275"/>
            <a:ext cx="987271" cy="1124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endCxn id="18" idx="1"/>
          </p:cNvCxnSpPr>
          <p:nvPr/>
        </p:nvCxnSpPr>
        <p:spPr>
          <a:xfrm rot="16200000" flipH="1">
            <a:off x="3066434" y="2748016"/>
            <a:ext cx="811321" cy="611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91238" y="1210191"/>
            <a:ext cx="7635938" cy="53607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94402" y="1077567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5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9</a:t>
            </a:fld>
            <a:endParaRPr lang="ko-KR" altLang="en-US"/>
          </a:p>
        </p:txBody>
      </p:sp>
      <p:sp>
        <p:nvSpPr>
          <p:cNvPr id="34" name="Google Shape;49;p20"/>
          <p:cNvSpPr txBox="1"/>
          <p:nvPr/>
        </p:nvSpPr>
        <p:spPr>
          <a:xfrm>
            <a:off x="8867922" y="521677"/>
            <a:ext cx="45895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서동욱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8" name="Google Shape;49;p20"/>
          <p:cNvSpPr txBox="1"/>
          <p:nvPr/>
        </p:nvSpPr>
        <p:spPr>
          <a:xfrm>
            <a:off x="9812802" y="521677"/>
            <a:ext cx="512298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>
                <a:latin typeface="+mj-ea"/>
                <a:ea typeface="+mj-ea"/>
              </a:rPr>
              <a:t>9 / 27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" name="폭발: 14pt 4">
            <a:extLst>
              <a:ext uri="{FF2B5EF4-FFF2-40B4-BE49-F238E27FC236}">
                <a16:creationId xmlns:a16="http://schemas.microsoft.com/office/drawing/2014/main" id="{3CAAFBF8-3AC3-AECC-81BB-A53C8020C7D1}"/>
              </a:ext>
            </a:extLst>
          </p:cNvPr>
          <p:cNvSpPr/>
          <p:nvPr/>
        </p:nvSpPr>
        <p:spPr>
          <a:xfrm>
            <a:off x="2831077" y="3616635"/>
            <a:ext cx="2245982" cy="1193184"/>
          </a:xfrm>
          <a:prstGeom prst="irregularSeal2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rgbClr val="C00000"/>
                </a:solidFill>
              </a:rPr>
              <a:t>사용자권한을 선택</a:t>
            </a:r>
            <a:r>
              <a:rPr lang="en-US" altLang="ko-KR" sz="800" b="1">
                <a:solidFill>
                  <a:srgbClr val="C00000"/>
                </a:solidFill>
              </a:rPr>
              <a:t>/</a:t>
            </a:r>
            <a:r>
              <a:rPr lang="ko-KR" altLang="en-US" sz="800" b="1">
                <a:solidFill>
                  <a:srgbClr val="C00000"/>
                </a:solidFill>
              </a:rPr>
              <a:t>수정하는 부분을 추가 했으면 합니다</a:t>
            </a:r>
            <a:r>
              <a:rPr lang="en-US" altLang="ko-KR" sz="800" b="1">
                <a:solidFill>
                  <a:srgbClr val="C00000"/>
                </a:solidFill>
              </a:rPr>
              <a:t>.</a:t>
            </a:r>
            <a:endParaRPr lang="ko-KR" altLang="en-US" sz="8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3248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20858</TotalTime>
  <Words>1583</Words>
  <Application>Microsoft Office PowerPoint</Application>
  <PresentationFormat>사용자 지정</PresentationFormat>
  <Paragraphs>324</Paragraphs>
  <Slides>27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571</cp:revision>
  <dcterms:modified xsi:type="dcterms:W3CDTF">2025-06-16T01:26:01Z</dcterms:modified>
</cp:coreProperties>
</file>