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30" r:id="rId2"/>
    <p:sldId id="331" r:id="rId3"/>
    <p:sldId id="336" r:id="rId4"/>
    <p:sldId id="333" r:id="rId5"/>
    <p:sldId id="337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B87F"/>
    <a:srgbClr val="D9D9D9"/>
    <a:srgbClr val="FF996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552" autoAdjust="0"/>
  </p:normalViewPr>
  <p:slideViewPr>
    <p:cSldViewPr snapToGrid="0">
      <p:cViewPr varScale="1">
        <p:scale>
          <a:sx n="137" d="100"/>
          <a:sy n="137" d="100"/>
        </p:scale>
        <p:origin x="132" y="468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53BAD-8994-47C9-B813-4D04F61F7C22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136A2-40FF-4B6C-B085-59A22F2B8F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341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006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06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2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612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801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796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4313" y="685800"/>
            <a:ext cx="642937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7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0" y="0"/>
          <a:ext cx="10799763" cy="3669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953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2159953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4247214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214973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101767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79183">
                <a:tc rowSpan="2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9690" marR="99690" marT="38396" marB="383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7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9690" marR="99690" marT="38396" marB="383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 marL="99690" marR="99690" marT="38396" marB="383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 marL="99690" marR="99690" marT="38396" marB="383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 marL="99690" marR="99690" marT="38396" marB="383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79183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9690" marR="99690" marT="38396" marB="383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9690" marR="99690" marT="38396" marB="383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9690" marR="99690" marT="38396" marB="383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9690" marR="99690" marT="38396" marB="38396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97128" y="172185"/>
            <a:ext cx="1002635" cy="186181"/>
          </a:xfrm>
        </p:spPr>
        <p:txBody>
          <a:bodyPr/>
          <a:lstStyle>
            <a:lvl1pPr algn="ctr">
              <a:defRPr sz="672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8567120" y="170585"/>
            <a:ext cx="1230008" cy="195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2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송주은</a:t>
            </a:r>
            <a:endParaRPr lang="ko-KR" altLang="en-US" sz="672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64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34305244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 err="1" smtClean="0"/>
                        <a:t>승인관리</a:t>
                      </a:r>
                      <a:r>
                        <a:rPr lang="ko-KR" altLang="en-US" sz="1000" b="1" u="none" strike="noStrike" cap="none" dirty="0" smtClean="0"/>
                        <a:t>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 err="1" smtClean="0"/>
                        <a:t>구매사승인</a:t>
                      </a:r>
                      <a:endParaRPr lang="en-US" altLang="ko-KR" sz="1000" b="1" u="none" strike="noStrike" cap="none" dirty="0" smtClean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551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/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승인관리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재고조사승인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106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/>
          </p:nvPr>
        </p:nvGraphicFramePr>
        <p:xfrm>
          <a:off x="8385974" y="748646"/>
          <a:ext cx="2324900" cy="1067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변경사항 없음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재고조사승인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승인관리 </a:t>
            </a:r>
            <a:r>
              <a:rPr lang="en-US" altLang="ko-KR" sz="700" dirty="0">
                <a:latin typeface="+mj-ea"/>
                <a:ea typeface="+mj-ea"/>
              </a:rPr>
              <a:t>– </a:t>
            </a:r>
            <a:r>
              <a:rPr lang="ko-KR" altLang="en-US" sz="700" dirty="0">
                <a:latin typeface="+mj-ea"/>
                <a:ea typeface="+mj-ea"/>
              </a:rPr>
              <a:t>재고조사승인 </a:t>
            </a:r>
            <a:r>
              <a:rPr lang="en-US" altLang="ko-KR" sz="700" dirty="0">
                <a:latin typeface="+mj-ea"/>
                <a:ea typeface="+mj-ea"/>
              </a:rPr>
              <a:t>– </a:t>
            </a:r>
            <a:r>
              <a:rPr lang="ko-KR" altLang="en-US" sz="700" dirty="0">
                <a:latin typeface="+mj-ea"/>
                <a:ea typeface="+mj-ea"/>
              </a:rPr>
              <a:t>재고조사승인 리스트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9820E61C-E465-48C1-18AE-90EED34C8B1C}"/>
              </a:ext>
            </a:extLst>
          </p:cNvPr>
          <p:cNvSpPr/>
          <p:nvPr/>
        </p:nvSpPr>
        <p:spPr>
          <a:xfrm>
            <a:off x="5273040" y="1036320"/>
            <a:ext cx="2529840" cy="2438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49CA82-FD15-4214-1330-A25BF348C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82" y="1066519"/>
            <a:ext cx="8037323" cy="12523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11</a:t>
            </a:fld>
            <a:endParaRPr lang="ko-KR" altLang="en-US"/>
          </a:p>
        </p:txBody>
      </p:sp>
      <p:sp>
        <p:nvSpPr>
          <p:cNvPr id="10" name="Google Shape;49;p20"/>
          <p:cNvSpPr txBox="1"/>
          <p:nvPr/>
        </p:nvSpPr>
        <p:spPr>
          <a:xfrm>
            <a:off x="9812802" y="521677"/>
            <a:ext cx="512298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 smtClean="0">
                <a:latin typeface="+mj-ea"/>
                <a:ea typeface="+mj-ea"/>
              </a:rPr>
              <a:t>11 </a:t>
            </a:r>
            <a:r>
              <a:rPr lang="en-US" altLang="ko-KR" sz="700" dirty="0" smtClean="0">
                <a:latin typeface="+mj-ea"/>
                <a:ea typeface="+mj-ea"/>
              </a:rPr>
              <a:t>/ </a:t>
            </a:r>
            <a:r>
              <a:rPr lang="en-US" altLang="ko-KR" sz="700" dirty="0" smtClean="0">
                <a:latin typeface="+mj-ea"/>
                <a:ea typeface="+mj-ea"/>
              </a:rPr>
              <a:t>17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1" name="Google Shape;49;p20"/>
          <p:cNvSpPr txBox="1"/>
          <p:nvPr/>
        </p:nvSpPr>
        <p:spPr>
          <a:xfrm>
            <a:off x="8867922" y="521677"/>
            <a:ext cx="458958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 smtClean="0">
                <a:latin typeface="+mj-ea"/>
                <a:ea typeface="+mj-ea"/>
              </a:rPr>
              <a:t>장동진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0821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A6C3-5831-AF4C-A45C-65310FC20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>
            <a:extLst>
              <a:ext uri="{FF2B5EF4-FFF2-40B4-BE49-F238E27FC236}">
                <a16:creationId xmlns:a16="http://schemas.microsoft.com/office/drawing/2014/main" id="{5646D871-E948-46EA-E506-7948C209172B}"/>
              </a:ext>
            </a:extLst>
          </p:cNvPr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>
            <a:extLst>
              <a:ext uri="{FF2B5EF4-FFF2-40B4-BE49-F238E27FC236}">
                <a16:creationId xmlns:a16="http://schemas.microsoft.com/office/drawing/2014/main" id="{1D572C2C-8A3F-227C-F2C1-99F7310ACFDB}"/>
              </a:ext>
            </a:extLst>
          </p:cNvPr>
          <p:cNvGraphicFramePr/>
          <p:nvPr/>
        </p:nvGraphicFramePr>
        <p:xfrm>
          <a:off x="8385974" y="748646"/>
          <a:ext cx="2324900" cy="1067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변경사항 없음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>
            <a:extLst>
              <a:ext uri="{FF2B5EF4-FFF2-40B4-BE49-F238E27FC236}">
                <a16:creationId xmlns:a16="http://schemas.microsoft.com/office/drawing/2014/main" id="{267A18F5-3C73-F87B-3D3A-28BCB79F6911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재고조사승인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2" name="Google Shape;53;p20">
            <a:extLst>
              <a:ext uri="{FF2B5EF4-FFF2-40B4-BE49-F238E27FC236}">
                <a16:creationId xmlns:a16="http://schemas.microsoft.com/office/drawing/2014/main" id="{B3D52C0F-6CAB-7A57-85DB-AFBD6B38EF8F}"/>
              </a:ext>
            </a:extLst>
          </p:cNvPr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승인관리 </a:t>
            </a:r>
            <a:r>
              <a:rPr lang="en-US" altLang="ko-KR" sz="700" dirty="0">
                <a:latin typeface="+mj-ea"/>
                <a:ea typeface="+mj-ea"/>
              </a:rPr>
              <a:t>– </a:t>
            </a:r>
            <a:r>
              <a:rPr lang="ko-KR" altLang="en-US" sz="700" dirty="0">
                <a:latin typeface="+mj-ea"/>
                <a:ea typeface="+mj-ea"/>
              </a:rPr>
              <a:t>재고조사승인 </a:t>
            </a:r>
            <a:r>
              <a:rPr lang="en-US" altLang="ko-KR" sz="700" dirty="0">
                <a:latin typeface="+mj-ea"/>
                <a:ea typeface="+mj-ea"/>
              </a:rPr>
              <a:t>– </a:t>
            </a:r>
            <a:r>
              <a:rPr lang="ko-KR" altLang="en-US" sz="700" dirty="0">
                <a:latin typeface="+mj-ea"/>
                <a:ea typeface="+mj-ea"/>
              </a:rPr>
              <a:t>재고조사승인 엑셀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271AAD4E-49DE-77C9-F9CA-BC5BB0EEC454}"/>
              </a:ext>
            </a:extLst>
          </p:cNvPr>
          <p:cNvSpPr/>
          <p:nvPr/>
        </p:nvSpPr>
        <p:spPr>
          <a:xfrm>
            <a:off x="5273040" y="1036320"/>
            <a:ext cx="2529840" cy="2438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D06CC02-5D51-039D-FAD7-EEF35EE47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71" y="1232387"/>
            <a:ext cx="7903535" cy="943669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12</a:t>
            </a:fld>
            <a:endParaRPr lang="ko-KR" altLang="en-US"/>
          </a:p>
        </p:txBody>
      </p:sp>
      <p:sp>
        <p:nvSpPr>
          <p:cNvPr id="10" name="Google Shape;49;p20"/>
          <p:cNvSpPr txBox="1"/>
          <p:nvPr/>
        </p:nvSpPr>
        <p:spPr>
          <a:xfrm>
            <a:off x="9812802" y="521677"/>
            <a:ext cx="512298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 smtClean="0">
                <a:latin typeface="+mj-ea"/>
                <a:ea typeface="+mj-ea"/>
              </a:rPr>
              <a:t>12 </a:t>
            </a:r>
            <a:r>
              <a:rPr lang="en-US" altLang="ko-KR" sz="700" dirty="0" smtClean="0">
                <a:latin typeface="+mj-ea"/>
                <a:ea typeface="+mj-ea"/>
              </a:rPr>
              <a:t>/ </a:t>
            </a:r>
            <a:r>
              <a:rPr lang="en-US" altLang="ko-KR" sz="700" dirty="0" smtClean="0">
                <a:latin typeface="+mj-ea"/>
                <a:ea typeface="+mj-ea"/>
              </a:rPr>
              <a:t>17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1" name="Google Shape;49;p20"/>
          <p:cNvSpPr txBox="1"/>
          <p:nvPr/>
        </p:nvSpPr>
        <p:spPr>
          <a:xfrm>
            <a:off x="8867922" y="521677"/>
            <a:ext cx="458958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 smtClean="0">
                <a:latin typeface="+mj-ea"/>
                <a:ea typeface="+mj-ea"/>
              </a:rPr>
              <a:t>장동진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5217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/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승인관리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재고조정승인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157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/>
          </p:nvPr>
        </p:nvGraphicFramePr>
        <p:xfrm>
          <a:off x="8385974" y="748646"/>
          <a:ext cx="2324900" cy="1067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변경사항 없음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재고조정승인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승인관리 </a:t>
            </a:r>
            <a:r>
              <a:rPr lang="en-US" altLang="ko-KR" sz="700" dirty="0">
                <a:latin typeface="+mj-ea"/>
                <a:ea typeface="+mj-ea"/>
              </a:rPr>
              <a:t>– </a:t>
            </a:r>
            <a:r>
              <a:rPr lang="ko-KR" altLang="en-US" sz="700" dirty="0">
                <a:latin typeface="+mj-ea"/>
                <a:ea typeface="+mj-ea"/>
              </a:rPr>
              <a:t>재고조정승인 </a:t>
            </a:r>
            <a:r>
              <a:rPr lang="en-US" altLang="ko-KR" sz="700" dirty="0">
                <a:latin typeface="+mj-ea"/>
                <a:ea typeface="+mj-ea"/>
              </a:rPr>
              <a:t>– </a:t>
            </a:r>
            <a:r>
              <a:rPr lang="ko-KR" altLang="en-US" sz="700" dirty="0">
                <a:latin typeface="+mj-ea"/>
                <a:ea typeface="+mj-ea"/>
              </a:rPr>
              <a:t>재고조정승인 리스트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9820E61C-E465-48C1-18AE-90EED34C8B1C}"/>
              </a:ext>
            </a:extLst>
          </p:cNvPr>
          <p:cNvSpPr/>
          <p:nvPr/>
        </p:nvSpPr>
        <p:spPr>
          <a:xfrm>
            <a:off x="5273040" y="1036320"/>
            <a:ext cx="2529840" cy="2438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B6B4D2-1675-DD65-1A51-5880A38D5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76" y="988547"/>
            <a:ext cx="7726326" cy="4191074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14</a:t>
            </a:fld>
            <a:endParaRPr lang="ko-KR" altLang="en-US"/>
          </a:p>
        </p:txBody>
      </p:sp>
      <p:sp>
        <p:nvSpPr>
          <p:cNvPr id="10" name="Google Shape;49;p20"/>
          <p:cNvSpPr txBox="1"/>
          <p:nvPr/>
        </p:nvSpPr>
        <p:spPr>
          <a:xfrm>
            <a:off x="9812802" y="521677"/>
            <a:ext cx="512298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 smtClean="0">
                <a:latin typeface="+mj-ea"/>
                <a:ea typeface="+mj-ea"/>
              </a:rPr>
              <a:t>14 </a:t>
            </a:r>
            <a:r>
              <a:rPr lang="en-US" altLang="ko-KR" sz="700" dirty="0" smtClean="0">
                <a:latin typeface="+mj-ea"/>
                <a:ea typeface="+mj-ea"/>
              </a:rPr>
              <a:t>/ </a:t>
            </a:r>
            <a:r>
              <a:rPr lang="en-US" altLang="ko-KR" sz="700" dirty="0" smtClean="0">
                <a:latin typeface="+mj-ea"/>
                <a:ea typeface="+mj-ea"/>
              </a:rPr>
              <a:t>17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1" name="Google Shape;49;p20"/>
          <p:cNvSpPr txBox="1"/>
          <p:nvPr/>
        </p:nvSpPr>
        <p:spPr>
          <a:xfrm>
            <a:off x="8867922" y="521677"/>
            <a:ext cx="458958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 smtClean="0">
                <a:latin typeface="+mj-ea"/>
                <a:ea typeface="+mj-ea"/>
              </a:rPr>
              <a:t>장동진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5815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BF7CE-76FF-C092-1A04-AA0DA02B6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>
            <a:extLst>
              <a:ext uri="{FF2B5EF4-FFF2-40B4-BE49-F238E27FC236}">
                <a16:creationId xmlns:a16="http://schemas.microsoft.com/office/drawing/2014/main" id="{1A21B699-88A2-7A1E-354C-A18919A70DF4}"/>
              </a:ext>
            </a:extLst>
          </p:cNvPr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>
            <a:extLst>
              <a:ext uri="{FF2B5EF4-FFF2-40B4-BE49-F238E27FC236}">
                <a16:creationId xmlns:a16="http://schemas.microsoft.com/office/drawing/2014/main" id="{EAA75F96-CA23-7BB4-B0DB-507C56486014}"/>
              </a:ext>
            </a:extLst>
          </p:cNvPr>
          <p:cNvGraphicFramePr/>
          <p:nvPr>
            <p:extLst/>
          </p:nvPr>
        </p:nvGraphicFramePr>
        <p:xfrm>
          <a:off x="8385974" y="748646"/>
          <a:ext cx="2324900" cy="1067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변경사항 없음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>
            <a:extLst>
              <a:ext uri="{FF2B5EF4-FFF2-40B4-BE49-F238E27FC236}">
                <a16:creationId xmlns:a16="http://schemas.microsoft.com/office/drawing/2014/main" id="{147BD8E0-B5EA-4E40-0BB7-E1075B938EEE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재고조정승인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2" name="Google Shape;53;p20">
            <a:extLst>
              <a:ext uri="{FF2B5EF4-FFF2-40B4-BE49-F238E27FC236}">
                <a16:creationId xmlns:a16="http://schemas.microsoft.com/office/drawing/2014/main" id="{03491C6E-A4C6-89D4-F57C-EEF4BC366E4C}"/>
              </a:ext>
            </a:extLst>
          </p:cNvPr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승인관리 </a:t>
            </a:r>
            <a:r>
              <a:rPr lang="en-US" altLang="ko-KR" sz="700" dirty="0">
                <a:latin typeface="+mj-ea"/>
                <a:ea typeface="+mj-ea"/>
              </a:rPr>
              <a:t>– </a:t>
            </a:r>
            <a:r>
              <a:rPr lang="ko-KR" altLang="en-US" sz="700" dirty="0">
                <a:latin typeface="+mj-ea"/>
                <a:ea typeface="+mj-ea"/>
              </a:rPr>
              <a:t>상품승인 </a:t>
            </a:r>
            <a:r>
              <a:rPr lang="en-US" altLang="ko-KR" sz="700" dirty="0">
                <a:latin typeface="+mj-ea"/>
                <a:ea typeface="+mj-ea"/>
              </a:rPr>
              <a:t>– </a:t>
            </a:r>
            <a:r>
              <a:rPr lang="ko-KR" altLang="en-US" sz="700" dirty="0">
                <a:latin typeface="+mj-ea"/>
                <a:ea typeface="+mj-ea"/>
              </a:rPr>
              <a:t>재고조정승인 엑셀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6BA34B1D-AD34-5E4B-F313-6D9C574B8A2D}"/>
              </a:ext>
            </a:extLst>
          </p:cNvPr>
          <p:cNvSpPr/>
          <p:nvPr/>
        </p:nvSpPr>
        <p:spPr>
          <a:xfrm>
            <a:off x="5273040" y="1036320"/>
            <a:ext cx="2529840" cy="2438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281A83-4C11-D64E-BEF3-415F05EDD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4" y="1567834"/>
            <a:ext cx="7967330" cy="140272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15</a:t>
            </a:fld>
            <a:endParaRPr lang="ko-KR" altLang="en-US"/>
          </a:p>
        </p:txBody>
      </p:sp>
      <p:sp>
        <p:nvSpPr>
          <p:cNvPr id="9" name="Google Shape;49;p20"/>
          <p:cNvSpPr txBox="1"/>
          <p:nvPr/>
        </p:nvSpPr>
        <p:spPr>
          <a:xfrm>
            <a:off x="8867922" y="521677"/>
            <a:ext cx="458958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 smtClean="0">
                <a:latin typeface="+mj-ea"/>
                <a:ea typeface="+mj-ea"/>
              </a:rPr>
              <a:t>장동진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" name="Google Shape;49;p20"/>
          <p:cNvSpPr txBox="1"/>
          <p:nvPr/>
        </p:nvSpPr>
        <p:spPr>
          <a:xfrm>
            <a:off x="9812802" y="521677"/>
            <a:ext cx="512298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 smtClean="0">
                <a:latin typeface="+mj-ea"/>
                <a:ea typeface="+mj-ea"/>
              </a:rPr>
              <a:t>15 </a:t>
            </a:r>
            <a:r>
              <a:rPr lang="en-US" altLang="ko-KR" sz="700" dirty="0" smtClean="0">
                <a:latin typeface="+mj-ea"/>
                <a:ea typeface="+mj-ea"/>
              </a:rPr>
              <a:t>/ </a:t>
            </a:r>
            <a:r>
              <a:rPr lang="en-US" altLang="ko-KR" sz="700" dirty="0" smtClean="0">
                <a:latin typeface="+mj-ea"/>
                <a:ea typeface="+mj-ea"/>
              </a:rPr>
              <a:t>17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6563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/>
          </p:nvPr>
        </p:nvGraphicFramePr>
        <p:xfrm>
          <a:off x="2651109" y="2546507"/>
          <a:ext cx="5497729" cy="3334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497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4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승인관리</a:t>
                      </a:r>
                      <a:r>
                        <a:rPr lang="ko-KR" sz="800" b="1" u="none" strike="noStrike" cap="none" smtClean="0"/>
                        <a:t> &gt;</a:t>
                      </a:r>
                      <a:r>
                        <a:rPr lang="en-US" altLang="ko-KR" sz="800" b="1" u="none" strike="noStrike" cap="none" smtClean="0"/>
                        <a:t> </a:t>
                      </a:r>
                      <a:r>
                        <a:rPr lang="ko-KR" altLang="en-US" sz="800" b="1" u="none" strike="noStrike" cap="none" smtClean="0"/>
                        <a:t>매입주문승인</a:t>
                      </a:r>
                      <a:endParaRPr lang="en-US" altLang="ko-KR" sz="800" b="1" u="none" strike="noStrike" cap="none" smtClean="0"/>
                    </a:p>
                  </a:txBody>
                  <a:tcPr marL="70426" marR="70426" marT="70426" marB="70426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363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r>
              <a:rPr lang="en-US" altLang="ko-KR" sz="700" dirty="0" smtClean="0"/>
              <a:t>17 / 17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2912118" y="170585"/>
            <a:ext cx="1647843" cy="195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2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매입</a:t>
            </a:r>
            <a:r>
              <a:rPr lang="en-US" altLang="ko-KR" sz="672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(WMS)</a:t>
            </a:r>
            <a:r>
              <a:rPr lang="ko-KR" altLang="en-US" sz="672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 승인</a:t>
            </a:r>
            <a:endParaRPr lang="en-US" altLang="ko-KR" sz="672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4559961" y="170585"/>
            <a:ext cx="1647843" cy="195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2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승인관리 </a:t>
            </a:r>
            <a:r>
              <a:rPr lang="en-US" altLang="ko-KR" sz="672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672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매입주문승인</a:t>
            </a:r>
            <a:endParaRPr lang="en-US" altLang="ko-KR" sz="672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39648" y="358366"/>
          <a:ext cx="1719836" cy="47355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415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84421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218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marL="76793" marR="76793" marT="38396" marB="3839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30378">
                <a:tc gridSpan="2">
                  <a:txBody>
                    <a:bodyPr/>
                    <a:lstStyle/>
                    <a:p>
                      <a:pPr marL="36000" marR="0" lvl="6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5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WMS</a:t>
                      </a:r>
                      <a:r>
                        <a:rPr lang="en-US" altLang="ko-KR" sz="5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5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 중 주문유형이 </a:t>
                      </a:r>
                      <a:r>
                        <a:rPr lang="en-US" altLang="ko-KR" sz="5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5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입고주문</a:t>
                      </a:r>
                      <a:r>
                        <a:rPr lang="en-US" altLang="ko-KR" sz="5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＇</a:t>
                      </a:r>
                      <a:r>
                        <a:rPr lang="ko-KR" altLang="en-US" sz="5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이고  </a:t>
                      </a:r>
                      <a:r>
                        <a:rPr lang="en-US" altLang="ko-KR" sz="5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5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승인요청</a:t>
                      </a:r>
                      <a:r>
                        <a:rPr lang="en-US" altLang="ko-KR" sz="5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5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상태의 주문 승인</a:t>
                      </a:r>
                      <a:r>
                        <a:rPr lang="en-US" altLang="ko-KR" sz="5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5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반려 처리</a:t>
                      </a:r>
                      <a:endParaRPr lang="en-US" altLang="ko-KR" sz="5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76793" marR="76793" marT="38396" marB="3839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8447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marL="76793" marR="76793" marT="38396" marB="3839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5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조회조건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5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5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5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주문일 </a:t>
                      </a:r>
                      <a:r>
                        <a:rPr lang="en-US" altLang="ko-KR" sz="5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default 1</a:t>
                      </a:r>
                      <a:r>
                        <a:rPr lang="ko-KR" altLang="en-US" sz="5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주일</a:t>
                      </a:r>
                      <a:endParaRPr lang="en-US" altLang="ko-KR" sz="5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5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공급사 </a:t>
                      </a:r>
                      <a:r>
                        <a:rPr lang="en-US" altLang="ko-KR" sz="5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5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공급사 팝업 호출 후 </a:t>
                      </a:r>
                      <a:r>
                        <a:rPr lang="en-US" altLang="ko-KR" sz="5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equal </a:t>
                      </a:r>
                      <a:r>
                        <a:rPr lang="ko-KR" altLang="en-US" sz="5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5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5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5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equal </a:t>
                      </a:r>
                      <a:r>
                        <a:rPr lang="ko-KR" altLang="en-US" sz="5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5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5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상품명 </a:t>
                      </a:r>
                      <a:r>
                        <a:rPr lang="en-US" altLang="ko-KR" sz="5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like </a:t>
                      </a:r>
                      <a:r>
                        <a:rPr lang="ko-KR" altLang="en-US" sz="5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5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5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승인유형 </a:t>
                      </a:r>
                      <a:r>
                        <a:rPr lang="en-US" altLang="ko-KR" sz="5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5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승인요청 </a:t>
                      </a:r>
                      <a:r>
                        <a:rPr lang="en-US" altLang="ko-KR" sz="5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5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이력</a:t>
                      </a:r>
                      <a:r>
                        <a:rPr lang="en-US" altLang="ko-KR" sz="5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5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5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default : </a:t>
                      </a:r>
                      <a:r>
                        <a:rPr lang="ko-KR" altLang="en-US" sz="5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승인요청</a:t>
                      </a:r>
                      <a:endParaRPr lang="en-US" altLang="ko-KR" sz="500" b="0" i="0" u="none" strike="noStrike" cap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5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상품담당자 </a:t>
                      </a:r>
                      <a:r>
                        <a:rPr lang="en-US" altLang="ko-KR" sz="5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5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코드타입 </a:t>
                      </a:r>
                      <a:r>
                        <a:rPr lang="en-US" altLang="ko-KR" sz="5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  <a:sym typeface="Malgun Gothic"/>
                        </a:rPr>
                        <a:t>&gt; PRODUCT_MANAGER</a:t>
                      </a:r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marL="76793" marR="76793" marT="38396" marB="3839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383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5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marL="76793" marR="76793" marT="38396" marB="3839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5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검색결과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5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5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5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클릭 시 주문상세 팝업 호출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5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상품명 </a:t>
                      </a:r>
                      <a:r>
                        <a:rPr lang="en-US" altLang="ko-KR" sz="5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5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클릭시 상품상세 팝업 호출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5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공급사 </a:t>
                      </a:r>
                      <a:r>
                        <a:rPr lang="en-US" altLang="ko-KR" sz="5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500" b="0" i="0" u="none" strike="noStrike" cap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클릭시 공급사 상세 팝업 호출</a:t>
                      </a:r>
                      <a:endParaRPr lang="en-US" altLang="ko-KR" sz="5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76793" marR="76793" marT="38396" marB="3839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6143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6793" marR="76793" marT="38396" marB="3839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5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</a:t>
                      </a:r>
                      <a:endParaRPr lang="ko-KR" altLang="en-US" sz="5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5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상태값을 주문요청으로 변경</a:t>
                      </a:r>
                      <a:r>
                        <a:rPr lang="en-US" altLang="ko-KR" sz="5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5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endParaRPr lang="en-US" altLang="ko-KR" sz="500" b="0" i="0" u="none" strike="noStrike" cap="none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500" b="0" i="0" u="none" strike="noStrike" cap="none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</a:t>
                      </a:r>
                      <a:endParaRPr lang="ko-KR" altLang="en-US" sz="5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5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반려사유 레이어 팝업 호출</a:t>
                      </a:r>
                      <a:endParaRPr lang="ko-KR" altLang="en-US" sz="50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5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 </a:t>
                      </a:r>
                      <a:r>
                        <a:rPr lang="en-US" altLang="ko-KR" sz="5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5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반려 버튼 </a:t>
                      </a:r>
                      <a:r>
                        <a:rPr lang="en-US" altLang="ko-KR" sz="5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500" b="0" i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상태값을 주문반려로 변경</a:t>
                      </a:r>
                      <a:endParaRPr lang="en-US" altLang="ko-KR" sz="500" b="0" i="0" u="none" strike="noStrike" cap="none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76793" marR="76793" marT="38396" marB="3839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985768"/>
                  </a:ext>
                </a:extLst>
              </a:tr>
              <a:tr h="22184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6793" marR="76793" marT="38396" marB="3839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5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6793" marR="76793" marT="38396" marB="3839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120405"/>
                  </a:ext>
                </a:extLst>
              </a:tr>
              <a:tr h="22184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6793" marR="76793" marT="38396" marB="3839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5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6793" marR="76793" marT="38396" marB="3839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76591"/>
                  </a:ext>
                </a:extLst>
              </a:tr>
              <a:tr h="22184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6793" marR="76793" marT="38396" marB="3839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5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6793" marR="76793" marT="38396" marB="3839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27710"/>
                  </a:ext>
                </a:extLst>
              </a:tr>
              <a:tr h="22184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6793" marR="76793" marT="38396" marB="3839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5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6793" marR="76793" marT="38396" marB="3839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606317"/>
                  </a:ext>
                </a:extLst>
              </a:tr>
              <a:tr h="22184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6793" marR="76793" marT="38396" marB="3839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500" b="0" i="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6793" marR="76793" marT="38396" marB="3839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512957"/>
                  </a:ext>
                </a:extLst>
              </a:tr>
              <a:tr h="22184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6793" marR="76793" marT="38396" marB="3839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5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6793" marR="76793" marT="38396" marB="3839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91015"/>
                  </a:ext>
                </a:extLst>
              </a:tr>
              <a:tr h="22184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6793" marR="76793" marT="38396" marB="3839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5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6793" marR="76793" marT="38396" marB="3839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803577"/>
                  </a:ext>
                </a:extLst>
              </a:tr>
              <a:tr h="22184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6793" marR="76793" marT="38396" marB="3839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5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6793" marR="76793" marT="38396" marB="3839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454338"/>
                  </a:ext>
                </a:extLst>
              </a:tr>
              <a:tr h="22184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6793" marR="76793" marT="38396" marB="3839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5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6793" marR="76793" marT="38396" marB="3839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66921"/>
                  </a:ext>
                </a:extLst>
              </a:tr>
              <a:tr h="22184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6793" marR="76793" marT="38396" marB="3839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5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6793" marR="76793" marT="38396" marB="3839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264111"/>
                  </a:ext>
                </a:extLst>
              </a:tr>
              <a:tr h="22184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6793" marR="76793" marT="38396" marB="3839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ko-KR" altLang="en-US" sz="500" b="0" i="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6793" marR="76793" marT="38396" marB="3839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370379"/>
                  </a:ext>
                </a:extLst>
              </a:tr>
            </a:tbl>
          </a:graphicData>
        </a:graphic>
      </p:graphicFrame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1268007" y="542932"/>
            <a:ext cx="6544198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8612"/>
          <a:stretch/>
        </p:blipFill>
        <p:spPr>
          <a:xfrm>
            <a:off x="1283934" y="1302396"/>
            <a:ext cx="6512344" cy="3146348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1283934" y="1230124"/>
            <a:ext cx="151167" cy="1511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88" dirty="0">
                <a:latin typeface="+mn-ea"/>
              </a:rPr>
              <a:t>1</a:t>
            </a:r>
            <a:endParaRPr kumimoji="1" lang="ko-KR" altLang="en-US" sz="588" dirty="0">
              <a:latin typeface="+mn-ea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1283934" y="1809559"/>
            <a:ext cx="151167" cy="1511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88">
                <a:latin typeface="+mn-ea"/>
              </a:rPr>
              <a:t>2</a:t>
            </a:r>
            <a:endParaRPr kumimoji="1" lang="ko-KR" altLang="en-US" sz="588" dirty="0">
              <a:latin typeface="+mn-ea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CF43C43-E5AB-2BF5-C966-22F2CD9C4EDA}"/>
              </a:ext>
            </a:extLst>
          </p:cNvPr>
          <p:cNvSpPr/>
          <p:nvPr/>
        </p:nvSpPr>
        <p:spPr>
          <a:xfrm>
            <a:off x="7071309" y="1648949"/>
            <a:ext cx="151167" cy="1511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588">
                <a:latin typeface="+mn-ea"/>
              </a:rPr>
              <a:t>3</a:t>
            </a:r>
            <a:endParaRPr kumimoji="1" lang="ko-KR" altLang="en-US" sz="588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448" y="3168361"/>
            <a:ext cx="2290237" cy="911068"/>
          </a:xfrm>
          <a:prstGeom prst="rect">
            <a:avLst/>
          </a:prstGeom>
        </p:spPr>
      </p:pic>
      <p:cxnSp>
        <p:nvCxnSpPr>
          <p:cNvPr id="21" name="꺾인 연결선[E] 18">
            <a:extLst>
              <a:ext uri="{FF2B5EF4-FFF2-40B4-BE49-F238E27FC236}">
                <a16:creationId xmlns:a16="http://schemas.microsoft.com/office/drawing/2014/main" id="{BD563126-5B48-F6A7-BE25-C48A0390442F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7099853" y="2259135"/>
            <a:ext cx="1436219" cy="603208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387207" y="1682020"/>
            <a:ext cx="258303" cy="16061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6">
              <a:ln w="19050">
                <a:noFill/>
              </a:ln>
              <a:noFill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918" y="4189917"/>
            <a:ext cx="1689731" cy="14171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0188" y="4420187"/>
            <a:ext cx="2429275" cy="14259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1620" y="4223736"/>
            <a:ext cx="1992495" cy="1622399"/>
          </a:xfrm>
          <a:prstGeom prst="rect">
            <a:avLst/>
          </a:prstGeom>
        </p:spPr>
      </p:pic>
      <p:cxnSp>
        <p:nvCxnSpPr>
          <p:cNvPr id="22" name="꺾인 연결선[E] 18">
            <a:extLst>
              <a:ext uri="{FF2B5EF4-FFF2-40B4-BE49-F238E27FC236}">
                <a16:creationId xmlns:a16="http://schemas.microsoft.com/office/drawing/2014/main" id="{BD563126-5B48-F6A7-BE25-C48A0390442F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1417783" y="2992398"/>
            <a:ext cx="1236033" cy="1197518"/>
          </a:xfrm>
          <a:prstGeom prst="bentConnector2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3816" y="1960726"/>
            <a:ext cx="541910" cy="222919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6">
              <a:ln w="19050">
                <a:noFill/>
              </a:ln>
              <a:noFill/>
            </a:endParaRPr>
          </a:p>
        </p:txBody>
      </p:sp>
      <p:cxnSp>
        <p:nvCxnSpPr>
          <p:cNvPr id="24" name="꺾인 연결선[E] 18">
            <a:extLst>
              <a:ext uri="{FF2B5EF4-FFF2-40B4-BE49-F238E27FC236}">
                <a16:creationId xmlns:a16="http://schemas.microsoft.com/office/drawing/2014/main" id="{BD563126-5B48-F6A7-BE25-C48A0390442F}"/>
              </a:ext>
            </a:extLst>
          </p:cNvPr>
          <p:cNvCxnSpPr>
            <a:cxnSpLocks/>
            <a:stCxn id="25" idx="3"/>
          </p:cNvCxnSpPr>
          <p:nvPr/>
        </p:nvCxnSpPr>
        <p:spPr>
          <a:xfrm flipH="1">
            <a:off x="3814826" y="3075321"/>
            <a:ext cx="471594" cy="1615264"/>
          </a:xfrm>
          <a:prstGeom prst="bentConnector4">
            <a:avLst>
              <a:gd name="adj1" fmla="val -40709"/>
              <a:gd name="adj2" fmla="val 84502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669783" y="1960725"/>
            <a:ext cx="616637" cy="222919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6">
              <a:ln w="19050">
                <a:noFill/>
              </a:ln>
              <a:noFill/>
            </a:endParaRPr>
          </a:p>
        </p:txBody>
      </p:sp>
      <p:cxnSp>
        <p:nvCxnSpPr>
          <p:cNvPr id="26" name="꺾인 연결선[E] 18">
            <a:extLst>
              <a:ext uri="{FF2B5EF4-FFF2-40B4-BE49-F238E27FC236}">
                <a16:creationId xmlns:a16="http://schemas.microsoft.com/office/drawing/2014/main" id="{BD563126-5B48-F6A7-BE25-C48A0390442F}"/>
              </a:ext>
            </a:extLst>
          </p:cNvPr>
          <p:cNvCxnSpPr>
            <a:cxnSpLocks/>
            <a:stCxn id="27" idx="3"/>
            <a:endCxn id="9" idx="0"/>
          </p:cNvCxnSpPr>
          <p:nvPr/>
        </p:nvCxnSpPr>
        <p:spPr>
          <a:xfrm>
            <a:off x="5598974" y="3051185"/>
            <a:ext cx="548894" cy="1172552"/>
          </a:xfrm>
          <a:prstGeom prst="bentConnector2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5097738" y="1960726"/>
            <a:ext cx="501236" cy="2180917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76">
              <a:ln w="19050">
                <a:noFill/>
              </a:ln>
              <a:noFill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t="4330" b="91412"/>
          <a:stretch/>
        </p:blipFill>
        <p:spPr>
          <a:xfrm>
            <a:off x="1283934" y="621572"/>
            <a:ext cx="6512344" cy="146604"/>
          </a:xfrm>
          <a:prstGeom prst="rect">
            <a:avLst/>
          </a:prstGeom>
        </p:spPr>
      </p:pic>
      <p:sp>
        <p:nvSpPr>
          <p:cNvPr id="29" name="Google Shape;58;p20"/>
          <p:cNvSpPr/>
          <p:nvPr/>
        </p:nvSpPr>
        <p:spPr>
          <a:xfrm>
            <a:off x="1408720" y="841009"/>
            <a:ext cx="6244815" cy="389115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6780" tIns="38380" rIns="76780" bIns="38380" anchor="ctr" anchorCtr="0">
            <a:noAutofit/>
          </a:bodyPr>
          <a:lstStyle/>
          <a:p>
            <a:pPr marL="143984" indent="-143984">
              <a:buSzPts val="600"/>
              <a:buFont typeface="Arial"/>
              <a:buChar char="•"/>
            </a:pPr>
            <a:r>
              <a:rPr lang="ko-KR" altLang="en-US" sz="588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주문 유형이 </a:t>
            </a:r>
            <a:r>
              <a:rPr lang="en-US" altLang="ko-KR" sz="588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‘</a:t>
            </a:r>
            <a:r>
              <a:rPr lang="ko-KR" altLang="en-US" sz="588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입고주문</a:t>
            </a:r>
            <a:r>
              <a:rPr lang="en-US" altLang="ko-KR" sz="588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’ </a:t>
            </a:r>
            <a:r>
              <a:rPr lang="ko-KR" altLang="en-US" sz="588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인 </a:t>
            </a:r>
            <a:r>
              <a:rPr lang="en-US" altLang="ko-KR" sz="588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WMS </a:t>
            </a:r>
            <a:r>
              <a:rPr lang="ko-KR" altLang="en-US" sz="588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주문을 승인 및 반려 처리할 수 있는 화면입니다</a:t>
            </a:r>
            <a:r>
              <a:rPr lang="en-US" altLang="ko-KR" sz="588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43984" indent="-143984">
              <a:buSzPts val="600"/>
              <a:buFont typeface="Arial"/>
              <a:buChar char="•"/>
            </a:pPr>
            <a:r>
              <a:rPr lang="ko-KR" altLang="en-US" sz="588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주문번호</a:t>
            </a:r>
            <a:r>
              <a:rPr lang="en-US" altLang="ko-KR" sz="588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588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상품명</a:t>
            </a:r>
            <a:r>
              <a:rPr lang="en-US" altLang="ko-KR" sz="588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588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공급사를 클릭하면 각 상세 화면을 조회할 수 있습니다</a:t>
            </a:r>
            <a:r>
              <a:rPr lang="en-US" altLang="ko-KR" sz="588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409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3732158373"/>
              </p:ext>
            </p:extLst>
          </p:nvPr>
        </p:nvGraphicFramePr>
        <p:xfrm>
          <a:off x="8385974" y="748646"/>
          <a:ext cx="2324900" cy="353004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조건 초기화 처리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요청연도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당해년도</a:t>
                      </a:r>
                      <a:endParaRPr lang="en-US" altLang="ko-KR" sz="7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조건 변경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사업유형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변경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채권담당자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endParaRPr lang="en-US" altLang="ko-KR" sz="7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 조건 변경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등록요청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10</a:t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20</a:t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30</a:t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90</a:t>
                      </a:r>
                      <a:endParaRPr lang="en-US" altLang="ko-KR" sz="7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승인 목록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 다운로드</a:t>
                      </a:r>
                      <a:endParaRPr lang="en-US" altLang="ko-KR" sz="7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컬럼명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변경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최종승인일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승인일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사업유형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컬럼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유형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권역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- 1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차승인일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한시적등록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종료일</a:t>
                      </a:r>
                      <a:endParaRPr lang="en-US" altLang="ko-KR" sz="700" b="0" i="0" u="none" strike="noStrike" cap="none" dirty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0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 상세 팝업 호출</a:t>
                      </a:r>
                      <a:endParaRPr lang="en-US" altLang="ko-KR" sz="7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1780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 문구 추가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승인을 위한 화면입니다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..</a:t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승인 상태가 승인 요청 상태인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구매사의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승인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 처리를 할 수 있습니다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7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098618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700" dirty="0" err="1" smtClean="0">
                <a:latin typeface="+mj-ea"/>
              </a:rPr>
              <a:t>구매사</a:t>
            </a:r>
            <a:r>
              <a:rPr lang="ko-KR" altLang="en-US" sz="700" dirty="0" smtClean="0">
                <a:latin typeface="+mj-ea"/>
              </a:rPr>
              <a:t> 승인</a:t>
            </a:r>
            <a:endParaRPr lang="ko-KR" altLang="en-US" dirty="0">
              <a:latin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77926" y="504746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700" dirty="0" err="1" smtClean="0">
                <a:latin typeface="+mj-ea"/>
              </a:rPr>
              <a:t>구매사</a:t>
            </a:r>
            <a:r>
              <a:rPr lang="ko-KR" altLang="en-US" sz="700" dirty="0" smtClean="0">
                <a:latin typeface="+mj-ea"/>
              </a:rPr>
              <a:t> 승인 </a:t>
            </a:r>
            <a:r>
              <a:rPr lang="ko-KR" altLang="en-US" sz="700" dirty="0" smtClean="0">
                <a:latin typeface="+mj-ea"/>
              </a:rPr>
              <a:t>목록</a:t>
            </a:r>
            <a:r>
              <a:rPr lang="en-US" altLang="ko-KR" sz="700" dirty="0">
                <a:latin typeface="+mj-ea"/>
              </a:rPr>
              <a:t> </a:t>
            </a:r>
            <a:r>
              <a:rPr lang="ko-KR" altLang="en-US" sz="700" dirty="0" smtClean="0">
                <a:latin typeface="+mj-ea"/>
              </a:rPr>
              <a:t>확인</a:t>
            </a:r>
            <a:r>
              <a:rPr lang="en-US" altLang="ko-KR" sz="700" dirty="0" smtClean="0">
                <a:latin typeface="+mj-ea"/>
              </a:rPr>
              <a:t>, </a:t>
            </a:r>
            <a:r>
              <a:rPr lang="ko-KR" altLang="en-US" sz="700" dirty="0" smtClean="0">
                <a:latin typeface="+mj-ea"/>
              </a:rPr>
              <a:t>요청 처리</a:t>
            </a:r>
            <a:endParaRPr lang="ko-KR" altLang="en-US" dirty="0">
              <a:latin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고객관리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err="1" smtClean="0">
                <a:latin typeface="+mj-ea"/>
                <a:ea typeface="+mj-ea"/>
              </a:rPr>
              <a:t>구매사</a:t>
            </a:r>
            <a:r>
              <a:rPr lang="ko-KR" altLang="en-US" sz="700" dirty="0" smtClean="0">
                <a:latin typeface="+mj-ea"/>
                <a:ea typeface="+mj-ea"/>
              </a:rPr>
              <a:t> 승인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64" y="773738"/>
            <a:ext cx="8117216" cy="4749439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155564" y="1058218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3451" y="1202205"/>
            <a:ext cx="7676920" cy="2582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55564" y="1415558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3451" y="1486570"/>
            <a:ext cx="7676920" cy="14220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353299" y="973605"/>
            <a:ext cx="687071" cy="2286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153264" y="880418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3925" y="2141150"/>
            <a:ext cx="698587" cy="13532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42864" y="2053898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  <p:sp>
        <p:nvSpPr>
          <p:cNvPr id="34" name="Google Shape;49;p20"/>
          <p:cNvSpPr txBox="1"/>
          <p:nvPr/>
        </p:nvSpPr>
        <p:spPr>
          <a:xfrm>
            <a:off x="8867922" y="521677"/>
            <a:ext cx="45895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>
                <a:latin typeface="+mj-ea"/>
                <a:ea typeface="+mj-ea"/>
              </a:rPr>
              <a:t>서동욱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6" name="Google Shape;49;p20"/>
          <p:cNvSpPr txBox="1"/>
          <p:nvPr/>
        </p:nvSpPr>
        <p:spPr>
          <a:xfrm>
            <a:off x="9812802" y="521677"/>
            <a:ext cx="512298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 smtClean="0">
                <a:latin typeface="+mj-ea"/>
                <a:ea typeface="+mj-ea"/>
              </a:rPr>
              <a:t>2 </a:t>
            </a:r>
            <a:r>
              <a:rPr lang="en-US" altLang="ko-KR" sz="700" dirty="0" smtClean="0">
                <a:latin typeface="+mj-ea"/>
                <a:ea typeface="+mj-ea"/>
              </a:rPr>
              <a:t>/ </a:t>
            </a:r>
            <a:r>
              <a:rPr lang="en-US" altLang="ko-KR" sz="700" dirty="0" smtClean="0">
                <a:latin typeface="+mj-ea"/>
                <a:ea typeface="+mj-ea"/>
              </a:rPr>
              <a:t>17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288" y="1888968"/>
            <a:ext cx="4138920" cy="4767390"/>
          </a:xfrm>
          <a:prstGeom prst="rect">
            <a:avLst/>
          </a:prstGeom>
        </p:spPr>
      </p:pic>
      <p:cxnSp>
        <p:nvCxnSpPr>
          <p:cNvPr id="10" name="꺾인 연결선 9"/>
          <p:cNvCxnSpPr>
            <a:stCxn id="31" idx="2"/>
            <a:endCxn id="5" idx="1"/>
          </p:cNvCxnSpPr>
          <p:nvPr/>
        </p:nvCxnSpPr>
        <p:spPr>
          <a:xfrm rot="16200000" flipH="1">
            <a:off x="70159" y="2909534"/>
            <a:ext cx="1996188" cy="7300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66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487490699"/>
              </p:ext>
            </p:extLst>
          </p:nvPr>
        </p:nvGraphicFramePr>
        <p:xfrm>
          <a:off x="8385974" y="748646"/>
          <a:ext cx="2324900" cy="21365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승인정보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컬럼 변경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검토첨부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검토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- 1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 승인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삭제처리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 승인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</a:t>
                      </a:r>
                      <a:endParaRPr lang="en-US" altLang="ko-KR" sz="7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선정사유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구분 삭제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한시적 등록 삭제</a:t>
                      </a:r>
                      <a:endParaRPr lang="en-US" altLang="ko-KR" sz="7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컬럼명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변경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검토의견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 의견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- 1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차승인의견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최종승인의견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 의견</a:t>
                      </a:r>
                      <a:endParaRPr lang="en-US" altLang="ko-KR" sz="7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0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제어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요청인 경우에만 버튼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활성화</a:t>
                      </a:r>
                      <a:endParaRPr lang="en-US" altLang="ko-KR" sz="7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승인처리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공통승인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화면권한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반려처리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화면권한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7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700" dirty="0" err="1" smtClean="0">
                <a:latin typeface="+mj-ea"/>
              </a:rPr>
              <a:t>구매사</a:t>
            </a:r>
            <a:r>
              <a:rPr lang="ko-KR" altLang="en-US" sz="700" dirty="0" smtClean="0">
                <a:latin typeface="+mj-ea"/>
              </a:rPr>
              <a:t> 승인</a:t>
            </a:r>
            <a:endParaRPr lang="ko-KR" altLang="en-US" dirty="0">
              <a:latin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77926" y="504746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700" dirty="0" err="1" smtClean="0">
                <a:latin typeface="+mj-ea"/>
              </a:rPr>
              <a:t>구매사</a:t>
            </a:r>
            <a:r>
              <a:rPr lang="ko-KR" altLang="en-US" sz="700" dirty="0" smtClean="0">
                <a:latin typeface="+mj-ea"/>
              </a:rPr>
              <a:t> 승인 </a:t>
            </a:r>
            <a:r>
              <a:rPr lang="ko-KR" altLang="en-US" sz="700" dirty="0" smtClean="0">
                <a:latin typeface="+mj-ea"/>
              </a:rPr>
              <a:t>목록</a:t>
            </a:r>
            <a:r>
              <a:rPr lang="en-US" altLang="ko-KR" sz="700" dirty="0">
                <a:latin typeface="+mj-ea"/>
              </a:rPr>
              <a:t> </a:t>
            </a:r>
            <a:r>
              <a:rPr lang="ko-KR" altLang="en-US" sz="700" dirty="0" smtClean="0">
                <a:latin typeface="+mj-ea"/>
              </a:rPr>
              <a:t>확인</a:t>
            </a:r>
            <a:r>
              <a:rPr lang="en-US" altLang="ko-KR" sz="700" dirty="0" smtClean="0">
                <a:latin typeface="+mj-ea"/>
              </a:rPr>
              <a:t>, </a:t>
            </a:r>
            <a:r>
              <a:rPr lang="ko-KR" altLang="en-US" sz="700" dirty="0" smtClean="0">
                <a:latin typeface="+mj-ea"/>
              </a:rPr>
              <a:t>요청 처리</a:t>
            </a:r>
            <a:endParaRPr lang="ko-KR" altLang="en-US" dirty="0">
              <a:latin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고객관리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err="1" smtClean="0">
                <a:latin typeface="+mj-ea"/>
                <a:ea typeface="+mj-ea"/>
              </a:rPr>
              <a:t>구매사</a:t>
            </a:r>
            <a:r>
              <a:rPr lang="ko-KR" altLang="en-US" sz="700" dirty="0" smtClean="0">
                <a:latin typeface="+mj-ea"/>
                <a:ea typeface="+mj-ea"/>
              </a:rPr>
              <a:t> 승인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64" y="773738"/>
            <a:ext cx="8117216" cy="4749439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34" name="Google Shape;49;p20"/>
          <p:cNvSpPr txBox="1"/>
          <p:nvPr/>
        </p:nvSpPr>
        <p:spPr>
          <a:xfrm>
            <a:off x="8867922" y="521677"/>
            <a:ext cx="45895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>
                <a:latin typeface="+mj-ea"/>
                <a:ea typeface="+mj-ea"/>
              </a:rPr>
              <a:t>서동욱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6" name="Google Shape;49;p20"/>
          <p:cNvSpPr txBox="1"/>
          <p:nvPr/>
        </p:nvSpPr>
        <p:spPr>
          <a:xfrm>
            <a:off x="9812802" y="521677"/>
            <a:ext cx="512298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 smtClean="0">
                <a:latin typeface="+mj-ea"/>
                <a:ea typeface="+mj-ea"/>
              </a:rPr>
              <a:t>3 </a:t>
            </a:r>
            <a:r>
              <a:rPr lang="en-US" altLang="ko-KR" sz="700" dirty="0" smtClean="0">
                <a:latin typeface="+mj-ea"/>
                <a:ea typeface="+mj-ea"/>
              </a:rPr>
              <a:t>/ </a:t>
            </a:r>
            <a:r>
              <a:rPr lang="en-US" altLang="ko-KR" sz="700" dirty="0" smtClean="0">
                <a:latin typeface="+mj-ea"/>
                <a:ea typeface="+mj-ea"/>
              </a:rPr>
              <a:t>17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288" y="1888968"/>
            <a:ext cx="4138920" cy="4767390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2869688" y="2299525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84545" y="2492369"/>
            <a:ext cx="2339034" cy="5021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1751695" y="3847960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966551" y="4040804"/>
            <a:ext cx="3457027" cy="14030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308403" y="4385182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23259" y="4578026"/>
            <a:ext cx="3900319" cy="109243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78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685862845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 err="1" smtClean="0"/>
                        <a:t>승인관리</a:t>
                      </a:r>
                      <a:r>
                        <a:rPr lang="ko-KR" altLang="en-US" sz="1000" b="1" u="none" strike="noStrike" cap="none" dirty="0" smtClean="0"/>
                        <a:t>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 err="1" smtClean="0"/>
                        <a:t>공급사</a:t>
                      </a:r>
                      <a:r>
                        <a:rPr lang="ko-KR" altLang="en-US" sz="1000" b="1" u="none" strike="noStrike" cap="none" dirty="0" smtClean="0"/>
                        <a:t> </a:t>
                      </a:r>
                      <a:r>
                        <a:rPr lang="ko-KR" altLang="en-US" sz="1000" b="1" u="none" strike="noStrike" cap="none" dirty="0" smtClean="0"/>
                        <a:t>승인</a:t>
                      </a:r>
                      <a:endParaRPr lang="en-US" altLang="ko-KR" sz="1000" b="1" u="none" strike="noStrike" cap="none" dirty="0" smtClean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68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1321515317"/>
              </p:ext>
            </p:extLst>
          </p:nvPr>
        </p:nvGraphicFramePr>
        <p:xfrm>
          <a:off x="8385974" y="748646"/>
          <a:ext cx="2324900" cy="299664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조건 초기화 처리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요청연도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당해년도</a:t>
                      </a:r>
                      <a:endParaRPr lang="en-US" altLang="ko-KR" sz="7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 조건 변경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등록요청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10</a:t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20</a:t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30</a:t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90</a:t>
                      </a:r>
                      <a:endParaRPr lang="en-US" altLang="ko-KR" sz="7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승인 목록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 다운로드</a:t>
                      </a:r>
                      <a:endParaRPr lang="en-US" altLang="ko-KR" sz="7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컬럼명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변경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최종승인일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승인일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컬럼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소재지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 유형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- 1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차승인일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한시적등록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종료일</a:t>
                      </a:r>
                      <a:endParaRPr lang="en-US" altLang="ko-KR" sz="700" b="0" i="0" u="none" strike="noStrike" cap="none" dirty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0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 상세 팝업 호출</a:t>
                      </a:r>
                      <a:endParaRPr lang="en-US" altLang="ko-KR" sz="7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1780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 문구 추가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승인을 위한 화면입니다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..</a:t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 상태가 승인 요청 상태인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구매사의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승인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 처리를 할 수 있습니다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99497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700" dirty="0" err="1" smtClean="0">
                <a:latin typeface="+mj-ea"/>
              </a:rPr>
              <a:t>공급</a:t>
            </a:r>
            <a:r>
              <a:rPr lang="ko-KR" altLang="en-US" sz="700" dirty="0" err="1" smtClean="0">
                <a:latin typeface="+mj-ea"/>
              </a:rPr>
              <a:t>사</a:t>
            </a:r>
            <a:r>
              <a:rPr lang="ko-KR" altLang="en-US" sz="700" dirty="0" smtClean="0">
                <a:latin typeface="+mj-ea"/>
              </a:rPr>
              <a:t> 승인</a:t>
            </a:r>
            <a:endParaRPr lang="ko-KR" altLang="en-US" dirty="0">
              <a:latin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77926" y="504746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700" dirty="0" err="1" smtClean="0">
                <a:latin typeface="+mj-ea"/>
              </a:rPr>
              <a:t>공급사</a:t>
            </a:r>
            <a:r>
              <a:rPr lang="ko-KR" altLang="en-US" sz="700" dirty="0" smtClean="0">
                <a:latin typeface="+mj-ea"/>
              </a:rPr>
              <a:t> 승인 </a:t>
            </a:r>
            <a:r>
              <a:rPr lang="ko-KR" altLang="en-US" sz="700" dirty="0" smtClean="0">
                <a:latin typeface="+mj-ea"/>
              </a:rPr>
              <a:t>목록</a:t>
            </a:r>
            <a:r>
              <a:rPr lang="en-US" altLang="ko-KR" sz="700" dirty="0">
                <a:latin typeface="+mj-ea"/>
              </a:rPr>
              <a:t> </a:t>
            </a:r>
            <a:r>
              <a:rPr lang="ko-KR" altLang="en-US" sz="700" dirty="0" smtClean="0">
                <a:latin typeface="+mj-ea"/>
              </a:rPr>
              <a:t>확인</a:t>
            </a:r>
            <a:r>
              <a:rPr lang="en-US" altLang="ko-KR" sz="700" dirty="0" smtClean="0">
                <a:latin typeface="+mj-ea"/>
              </a:rPr>
              <a:t>, </a:t>
            </a:r>
            <a:r>
              <a:rPr lang="ko-KR" altLang="en-US" sz="700" dirty="0" smtClean="0">
                <a:latin typeface="+mj-ea"/>
              </a:rPr>
              <a:t>요청 처리</a:t>
            </a:r>
            <a:endParaRPr lang="ko-KR" altLang="en-US" dirty="0">
              <a:latin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고객관리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err="1" smtClean="0">
                <a:latin typeface="+mj-ea"/>
                <a:ea typeface="+mj-ea"/>
              </a:rPr>
              <a:t>공급사</a:t>
            </a:r>
            <a:r>
              <a:rPr lang="ko-KR" altLang="en-US" sz="700" dirty="0" smtClean="0">
                <a:latin typeface="+mj-ea"/>
                <a:ea typeface="+mj-ea"/>
              </a:rPr>
              <a:t> 승인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15" y="806907"/>
            <a:ext cx="8096260" cy="4713697"/>
          </a:xfrm>
          <a:prstGeom prst="rect">
            <a:avLst/>
          </a:prstGeom>
        </p:spPr>
      </p:pic>
      <p:sp>
        <p:nvSpPr>
          <p:cNvPr id="19" name="타원 18"/>
          <p:cNvSpPr/>
          <p:nvPr/>
        </p:nvSpPr>
        <p:spPr>
          <a:xfrm>
            <a:off x="155564" y="1058218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6113" y="1288487"/>
            <a:ext cx="7644257" cy="17201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155564" y="1415558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2463" y="1489996"/>
            <a:ext cx="7634732" cy="1438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336664" y="1041400"/>
            <a:ext cx="700531" cy="27185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7127864" y="940668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02463" y="2077219"/>
            <a:ext cx="698587" cy="13532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142864" y="2053898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4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5</a:t>
            </a:fld>
            <a:endParaRPr lang="ko-KR" altLang="en-US"/>
          </a:p>
        </p:txBody>
      </p:sp>
      <p:sp>
        <p:nvSpPr>
          <p:cNvPr id="34" name="Google Shape;49;p20"/>
          <p:cNvSpPr txBox="1"/>
          <p:nvPr/>
        </p:nvSpPr>
        <p:spPr>
          <a:xfrm>
            <a:off x="8867922" y="521677"/>
            <a:ext cx="45895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>
                <a:latin typeface="+mj-ea"/>
                <a:ea typeface="+mj-ea"/>
              </a:rPr>
              <a:t>서동욱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6" name="Google Shape;49;p20"/>
          <p:cNvSpPr txBox="1"/>
          <p:nvPr/>
        </p:nvSpPr>
        <p:spPr>
          <a:xfrm>
            <a:off x="9812802" y="521677"/>
            <a:ext cx="512298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 smtClean="0">
                <a:latin typeface="+mj-ea"/>
                <a:ea typeface="+mj-ea"/>
              </a:rPr>
              <a:t>5 </a:t>
            </a:r>
            <a:r>
              <a:rPr lang="en-US" altLang="ko-KR" sz="700" dirty="0" smtClean="0">
                <a:latin typeface="+mj-ea"/>
                <a:ea typeface="+mj-ea"/>
              </a:rPr>
              <a:t>/ </a:t>
            </a:r>
            <a:r>
              <a:rPr lang="en-US" altLang="ko-KR" sz="700" dirty="0" smtClean="0">
                <a:latin typeface="+mj-ea"/>
                <a:ea typeface="+mj-ea"/>
              </a:rPr>
              <a:t>17</a:t>
            </a:r>
            <a:endParaRPr dirty="0">
              <a:latin typeface="+mj-ea"/>
              <a:ea typeface="+mj-ea"/>
            </a:endParaRPr>
          </a:p>
        </p:txBody>
      </p:sp>
      <p:cxnSp>
        <p:nvCxnSpPr>
          <p:cNvPr id="10" name="꺾인 연결선 9"/>
          <p:cNvCxnSpPr>
            <a:stCxn id="31" idx="2"/>
            <a:endCxn id="9" idx="1"/>
          </p:cNvCxnSpPr>
          <p:nvPr/>
        </p:nvCxnSpPr>
        <p:spPr>
          <a:xfrm rot="16200000" flipH="1">
            <a:off x="423784" y="2540517"/>
            <a:ext cx="1914629" cy="12586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439" y="2053898"/>
            <a:ext cx="3599924" cy="41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6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/>
          </p:nvPr>
        </p:nvGraphicFramePr>
        <p:xfrm>
          <a:off x="8385974" y="748646"/>
          <a:ext cx="2324900" cy="21365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승인정보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컬럼 변경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검토첨부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검토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- 1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 승인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삭제처리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 승인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</a:t>
                      </a:r>
                      <a:endParaRPr lang="en-US" altLang="ko-KR" sz="7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선정사유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구분 삭제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한시적 등록 삭제</a:t>
                      </a:r>
                      <a:endParaRPr lang="en-US" altLang="ko-KR" sz="7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컬럼명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변경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검토의견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 의견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- 1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차승인의견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최종승인의견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 의견</a:t>
                      </a:r>
                      <a:endParaRPr lang="en-US" altLang="ko-KR" sz="7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0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제어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 요청인 경우에만 버튼 활성화</a:t>
                      </a:r>
                      <a:endParaRPr lang="en-US" altLang="ko-KR" sz="7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승인처리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공통승인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화면권한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반려처리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승인요청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화면권한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700" dirty="0" err="1" smtClean="0">
                <a:latin typeface="+mj-ea"/>
              </a:rPr>
              <a:t>공급</a:t>
            </a:r>
            <a:r>
              <a:rPr lang="ko-KR" altLang="en-US" sz="700" dirty="0" err="1" smtClean="0">
                <a:latin typeface="+mj-ea"/>
              </a:rPr>
              <a:t>사</a:t>
            </a:r>
            <a:r>
              <a:rPr lang="ko-KR" altLang="en-US" sz="700" dirty="0" smtClean="0">
                <a:latin typeface="+mj-ea"/>
              </a:rPr>
              <a:t> 승인</a:t>
            </a:r>
            <a:endParaRPr lang="ko-KR" altLang="en-US" dirty="0">
              <a:latin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77926" y="504746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700" dirty="0" err="1" smtClean="0">
                <a:latin typeface="+mj-ea"/>
              </a:rPr>
              <a:t>공급사</a:t>
            </a:r>
            <a:r>
              <a:rPr lang="ko-KR" altLang="en-US" sz="700" dirty="0" smtClean="0">
                <a:latin typeface="+mj-ea"/>
              </a:rPr>
              <a:t> 승인 </a:t>
            </a:r>
            <a:r>
              <a:rPr lang="ko-KR" altLang="en-US" sz="700" dirty="0" smtClean="0">
                <a:latin typeface="+mj-ea"/>
              </a:rPr>
              <a:t>목록</a:t>
            </a:r>
            <a:r>
              <a:rPr lang="en-US" altLang="ko-KR" sz="700" dirty="0">
                <a:latin typeface="+mj-ea"/>
              </a:rPr>
              <a:t> </a:t>
            </a:r>
            <a:r>
              <a:rPr lang="ko-KR" altLang="en-US" sz="700" dirty="0" smtClean="0">
                <a:latin typeface="+mj-ea"/>
              </a:rPr>
              <a:t>확인</a:t>
            </a:r>
            <a:r>
              <a:rPr lang="en-US" altLang="ko-KR" sz="700" dirty="0" smtClean="0">
                <a:latin typeface="+mj-ea"/>
              </a:rPr>
              <a:t>, </a:t>
            </a:r>
            <a:r>
              <a:rPr lang="ko-KR" altLang="en-US" sz="700" dirty="0" smtClean="0">
                <a:latin typeface="+mj-ea"/>
              </a:rPr>
              <a:t>요청 처리</a:t>
            </a:r>
            <a:endParaRPr lang="ko-KR" altLang="en-US" dirty="0">
              <a:latin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고객관리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err="1" smtClean="0">
                <a:latin typeface="+mj-ea"/>
                <a:ea typeface="+mj-ea"/>
              </a:rPr>
              <a:t>공급사</a:t>
            </a:r>
            <a:r>
              <a:rPr lang="ko-KR" altLang="en-US" sz="700" dirty="0" smtClean="0">
                <a:latin typeface="+mj-ea"/>
                <a:ea typeface="+mj-ea"/>
              </a:rPr>
              <a:t> 승인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15" y="806907"/>
            <a:ext cx="8096260" cy="4713697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6</a:t>
            </a:fld>
            <a:endParaRPr lang="ko-KR" altLang="en-US"/>
          </a:p>
        </p:txBody>
      </p:sp>
      <p:sp>
        <p:nvSpPr>
          <p:cNvPr id="34" name="Google Shape;49;p20"/>
          <p:cNvSpPr txBox="1"/>
          <p:nvPr/>
        </p:nvSpPr>
        <p:spPr>
          <a:xfrm>
            <a:off x="8867922" y="521677"/>
            <a:ext cx="45895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>
                <a:latin typeface="+mj-ea"/>
                <a:ea typeface="+mj-ea"/>
              </a:rPr>
              <a:t>서동욱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6" name="Google Shape;49;p20"/>
          <p:cNvSpPr txBox="1"/>
          <p:nvPr/>
        </p:nvSpPr>
        <p:spPr>
          <a:xfrm>
            <a:off x="9812802" y="521677"/>
            <a:ext cx="512298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>
                <a:latin typeface="+mj-ea"/>
                <a:ea typeface="+mj-ea"/>
              </a:rPr>
              <a:t>6</a:t>
            </a:r>
            <a:r>
              <a:rPr lang="en-US" altLang="ko-KR" sz="700" dirty="0" smtClean="0">
                <a:latin typeface="+mj-ea"/>
                <a:ea typeface="+mj-ea"/>
              </a:rPr>
              <a:t> </a:t>
            </a:r>
            <a:r>
              <a:rPr lang="en-US" altLang="ko-KR" sz="700" dirty="0" smtClean="0">
                <a:latin typeface="+mj-ea"/>
                <a:ea typeface="+mj-ea"/>
              </a:rPr>
              <a:t>/ </a:t>
            </a:r>
            <a:r>
              <a:rPr lang="en-US" altLang="ko-KR" sz="700" dirty="0" smtClean="0">
                <a:latin typeface="+mj-ea"/>
                <a:ea typeface="+mj-ea"/>
              </a:rPr>
              <a:t>17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439" y="2053898"/>
            <a:ext cx="3599924" cy="4146550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3246620" y="2390264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1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445895" y="2568016"/>
            <a:ext cx="2027805" cy="44823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2294050" y="3729693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81420" y="3907445"/>
            <a:ext cx="2992280" cy="12480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1994644" y="3952237"/>
            <a:ext cx="167524" cy="17450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rgbClr val="FF0000"/>
                </a:solidFill>
              </a:rPr>
              <a:t>3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089816" y="4155871"/>
            <a:ext cx="3383884" cy="96540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05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/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승인관리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상품승인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10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/>
          </p:nvPr>
        </p:nvGraphicFramePr>
        <p:xfrm>
          <a:off x="8385974" y="748646"/>
          <a:ext cx="2324900" cy="1067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통계품목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b="0" i="0" u="none" strike="noStrike" cap="none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mcgood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en-US" altLang="ko-KR" sz="700" b="0" i="0" u="none" strike="noStrike" cap="none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meterial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컬럼 삭제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FIRMS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코드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b="0" i="0" u="none" strike="noStrike" cap="none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mcgood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– T_CODE)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컬럼 삭제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HOMS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안 함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상품승인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승인관리 </a:t>
            </a:r>
            <a:r>
              <a:rPr lang="en-US" altLang="ko-KR" sz="700" dirty="0">
                <a:latin typeface="+mj-ea"/>
                <a:ea typeface="+mj-ea"/>
              </a:rPr>
              <a:t>– </a:t>
            </a:r>
            <a:r>
              <a:rPr lang="ko-KR" altLang="en-US" sz="700" dirty="0">
                <a:latin typeface="+mj-ea"/>
                <a:ea typeface="+mj-ea"/>
              </a:rPr>
              <a:t>상품승인 </a:t>
            </a:r>
            <a:r>
              <a:rPr lang="en-US" altLang="ko-KR" sz="700" dirty="0">
                <a:latin typeface="+mj-ea"/>
                <a:ea typeface="+mj-ea"/>
              </a:rPr>
              <a:t>– </a:t>
            </a:r>
            <a:r>
              <a:rPr lang="ko-KR" altLang="en-US" sz="700" dirty="0">
                <a:latin typeface="+mj-ea"/>
                <a:ea typeface="+mj-ea"/>
              </a:rPr>
              <a:t>상품등록</a:t>
            </a:r>
            <a:r>
              <a:rPr lang="en-US" altLang="ko-KR" sz="700" dirty="0">
                <a:latin typeface="+mj-ea"/>
                <a:ea typeface="+mj-ea"/>
              </a:rPr>
              <a:t>/</a:t>
            </a:r>
            <a:r>
              <a:rPr lang="ko-KR" altLang="en-US" sz="700" dirty="0">
                <a:latin typeface="+mj-ea"/>
                <a:ea typeface="+mj-ea"/>
              </a:rPr>
              <a:t>변경승인 리스트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9820E61C-E465-48C1-18AE-90EED34C8B1C}"/>
              </a:ext>
            </a:extLst>
          </p:cNvPr>
          <p:cNvSpPr/>
          <p:nvPr/>
        </p:nvSpPr>
        <p:spPr>
          <a:xfrm>
            <a:off x="5273040" y="1036320"/>
            <a:ext cx="2529840" cy="2438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9DE005-5F7D-8EC6-F269-69F19F56A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85" y="1036320"/>
            <a:ext cx="8094921" cy="409070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11" name="Google Shape;49;p20"/>
          <p:cNvSpPr txBox="1"/>
          <p:nvPr/>
        </p:nvSpPr>
        <p:spPr>
          <a:xfrm>
            <a:off x="9812802" y="521677"/>
            <a:ext cx="512298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smtClean="0">
                <a:latin typeface="+mj-ea"/>
                <a:ea typeface="+mj-ea"/>
              </a:rPr>
              <a:t>8 </a:t>
            </a:r>
            <a:r>
              <a:rPr lang="en-US" altLang="ko-KR" sz="700" dirty="0" smtClean="0">
                <a:latin typeface="+mj-ea"/>
                <a:ea typeface="+mj-ea"/>
              </a:rPr>
              <a:t>/ </a:t>
            </a:r>
            <a:r>
              <a:rPr lang="en-US" altLang="ko-KR" sz="700" dirty="0" smtClean="0">
                <a:latin typeface="+mj-ea"/>
                <a:ea typeface="+mj-ea"/>
              </a:rPr>
              <a:t>17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2" name="Google Shape;49;p20"/>
          <p:cNvSpPr txBox="1"/>
          <p:nvPr/>
        </p:nvSpPr>
        <p:spPr>
          <a:xfrm>
            <a:off x="8867922" y="521677"/>
            <a:ext cx="458958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 smtClean="0">
                <a:latin typeface="+mj-ea"/>
                <a:ea typeface="+mj-ea"/>
              </a:rPr>
              <a:t>장동진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9070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BF7CE-76FF-C092-1A04-AA0DA02B6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>
            <a:extLst>
              <a:ext uri="{FF2B5EF4-FFF2-40B4-BE49-F238E27FC236}">
                <a16:creationId xmlns:a16="http://schemas.microsoft.com/office/drawing/2014/main" id="{1A21B699-88A2-7A1E-354C-A18919A70DF4}"/>
              </a:ext>
            </a:extLst>
          </p:cNvPr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>
            <a:extLst>
              <a:ext uri="{FF2B5EF4-FFF2-40B4-BE49-F238E27FC236}">
                <a16:creationId xmlns:a16="http://schemas.microsoft.com/office/drawing/2014/main" id="{EAA75F96-CA23-7BB4-B0DB-507C56486014}"/>
              </a:ext>
            </a:extLst>
          </p:cNvPr>
          <p:cNvGraphicFramePr/>
          <p:nvPr>
            <p:extLst/>
          </p:nvPr>
        </p:nvGraphicFramePr>
        <p:xfrm>
          <a:off x="8385974" y="748646"/>
          <a:ext cx="2324900" cy="1067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HOMS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안 함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>
            <a:extLst>
              <a:ext uri="{FF2B5EF4-FFF2-40B4-BE49-F238E27FC236}">
                <a16:creationId xmlns:a16="http://schemas.microsoft.com/office/drawing/2014/main" id="{147BD8E0-B5EA-4E40-0BB7-E1075B938EEE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상품승인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2" name="Google Shape;53;p20">
            <a:extLst>
              <a:ext uri="{FF2B5EF4-FFF2-40B4-BE49-F238E27FC236}">
                <a16:creationId xmlns:a16="http://schemas.microsoft.com/office/drawing/2014/main" id="{03491C6E-A4C6-89D4-F57C-EEF4BC366E4C}"/>
              </a:ext>
            </a:extLst>
          </p:cNvPr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승인관리 </a:t>
            </a:r>
            <a:r>
              <a:rPr lang="en-US" altLang="ko-KR" sz="700" dirty="0">
                <a:latin typeface="+mj-ea"/>
                <a:ea typeface="+mj-ea"/>
              </a:rPr>
              <a:t>– </a:t>
            </a:r>
            <a:r>
              <a:rPr lang="ko-KR" altLang="en-US" sz="700" dirty="0">
                <a:latin typeface="+mj-ea"/>
                <a:ea typeface="+mj-ea"/>
              </a:rPr>
              <a:t>상품승인 </a:t>
            </a:r>
            <a:r>
              <a:rPr lang="en-US" altLang="ko-KR" sz="700" dirty="0">
                <a:latin typeface="+mj-ea"/>
                <a:ea typeface="+mj-ea"/>
              </a:rPr>
              <a:t>– </a:t>
            </a:r>
            <a:r>
              <a:rPr lang="ko-KR" altLang="en-US" sz="700" dirty="0">
                <a:latin typeface="+mj-ea"/>
                <a:ea typeface="+mj-ea"/>
              </a:rPr>
              <a:t>상품등록</a:t>
            </a:r>
            <a:r>
              <a:rPr lang="en-US" altLang="ko-KR" sz="700" dirty="0">
                <a:latin typeface="+mj-ea"/>
                <a:ea typeface="+mj-ea"/>
              </a:rPr>
              <a:t>/</a:t>
            </a:r>
            <a:r>
              <a:rPr lang="ko-KR" altLang="en-US" sz="700" dirty="0">
                <a:latin typeface="+mj-ea"/>
                <a:ea typeface="+mj-ea"/>
              </a:rPr>
              <a:t>변경승인 엑셀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6BA34B1D-AD34-5E4B-F313-6D9C574B8A2D}"/>
              </a:ext>
            </a:extLst>
          </p:cNvPr>
          <p:cNvSpPr/>
          <p:nvPr/>
        </p:nvSpPr>
        <p:spPr>
          <a:xfrm>
            <a:off x="5273040" y="1036320"/>
            <a:ext cx="2529840" cy="2438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15DF85-8956-CE6C-E0A7-7E4A33583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9" y="2296046"/>
            <a:ext cx="8062740" cy="1167357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9</a:t>
            </a:fld>
            <a:endParaRPr lang="ko-KR" altLang="en-US"/>
          </a:p>
        </p:txBody>
      </p:sp>
      <p:sp>
        <p:nvSpPr>
          <p:cNvPr id="10" name="Google Shape;49;p20"/>
          <p:cNvSpPr txBox="1"/>
          <p:nvPr/>
        </p:nvSpPr>
        <p:spPr>
          <a:xfrm>
            <a:off x="9812802" y="521677"/>
            <a:ext cx="512298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 smtClean="0">
                <a:latin typeface="+mj-ea"/>
                <a:ea typeface="+mj-ea"/>
              </a:rPr>
              <a:t>9 </a:t>
            </a:r>
            <a:r>
              <a:rPr lang="en-US" altLang="ko-KR" sz="700" dirty="0" smtClean="0">
                <a:latin typeface="+mj-ea"/>
                <a:ea typeface="+mj-ea"/>
              </a:rPr>
              <a:t>/ </a:t>
            </a:r>
            <a:r>
              <a:rPr lang="en-US" altLang="ko-KR" sz="700" dirty="0" smtClean="0">
                <a:latin typeface="+mj-ea"/>
                <a:ea typeface="+mj-ea"/>
              </a:rPr>
              <a:t>17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1" name="Google Shape;49;p20"/>
          <p:cNvSpPr txBox="1"/>
          <p:nvPr/>
        </p:nvSpPr>
        <p:spPr>
          <a:xfrm>
            <a:off x="8867922" y="521677"/>
            <a:ext cx="458958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 smtClean="0">
                <a:latin typeface="+mj-ea"/>
                <a:ea typeface="+mj-ea"/>
              </a:rPr>
              <a:t>장동진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80715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20423</TotalTime>
  <Words>464</Words>
  <Application>Microsoft Office PowerPoint</Application>
  <PresentationFormat>사용자 지정</PresentationFormat>
  <Paragraphs>188</Paragraphs>
  <Slides>17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Malgun Gothic Semilight</vt:lpstr>
      <vt:lpstr>맑은 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bitcube</cp:lastModifiedBy>
  <cp:revision>546</cp:revision>
  <dcterms:modified xsi:type="dcterms:W3CDTF">2025-06-10T06:23:46Z</dcterms:modified>
</cp:coreProperties>
</file>