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95" r:id="rId2"/>
    <p:sldId id="296" r:id="rId3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26" userDrawn="1">
          <p15:clr>
            <a:srgbClr val="A4A3A4"/>
          </p15:clr>
        </p15:guide>
        <p15:guide id="3" pos="3120" userDrawn="1">
          <p15:clr>
            <a:srgbClr val="A4A3A4"/>
          </p15:clr>
        </p15:guide>
        <p15:guide id="4" orient="horz" pos="41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283A0"/>
    <a:srgbClr val="CC0099"/>
    <a:srgbClr val="E35600"/>
    <a:srgbClr val="009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9718" autoAdjust="0"/>
    <p:restoredTop sz="95782"/>
  </p:normalViewPr>
  <p:slideViewPr>
    <p:cSldViewPr snapToGrid="0">
      <p:cViewPr varScale="1">
        <p:scale>
          <a:sx n="116" d="100"/>
          <a:sy n="116" d="100"/>
        </p:scale>
        <p:origin x="1524" y="102"/>
      </p:cViewPr>
      <p:guideLst>
        <p:guide orient="horz" pos="2160"/>
        <p:guide pos="126"/>
        <p:guide pos="3120"/>
        <p:guide orient="horz" pos="41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29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3708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185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78181684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</a:t>
                      </a:r>
                      <a:r>
                        <a:rPr lang="en-US" altLang="ko-KR" sz="1800" b="1" i="0" u="none" strike="noStrike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 </a:t>
                      </a:r>
                      <a:r>
                        <a:rPr lang="en-US" altLang="ko-KR" sz="1800" b="1" i="0" u="none" strike="noStrike" smtClean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PLAZA_</a:t>
                      </a:r>
                      <a:r>
                        <a:rPr lang="ko-KR" altLang="en-US" sz="1800" b="1" i="0" u="none" strike="noStrike" smtClean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endParaRPr lang="en-US" altLang="ko-KR" sz="1800" b="1" i="0" u="none" strike="noStrike" smtClean="0">
                        <a:solidFill>
                          <a:srgbClr val="262626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97215209"/>
              </p:ext>
            </p:extLst>
          </p:nvPr>
        </p:nvGraphicFramePr>
        <p:xfrm>
          <a:off x="0" y="0"/>
          <a:ext cx="9906000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5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30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송주은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337683" y="593424"/>
            <a:ext cx="9230944" cy="763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9178697" y="6218216"/>
            <a:ext cx="594373" cy="524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00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00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00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00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00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00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00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00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00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441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2740549780"/>
              </p:ext>
            </p:extLst>
          </p:nvPr>
        </p:nvGraphicFramePr>
        <p:xfrm>
          <a:off x="1679930" y="3032224"/>
          <a:ext cx="6546359" cy="39702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546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70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1" u="none" strike="noStrike" cap="none" smtClean="0"/>
                        <a:t>승인관리</a:t>
                      </a:r>
                      <a:r>
                        <a:rPr lang="ko-KR" sz="900" b="1" u="none" strike="noStrike" cap="none" smtClean="0"/>
                        <a:t> &gt;</a:t>
                      </a:r>
                      <a:r>
                        <a:rPr lang="en-US" altLang="ko-KR" sz="900" b="1" u="none" strike="noStrike" cap="none" smtClean="0"/>
                        <a:t> </a:t>
                      </a:r>
                      <a:r>
                        <a:rPr lang="ko-KR" altLang="en-US" sz="900" b="1" u="none" strike="noStrike" cap="none" smtClean="0"/>
                        <a:t>매입주문승인</a:t>
                      </a:r>
                      <a:endParaRPr lang="en-US" altLang="ko-KR" sz="900" b="1" u="none" strike="noStrike" cap="none" smtClean="0"/>
                    </a:p>
                  </a:txBody>
                  <a:tcPr marL="83859" marR="83859" marT="83859" marB="83859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2993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매입</a:t>
            </a:r>
            <a:r>
              <a:rPr lang="en-US" altLang="ko-KR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(WMS)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주문 승인</a:t>
            </a:r>
            <a:endParaRPr lang="en-US" altLang="ko-KR" sz="800" smtClean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승인관리 </a:t>
            </a:r>
            <a:r>
              <a:rPr lang="en-US" altLang="ko-KR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매입주문승인</a:t>
            </a:r>
            <a:endParaRPr lang="en-US" altLang="ko-KR" sz="800" smtClean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718747"/>
              </p:ext>
            </p:extLst>
          </p:nvPr>
        </p:nvGraphicFramePr>
        <p:xfrm>
          <a:off x="7858125" y="426720"/>
          <a:ext cx="2047875" cy="563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36000" marR="0" lvl="6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WMS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주문 중 주문유형이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입고주문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＇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이고 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승인요청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상태의 주문 승인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반려 처리</a:t>
                      </a:r>
                      <a:endParaRPr lang="en-US" altLang="ko-KR" sz="6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조회조건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주문번호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주문일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default 1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주일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공급사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공급사 팝업 호출 후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equal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검색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equal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검색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상품명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like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검색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승인유형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승인요청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이력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default :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승인요청</a:t>
                      </a:r>
                      <a:endParaRPr lang="en-US" altLang="ko-KR" sz="600" b="0" i="0" u="none" strike="noStrike" cap="non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상품담당자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코드타입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&gt; PRODUCT_MANAGER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검색결과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주문번호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클릭 시 주문상세 팝업 호출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상품명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클릭시 상품상세 팝업 호출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공급사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클릭시 공급사 상세 팝업 호출</a:t>
                      </a:r>
                      <a:endParaRPr lang="en-US" altLang="ko-KR" sz="6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</a:t>
                      </a:r>
                      <a:endParaRPr lang="ko-KR" altLang="en-US" sz="60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상태값을 주문요청으로 변경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반려</a:t>
                      </a:r>
                      <a:endParaRPr lang="ko-KR" altLang="en-US" sz="60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반려사유 레이어 팝업 호출</a:t>
                      </a:r>
                      <a:endParaRPr lang="ko-KR" altLang="en-US" sz="60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팝업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&gt;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반려 버튼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상태값을 주문반려로 변경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898576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12040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47659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2771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60631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51295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09101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80357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5433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56692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26411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370379"/>
                  </a:ext>
                </a:extLst>
              </a:tr>
            </a:tbl>
          </a:graphicData>
        </a:graphic>
      </p:graphicFrame>
      <p:cxnSp>
        <p:nvCxnSpPr>
          <p:cNvPr id="6" name="Google Shape;277;g2f2558950df_0_15">
            <a:extLst>
              <a:ext uri="{FF2B5EF4-FFF2-40B4-BE49-F238E27FC236}">
                <a16:creationId xmlns:a16="http://schemas.microsoft.com/office/drawing/2014/main" id="{BDE4DAC3-E37E-D61B-488F-BCE8E63A05EB}"/>
              </a:ext>
            </a:extLst>
          </p:cNvPr>
          <p:cNvCxnSpPr>
            <a:cxnSpLocks/>
          </p:cNvCxnSpPr>
          <p:nvPr/>
        </p:nvCxnSpPr>
        <p:spPr>
          <a:xfrm>
            <a:off x="33018" y="646490"/>
            <a:ext cx="779243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8612"/>
          <a:stretch/>
        </p:blipFill>
        <p:spPr>
          <a:xfrm>
            <a:off x="51983" y="1550814"/>
            <a:ext cx="7754500" cy="3746478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6CF43C43-E5AB-2BF5-C966-22F2CD9C4EDA}"/>
              </a:ext>
            </a:extLst>
          </p:cNvPr>
          <p:cNvSpPr/>
          <p:nvPr/>
        </p:nvSpPr>
        <p:spPr>
          <a:xfrm>
            <a:off x="51983" y="146475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1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CF43C43-E5AB-2BF5-C966-22F2CD9C4EDA}"/>
              </a:ext>
            </a:extLst>
          </p:cNvPr>
          <p:cNvSpPr/>
          <p:nvPr/>
        </p:nvSpPr>
        <p:spPr>
          <a:xfrm>
            <a:off x="51983" y="215471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smtClean="0">
                <a:latin typeface="+mn-ea"/>
              </a:rPr>
              <a:t>2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CF43C43-E5AB-2BF5-C966-22F2CD9C4EDA}"/>
              </a:ext>
            </a:extLst>
          </p:cNvPr>
          <p:cNvSpPr/>
          <p:nvPr/>
        </p:nvSpPr>
        <p:spPr>
          <a:xfrm>
            <a:off x="6943234" y="196346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>
                <a:latin typeface="+mn-ea"/>
              </a:rPr>
              <a:t>3</a:t>
            </a:r>
            <a:endParaRPr kumimoji="1" lang="ko-KR" altLang="en-US" sz="700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7898" y="3772690"/>
            <a:ext cx="2727074" cy="1084844"/>
          </a:xfrm>
          <a:prstGeom prst="rect">
            <a:avLst/>
          </a:prstGeom>
        </p:spPr>
      </p:pic>
      <p:cxnSp>
        <p:nvCxnSpPr>
          <p:cNvPr id="21" name="꺾인 연결선[E] 18">
            <a:extLst>
              <a:ext uri="{FF2B5EF4-FFF2-40B4-BE49-F238E27FC236}">
                <a16:creationId xmlns:a16="http://schemas.microsoft.com/office/drawing/2014/main" id="{BD563126-5B48-F6A7-BE25-C48A0390442F}"/>
              </a:ext>
            </a:extLst>
          </p:cNvPr>
          <p:cNvCxnSpPr>
            <a:cxnSpLocks/>
            <a:stCxn id="10" idx="2"/>
          </p:cNvCxnSpPr>
          <p:nvPr/>
        </p:nvCxnSpPr>
        <p:spPr>
          <a:xfrm rot="16200000" flipH="1">
            <a:off x="6977222" y="2690039"/>
            <a:ext cx="1710162" cy="718263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319386" y="2002846"/>
            <a:ext cx="307571" cy="19124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9050">
                <a:noFill/>
              </a:ln>
              <a:noFill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94652" y="4989096"/>
            <a:ext cx="2012028" cy="168743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9297" y="5263288"/>
            <a:ext cx="2892632" cy="169793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7385" y="5029366"/>
            <a:ext cx="2372541" cy="1931853"/>
          </a:xfrm>
          <a:prstGeom prst="rect">
            <a:avLst/>
          </a:prstGeom>
        </p:spPr>
      </p:pic>
      <p:cxnSp>
        <p:nvCxnSpPr>
          <p:cNvPr id="22" name="꺾인 연결선[E] 18">
            <a:extLst>
              <a:ext uri="{FF2B5EF4-FFF2-40B4-BE49-F238E27FC236}">
                <a16:creationId xmlns:a16="http://schemas.microsoft.com/office/drawing/2014/main" id="{BD563126-5B48-F6A7-BE25-C48A0390442F}"/>
              </a:ext>
            </a:extLst>
          </p:cNvPr>
          <p:cNvCxnSpPr>
            <a:cxnSpLocks/>
            <a:endCxn id="5" idx="0"/>
          </p:cNvCxnSpPr>
          <p:nvPr/>
        </p:nvCxnSpPr>
        <p:spPr>
          <a:xfrm rot="10800000" flipV="1">
            <a:off x="211362" y="3563164"/>
            <a:ext cx="1471792" cy="1425931"/>
          </a:xfrm>
          <a:prstGeom prst="bentConnector2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683154" y="2334712"/>
            <a:ext cx="645273" cy="265438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9050">
                <a:noFill/>
              </a:ln>
              <a:noFill/>
            </a:endParaRPr>
          </a:p>
        </p:txBody>
      </p:sp>
      <p:cxnSp>
        <p:nvCxnSpPr>
          <p:cNvPr id="24" name="꺾인 연결선[E] 18">
            <a:extLst>
              <a:ext uri="{FF2B5EF4-FFF2-40B4-BE49-F238E27FC236}">
                <a16:creationId xmlns:a16="http://schemas.microsoft.com/office/drawing/2014/main" id="{BD563126-5B48-F6A7-BE25-C48A0390442F}"/>
              </a:ext>
            </a:extLst>
          </p:cNvPr>
          <p:cNvCxnSpPr>
            <a:cxnSpLocks/>
            <a:stCxn id="25" idx="3"/>
          </p:cNvCxnSpPr>
          <p:nvPr/>
        </p:nvCxnSpPr>
        <p:spPr>
          <a:xfrm flipH="1">
            <a:off x="3065613" y="3661903"/>
            <a:ext cx="561545" cy="1923357"/>
          </a:xfrm>
          <a:prstGeom prst="bentConnector4">
            <a:avLst>
              <a:gd name="adj1" fmla="val -40709"/>
              <a:gd name="adj2" fmla="val 84502"/>
            </a:avLst>
          </a:prstGeom>
          <a:ln w="63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892905" y="2334711"/>
            <a:ext cx="734253" cy="2654383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9050">
                <a:noFill/>
              </a:ln>
              <a:noFill/>
            </a:endParaRPr>
          </a:p>
        </p:txBody>
      </p:sp>
      <p:cxnSp>
        <p:nvCxnSpPr>
          <p:cNvPr id="26" name="꺾인 연결선[E] 18">
            <a:extLst>
              <a:ext uri="{FF2B5EF4-FFF2-40B4-BE49-F238E27FC236}">
                <a16:creationId xmlns:a16="http://schemas.microsoft.com/office/drawing/2014/main" id="{BD563126-5B48-F6A7-BE25-C48A0390442F}"/>
              </a:ext>
            </a:extLst>
          </p:cNvPr>
          <p:cNvCxnSpPr>
            <a:cxnSpLocks/>
            <a:stCxn id="27" idx="3"/>
            <a:endCxn id="9" idx="0"/>
          </p:cNvCxnSpPr>
          <p:nvPr/>
        </p:nvCxnSpPr>
        <p:spPr>
          <a:xfrm>
            <a:off x="5190067" y="3633163"/>
            <a:ext cx="653589" cy="1396203"/>
          </a:xfrm>
          <a:prstGeom prst="bentConnector2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593226" y="2334712"/>
            <a:ext cx="596841" cy="2596902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9050">
                <a:noFill/>
              </a:ln>
              <a:noFill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/>
          <a:srcRect t="4330" b="91412"/>
          <a:stretch/>
        </p:blipFill>
        <p:spPr>
          <a:xfrm>
            <a:off x="51983" y="740129"/>
            <a:ext cx="7754500" cy="174567"/>
          </a:xfrm>
          <a:prstGeom prst="rect">
            <a:avLst/>
          </a:prstGeom>
        </p:spPr>
      </p:pic>
      <p:sp>
        <p:nvSpPr>
          <p:cNvPr id="29" name="Google Shape;58;p20"/>
          <p:cNvSpPr/>
          <p:nvPr/>
        </p:nvSpPr>
        <p:spPr>
          <a:xfrm>
            <a:off x="200569" y="1001422"/>
            <a:ext cx="7435943" cy="463334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lvl="0" indent="-171450"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주문 유형이 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‘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입고주문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’ 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인 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WMS 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주문을 승인 및 반려 처리할 수 있는 화면입니다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.</a:t>
            </a:r>
          </a:p>
          <a:p>
            <a:pPr marL="171450" lvl="0" indent="-171450"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주문번호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상품명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공급사를 클릭하면 각 상세 화면을 조회할 수 있습니다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</a:t>
            </a:r>
            <a:endParaRPr lang="en-US" altLang="ko-KR" sz="700">
              <a:solidFill>
                <a:schemeClr val="bg1">
                  <a:lumMod val="50000"/>
                </a:schemeClr>
              </a:solidFill>
              <a:latin typeface="+mj-ea"/>
              <a:ea typeface="+mj-ea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7541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18699</TotalTime>
  <Words>121</Words>
  <Application>Microsoft Office PowerPoint</Application>
  <PresentationFormat>A4 용지(210x297mm)</PresentationFormat>
  <Paragraphs>32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Aptos</vt:lpstr>
      <vt:lpstr>Aptos Display</vt:lpstr>
      <vt:lpstr>Malgun Gothic Semilight</vt:lpstr>
      <vt:lpstr>맑은 고딕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민기 김</dc:creator>
  <cp:lastModifiedBy>bitcube</cp:lastModifiedBy>
  <cp:revision>232</cp:revision>
  <dcterms:created xsi:type="dcterms:W3CDTF">2024-10-08T00:49:16Z</dcterms:created>
  <dcterms:modified xsi:type="dcterms:W3CDTF">2025-06-10T04:51:53Z</dcterms:modified>
</cp:coreProperties>
</file>