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25" r:id="rId2"/>
    <p:sldId id="334" r:id="rId3"/>
    <p:sldId id="326" r:id="rId4"/>
    <p:sldId id="335" r:id="rId5"/>
    <p:sldId id="327" r:id="rId6"/>
    <p:sldId id="337" r:id="rId7"/>
    <p:sldId id="328" r:id="rId8"/>
    <p:sldId id="338" r:id="rId9"/>
    <p:sldId id="329" r:id="rId10"/>
    <p:sldId id="339" r:id="rId11"/>
    <p:sldId id="330" r:id="rId12"/>
    <p:sldId id="340" r:id="rId13"/>
    <p:sldId id="311" r:id="rId14"/>
    <p:sldId id="291" r:id="rId15"/>
    <p:sldId id="321" r:id="rId16"/>
    <p:sldId id="323" r:id="rId17"/>
    <p:sldId id="331" r:id="rId18"/>
    <p:sldId id="341" r:id="rId19"/>
    <p:sldId id="332" r:id="rId20"/>
    <p:sldId id="342" r:id="rId21"/>
    <p:sldId id="333" r:id="rId22"/>
    <p:sldId id="343" r:id="rId2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F5F5F5"/>
    <a:srgbClr val="EEEEEE"/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396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23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11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8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394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71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36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84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47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433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13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64773242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&gt;</a:t>
                      </a:r>
                      <a:r>
                        <a:rPr lang="en-US" altLang="ko-KR" sz="1000" b="1" u="none" strike="noStrike" cap="none" baseline="0" dirty="0" smtClean="0"/>
                        <a:t> </a:t>
                      </a:r>
                      <a:r>
                        <a:rPr lang="ko-KR" altLang="en-US" sz="1000" b="1" u="none" strike="noStrike" cap="none" baseline="0" dirty="0" err="1" smtClean="0"/>
                        <a:t>권한</a:t>
                      </a:r>
                      <a:r>
                        <a:rPr lang="ko-KR" altLang="en-US" sz="1000" b="1" u="none" strike="noStrike" cap="none" dirty="0" err="1" smtClean="0"/>
                        <a:t>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4263613996"/>
              </p:ext>
            </p:extLst>
          </p:nvPr>
        </p:nvGraphicFramePr>
        <p:xfrm>
          <a:off x="8385974" y="748646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삭제 및 엑셀 다운 버튼 별도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로우 클릭 시 나오는 팝업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제공 팝업 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빨간헤더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레이어팝업으로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메뉴코드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수정 팝업 노출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화면권한코드 클릭 시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수정팝업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45756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</a:rPr>
              <a:t>메뉴</a:t>
            </a:r>
            <a:r>
              <a:rPr lang="en-US" altLang="ko-KR" sz="700" dirty="0">
                <a:latin typeface="+mj-ea"/>
              </a:rPr>
              <a:t>/</a:t>
            </a:r>
            <a:r>
              <a:rPr lang="ko-KR" altLang="en-US" sz="700" dirty="0" err="1">
                <a:latin typeface="+mj-ea"/>
              </a:rPr>
              <a:t>화면권한</a:t>
            </a:r>
            <a:r>
              <a:rPr lang="ko-KR" altLang="en-US" sz="700" dirty="0">
                <a:latin typeface="+mj-ea"/>
              </a:rPr>
              <a:t> 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메뉴 및 </a:t>
            </a:r>
            <a:r>
              <a:rPr lang="ko-KR" altLang="en-US" sz="700" dirty="0" err="1" smtClean="0">
                <a:latin typeface="+mj-ea"/>
                <a:ea typeface="+mj-ea"/>
              </a:rPr>
              <a:t>화면권한</a:t>
            </a:r>
            <a:r>
              <a:rPr lang="ko-KR" altLang="en-US" sz="700" dirty="0" smtClean="0">
                <a:latin typeface="+mj-ea"/>
                <a:ea typeface="+mj-ea"/>
              </a:rPr>
              <a:t> 관리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메뉴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err="1" smtClean="0">
                <a:latin typeface="+mj-ea"/>
                <a:ea typeface="+mj-ea"/>
              </a:rPr>
              <a:t>화면권한</a:t>
            </a:r>
            <a:r>
              <a:rPr lang="ko-KR" altLang="en-US" sz="700" dirty="0" smtClean="0">
                <a:latin typeface="+mj-ea"/>
                <a:ea typeface="+mj-ea"/>
              </a:rPr>
              <a:t> 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10258"/>
            <a:ext cx="8166295" cy="406983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314" y="2612494"/>
            <a:ext cx="1874726" cy="118286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꺾인 연결선 11"/>
          <p:cNvCxnSpPr>
            <a:stCxn id="11" idx="2"/>
            <a:endCxn id="10" idx="0"/>
          </p:cNvCxnSpPr>
          <p:nvPr/>
        </p:nvCxnSpPr>
        <p:spPr>
          <a:xfrm rot="5400000">
            <a:off x="4035379" y="1848703"/>
            <a:ext cx="683089" cy="84449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416" y="4631794"/>
            <a:ext cx="1303660" cy="5188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꺾인 연결선 16"/>
          <p:cNvCxnSpPr>
            <a:stCxn id="16" idx="2"/>
            <a:endCxn id="14" idx="0"/>
          </p:cNvCxnSpPr>
          <p:nvPr/>
        </p:nvCxnSpPr>
        <p:spPr>
          <a:xfrm rot="5400000">
            <a:off x="6336665" y="3588228"/>
            <a:ext cx="1415148" cy="67198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701384" y="1828176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21" name="직사각형 20"/>
          <p:cNvSpPr/>
          <p:nvPr/>
        </p:nvSpPr>
        <p:spPr>
          <a:xfrm>
            <a:off x="7670966" y="3068934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22" name="직사각형 21"/>
          <p:cNvSpPr/>
          <p:nvPr/>
        </p:nvSpPr>
        <p:spPr>
          <a:xfrm>
            <a:off x="7165615" y="3071883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5079610" y="1781693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24" name="직사각형 23"/>
          <p:cNvSpPr/>
          <p:nvPr/>
        </p:nvSpPr>
        <p:spPr>
          <a:xfrm>
            <a:off x="4574259" y="1784642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16" name="직사각형 15"/>
          <p:cNvSpPr/>
          <p:nvPr/>
        </p:nvSpPr>
        <p:spPr>
          <a:xfrm>
            <a:off x="7117262" y="3045458"/>
            <a:ext cx="525938" cy="17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18727" y="1786061"/>
            <a:ext cx="560883" cy="1433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08364" y="2403182"/>
            <a:ext cx="842065" cy="121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US" altLang="ko-KR" sz="700" u="sng" dirty="0" smtClean="0">
                <a:solidFill>
                  <a:srgbClr val="0070C0"/>
                </a:solidFill>
              </a:rPr>
              <a:t>ADM_ORDER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501465" y="3514003"/>
            <a:ext cx="554951" cy="158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US" altLang="ko-KR" sz="700" u="sng" dirty="0" smtClean="0">
                <a:solidFill>
                  <a:srgbClr val="0070C0"/>
                </a:solidFill>
              </a:rPr>
              <a:t>BIDDING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017314" y="2578218"/>
            <a:ext cx="1874726" cy="1547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메뉴등록</a:t>
            </a:r>
            <a:endParaRPr lang="ko-KR" altLang="en-US" sz="1000" dirty="0"/>
          </a:p>
        </p:txBody>
      </p:sp>
      <p:sp>
        <p:nvSpPr>
          <p:cNvPr id="33" name="직사각형 32"/>
          <p:cNvSpPr/>
          <p:nvPr/>
        </p:nvSpPr>
        <p:spPr>
          <a:xfrm>
            <a:off x="3060549" y="3630889"/>
            <a:ext cx="1831491" cy="1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3627247" y="3636301"/>
            <a:ext cx="698093" cy="170522"/>
            <a:chOff x="472010" y="5438034"/>
            <a:chExt cx="989152" cy="149817"/>
          </a:xfrm>
        </p:grpSpPr>
        <p:sp>
          <p:nvSpPr>
            <p:cNvPr id="35" name="직사각형 34"/>
            <p:cNvSpPr/>
            <p:nvPr/>
          </p:nvSpPr>
          <p:spPr>
            <a:xfrm>
              <a:off x="472010" y="5438034"/>
              <a:ext cx="477585" cy="147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저장</a:t>
              </a:r>
              <a:endParaRPr lang="ko-KR" altLang="en-US" sz="6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83577" y="5440139"/>
              <a:ext cx="477585" cy="147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닫기</a:t>
              </a:r>
              <a:endParaRPr lang="ko-KR" altLang="en-US" sz="600" b="1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6056416" y="4554399"/>
            <a:ext cx="1303660" cy="1340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화면권한등록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6056417" y="5034631"/>
            <a:ext cx="1303660" cy="1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6330462" y="5040043"/>
            <a:ext cx="789557" cy="188016"/>
            <a:chOff x="472010" y="5438034"/>
            <a:chExt cx="989152" cy="149817"/>
          </a:xfrm>
        </p:grpSpPr>
        <p:sp>
          <p:nvSpPr>
            <p:cNvPr id="41" name="직사각형 40"/>
            <p:cNvSpPr/>
            <p:nvPr/>
          </p:nvSpPr>
          <p:spPr>
            <a:xfrm>
              <a:off x="472010" y="5438034"/>
              <a:ext cx="477585" cy="147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저장</a:t>
              </a:r>
              <a:endParaRPr lang="ko-KR" altLang="en-US" sz="600" b="1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83577" y="5440139"/>
              <a:ext cx="477585" cy="147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닫기</a:t>
              </a:r>
              <a:endParaRPr lang="ko-KR" altLang="en-US" sz="600" b="1" dirty="0"/>
            </a:p>
          </p:txBody>
        </p:sp>
      </p:grpSp>
      <p:pic>
        <p:nvPicPr>
          <p:cNvPr id="43" name="그림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5" y="3548279"/>
            <a:ext cx="1874726" cy="1182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직사각형 43"/>
          <p:cNvSpPr/>
          <p:nvPr/>
        </p:nvSpPr>
        <p:spPr>
          <a:xfrm>
            <a:off x="598305" y="3514003"/>
            <a:ext cx="1874726" cy="1547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메뉴수정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641540" y="4566674"/>
            <a:ext cx="1831491" cy="193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881340" y="4526759"/>
            <a:ext cx="1351889" cy="262430"/>
            <a:chOff x="5857490" y="5711265"/>
            <a:chExt cx="1351889" cy="262430"/>
          </a:xfrm>
        </p:grpSpPr>
        <p:sp>
          <p:nvSpPr>
            <p:cNvPr id="50" name="직사각형 49"/>
            <p:cNvSpPr/>
            <p:nvPr/>
          </p:nvSpPr>
          <p:spPr>
            <a:xfrm>
              <a:off x="5857490" y="5711265"/>
              <a:ext cx="1351889" cy="262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5946468" y="5755816"/>
              <a:ext cx="1157544" cy="169364"/>
              <a:chOff x="472010" y="5436946"/>
              <a:chExt cx="1554576" cy="148800"/>
            </a:xfrm>
          </p:grpSpPr>
          <p:sp>
            <p:nvSpPr>
              <p:cNvPr id="52" name="직사각형 51"/>
              <p:cNvSpPr/>
              <p:nvPr/>
            </p:nvSpPr>
            <p:spPr>
              <a:xfrm>
                <a:off x="472010" y="5438034"/>
                <a:ext cx="477585" cy="1477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저장</a:t>
                </a:r>
                <a:endParaRPr lang="ko-KR" altLang="en-US" sz="600" b="1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019909" y="5438034"/>
                <a:ext cx="477585" cy="1477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삭제</a:t>
                </a:r>
                <a:endParaRPr lang="ko-KR" altLang="en-US" sz="600" b="1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1549001" y="5436946"/>
                <a:ext cx="477585" cy="147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닫기</a:t>
                </a:r>
                <a:endParaRPr lang="ko-KR" altLang="en-US" sz="600" b="1" dirty="0"/>
              </a:p>
            </p:txBody>
          </p:sp>
        </p:grp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9882" y="4575132"/>
            <a:ext cx="1303660" cy="518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6" name="직사각형 55"/>
          <p:cNvSpPr/>
          <p:nvPr/>
        </p:nvSpPr>
        <p:spPr>
          <a:xfrm>
            <a:off x="7649882" y="4497737"/>
            <a:ext cx="1303660" cy="1340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/>
              <a:t>화면권한수정</a:t>
            </a:r>
            <a:endParaRPr lang="ko-KR" altLang="en-US" sz="1000" dirty="0"/>
          </a:p>
        </p:txBody>
      </p:sp>
      <p:grpSp>
        <p:nvGrpSpPr>
          <p:cNvPr id="60" name="그룹 59"/>
          <p:cNvGrpSpPr/>
          <p:nvPr/>
        </p:nvGrpSpPr>
        <p:grpSpPr>
          <a:xfrm>
            <a:off x="7643200" y="4943750"/>
            <a:ext cx="1351889" cy="262430"/>
            <a:chOff x="5857490" y="5711265"/>
            <a:chExt cx="1351889" cy="262430"/>
          </a:xfrm>
        </p:grpSpPr>
        <p:sp>
          <p:nvSpPr>
            <p:cNvPr id="61" name="직사각형 60"/>
            <p:cNvSpPr/>
            <p:nvPr/>
          </p:nvSpPr>
          <p:spPr>
            <a:xfrm>
              <a:off x="5857490" y="5711265"/>
              <a:ext cx="1351889" cy="262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2" name="그룹 61"/>
            <p:cNvGrpSpPr/>
            <p:nvPr/>
          </p:nvGrpSpPr>
          <p:grpSpPr>
            <a:xfrm>
              <a:off x="5946468" y="5755816"/>
              <a:ext cx="1157544" cy="169364"/>
              <a:chOff x="472010" y="5436946"/>
              <a:chExt cx="1554576" cy="148800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472010" y="5438034"/>
                <a:ext cx="477585" cy="1477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저장</a:t>
                </a:r>
                <a:endParaRPr lang="ko-KR" altLang="en-US" sz="600" b="1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019909" y="5438034"/>
                <a:ext cx="477585" cy="1477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삭제</a:t>
                </a:r>
                <a:endParaRPr lang="ko-KR" altLang="en-US" sz="600" b="1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549001" y="5436946"/>
                <a:ext cx="477585" cy="147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닫기</a:t>
                </a:r>
                <a:endParaRPr lang="ko-KR" altLang="en-US" sz="600" b="1" dirty="0"/>
              </a:p>
            </p:txBody>
          </p:sp>
        </p:grpSp>
      </p:grpSp>
      <p:cxnSp>
        <p:nvCxnSpPr>
          <p:cNvPr id="66" name="꺾인 연결선 65"/>
          <p:cNvCxnSpPr>
            <a:stCxn id="67" idx="2"/>
            <a:endCxn id="56" idx="0"/>
          </p:cNvCxnSpPr>
          <p:nvPr/>
        </p:nvCxnSpPr>
        <p:spPr>
          <a:xfrm rot="16200000" flipH="1">
            <a:off x="6581759" y="2777783"/>
            <a:ext cx="842027" cy="2597879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440864" y="3484522"/>
            <a:ext cx="525938" cy="17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70" idx="2"/>
          </p:cNvCxnSpPr>
          <p:nvPr/>
        </p:nvCxnSpPr>
        <p:spPr>
          <a:xfrm rot="16200000" flipH="1">
            <a:off x="872015" y="2932064"/>
            <a:ext cx="915120" cy="2074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880832" y="2403182"/>
            <a:ext cx="690059" cy="17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61" y="889436"/>
            <a:ext cx="1191125" cy="220324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214875" y="1393818"/>
            <a:ext cx="959777" cy="19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24422" y="1189858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메뉴를 관리할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6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70179529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영역관리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4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2950093759"/>
              </p:ext>
            </p:extLst>
          </p:nvPr>
        </p:nvGraphicFramePr>
        <p:xfrm>
          <a:off x="8385974" y="748646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메뉴고정여부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삭제 및 엑셀 다운 버튼 별도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로우 클릭 시 나오는 팝업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제공 팝업 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빨간헤더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레이어팝업으로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2713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영역코드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수정 팝업 노출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영역관리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영역과 메뉴화면권한 연결 관리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영역관리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264717"/>
            <a:ext cx="8206795" cy="4179487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674194" y="1979205"/>
            <a:ext cx="355927" cy="3401693"/>
            <a:chOff x="2271932" y="1688123"/>
            <a:chExt cx="429065" cy="3256671"/>
          </a:xfrm>
        </p:grpSpPr>
        <p:cxnSp>
          <p:nvCxnSpPr>
            <p:cNvPr id="12" name="직선 연결선 11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5" y="4590323"/>
            <a:ext cx="1656765" cy="989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꺾인 연결선 14"/>
          <p:cNvCxnSpPr>
            <a:stCxn id="14" idx="2"/>
            <a:endCxn id="3" idx="0"/>
          </p:cNvCxnSpPr>
          <p:nvPr/>
        </p:nvCxnSpPr>
        <p:spPr>
          <a:xfrm rot="16200000" flipH="1">
            <a:off x="2393954" y="2920619"/>
            <a:ext cx="2749818" cy="5895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41752" y="1692793"/>
            <a:ext cx="477585" cy="1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3239964" y="4537003"/>
            <a:ext cx="1652076" cy="172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영역등록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3254951" y="5380898"/>
            <a:ext cx="1613976" cy="21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676342" y="5386311"/>
            <a:ext cx="760492" cy="190382"/>
            <a:chOff x="472010" y="5438034"/>
            <a:chExt cx="989152" cy="149817"/>
          </a:xfrm>
        </p:grpSpPr>
        <p:sp>
          <p:nvSpPr>
            <p:cNvPr id="22" name="직사각형 21"/>
            <p:cNvSpPr/>
            <p:nvPr/>
          </p:nvSpPr>
          <p:spPr>
            <a:xfrm>
              <a:off x="472010" y="5438034"/>
              <a:ext cx="477585" cy="147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저장</a:t>
              </a:r>
              <a:endParaRPr lang="ko-KR" altLang="en-US" sz="600" b="1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83577" y="5440139"/>
              <a:ext cx="477585" cy="147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닫기</a:t>
              </a:r>
              <a:endParaRPr lang="ko-KR" altLang="en-US" sz="600" b="1" dirty="0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352690" y="2128862"/>
            <a:ext cx="603914" cy="17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r>
              <a:rPr lang="en-US" altLang="ko-KR" sz="500" u="sng" dirty="0" smtClean="0">
                <a:solidFill>
                  <a:srgbClr val="0070C0"/>
                </a:solidFill>
              </a:rPr>
              <a:t>ADM_PTO_READ</a:t>
            </a:r>
          </a:p>
        </p:txBody>
      </p:sp>
      <p:cxnSp>
        <p:nvCxnSpPr>
          <p:cNvPr id="25" name="꺾인 연결선 24"/>
          <p:cNvCxnSpPr>
            <a:stCxn id="26" idx="2"/>
          </p:cNvCxnSpPr>
          <p:nvPr/>
        </p:nvCxnSpPr>
        <p:spPr>
          <a:xfrm rot="16200000" flipH="1">
            <a:off x="316340" y="2657744"/>
            <a:ext cx="915120" cy="207427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325157" y="2128862"/>
            <a:ext cx="690059" cy="175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44" y="3306442"/>
            <a:ext cx="1656765" cy="9891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직사각형 30"/>
          <p:cNvSpPr/>
          <p:nvPr/>
        </p:nvSpPr>
        <p:spPr>
          <a:xfrm>
            <a:off x="307633" y="3253122"/>
            <a:ext cx="1652076" cy="172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영역수정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322620" y="4097017"/>
            <a:ext cx="1613976" cy="215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53663" y="4050542"/>
            <a:ext cx="1351889" cy="262430"/>
            <a:chOff x="5857490" y="5711265"/>
            <a:chExt cx="1351889" cy="262430"/>
          </a:xfrm>
        </p:grpSpPr>
        <p:sp>
          <p:nvSpPr>
            <p:cNvPr id="34" name="직사각형 33"/>
            <p:cNvSpPr/>
            <p:nvPr/>
          </p:nvSpPr>
          <p:spPr>
            <a:xfrm>
              <a:off x="5857490" y="5711265"/>
              <a:ext cx="1351889" cy="262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5946468" y="5755816"/>
              <a:ext cx="1157544" cy="169364"/>
              <a:chOff x="472010" y="5436946"/>
              <a:chExt cx="1554576" cy="14880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472010" y="5438034"/>
                <a:ext cx="477585" cy="1477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저장</a:t>
                </a:r>
                <a:endParaRPr lang="ko-KR" altLang="en-US" sz="600" b="1" dirty="0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1019909" y="5438034"/>
                <a:ext cx="477585" cy="1477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삭제</a:t>
                </a:r>
                <a:endParaRPr lang="ko-KR" altLang="en-US" sz="600" b="1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1549001" y="5436946"/>
                <a:ext cx="477585" cy="147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닫기</a:t>
                </a:r>
                <a:endParaRPr lang="ko-KR" altLang="en-US" sz="600" b="1" dirty="0"/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3740626" y="1675627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>
            <a:off x="3235275" y="1678576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14" name="직사각형 13"/>
          <p:cNvSpPr/>
          <p:nvPr/>
        </p:nvSpPr>
        <p:spPr>
          <a:xfrm>
            <a:off x="3235276" y="1675627"/>
            <a:ext cx="477584" cy="164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24993" y="1247831"/>
            <a:ext cx="959777" cy="19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215765" y="1062710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영역를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관리할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72" y="868740"/>
            <a:ext cx="698820" cy="1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7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8851059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시스템관리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조직관리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운영자관리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운영사 사용자를 조회 및 등록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smtClean="0">
                <a:latin typeface="+mj-ea"/>
                <a:ea typeface="+mj-ea"/>
              </a:rPr>
              <a:t>수정 관리 페이지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운영자관리</a:t>
            </a:r>
            <a:endParaRPr>
              <a:latin typeface="+mj-ea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56" y="811748"/>
            <a:ext cx="7439423" cy="4788425"/>
          </a:xfrm>
          <a:prstGeom prst="rect">
            <a:avLst/>
          </a:prstGeom>
        </p:spPr>
      </p:pic>
      <p:graphicFrame>
        <p:nvGraphicFramePr>
          <p:cNvPr id="9" name="Google Shape;47;p20"/>
          <p:cNvGraphicFramePr/>
          <p:nvPr>
            <p:extLst>
              <p:ext uri="{D42A27DB-BD31-4B8C-83A1-F6EECF244321}">
                <p14:modId xmlns:p14="http://schemas.microsoft.com/office/powerpoint/2010/main" val="2907549278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빨간헤더로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10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687" y="3041880"/>
            <a:ext cx="1603555" cy="181614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465726" y="2135919"/>
            <a:ext cx="426249" cy="1711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2"/>
            <a:endCxn id="4" idx="0"/>
          </p:cNvCxnSpPr>
          <p:nvPr/>
        </p:nvCxnSpPr>
        <p:spPr>
          <a:xfrm rot="5400000">
            <a:off x="6738769" y="2101798"/>
            <a:ext cx="734778" cy="11453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87184" y="3113139"/>
            <a:ext cx="1478779" cy="1716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/>
              <a:t>운영자등록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82589377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시스템관리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조직관리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공사유형관리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49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814532433"/>
              </p:ext>
            </p:extLst>
          </p:nvPr>
        </p:nvGraphicFramePr>
        <p:xfrm>
          <a:off x="8385974" y="748646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-&gt;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사업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으로 명칭변경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명칭 변경</a:t>
                      </a:r>
                      <a:endParaRPr lang="en-US" altLang="ko-KR" sz="700" b="0" i="0" u="none" strike="noStrike" cap="none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12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</a:rPr>
              <a:t>사업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유형관리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사업</a:t>
            </a:r>
            <a:r>
              <a:rPr lang="ko-KR" altLang="en-US" sz="700" dirty="0" err="1" smtClean="0">
                <a:latin typeface="+mj-ea"/>
                <a:ea typeface="+mj-ea"/>
              </a:rPr>
              <a:t>유형</a:t>
            </a:r>
            <a:r>
              <a:rPr lang="ko-KR" altLang="en-US" sz="700" dirty="0" smtClean="0">
                <a:latin typeface="+mj-ea"/>
                <a:ea typeface="+mj-ea"/>
              </a:rPr>
              <a:t> 조회 및 등록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smtClean="0">
                <a:latin typeface="+mj-ea"/>
                <a:ea typeface="+mj-ea"/>
              </a:rPr>
              <a:t>수정 관리 페이지</a:t>
            </a:r>
            <a:endParaRPr lang="en-US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시스템관리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조직관리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사업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유형관리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72" y="837210"/>
            <a:ext cx="7058319" cy="46900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357" y="2831435"/>
            <a:ext cx="2344962" cy="250501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095490" y="2241231"/>
            <a:ext cx="550301" cy="189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5" idx="2"/>
            <a:endCxn id="8" idx="0"/>
          </p:cNvCxnSpPr>
          <p:nvPr/>
        </p:nvCxnSpPr>
        <p:spPr>
          <a:xfrm rot="5400000">
            <a:off x="6893658" y="2354452"/>
            <a:ext cx="401164" cy="552803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1878" y="837210"/>
            <a:ext cx="82633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700" b="1" dirty="0" err="1" smtClean="0"/>
              <a:t>사업유형</a:t>
            </a:r>
            <a:r>
              <a:rPr lang="ko-KR" altLang="en-US" sz="700" b="1" dirty="0" smtClean="0"/>
              <a:t> 관리</a:t>
            </a:r>
            <a:endParaRPr lang="ko-KR" altLang="en-US" sz="7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009165" y="2496015"/>
            <a:ext cx="28396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endParaRPr lang="ko-KR" altLang="en-US" sz="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133931" y="2496015"/>
            <a:ext cx="46639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r>
              <a:rPr lang="ko-KR" altLang="en-US" sz="500" b="1" dirty="0" smtClean="0"/>
              <a:t>  그룹</a:t>
            </a:r>
            <a:endParaRPr lang="ko-KR" altLang="en-US" sz="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857380" y="2493949"/>
            <a:ext cx="491685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smtClean="0"/>
              <a:t>매출실적 분류</a:t>
            </a:r>
            <a:endParaRPr lang="ko-KR" altLang="en-US" sz="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89463" y="2493949"/>
            <a:ext cx="28396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계약유형</a:t>
            </a:r>
            <a:endParaRPr lang="ko-KR" altLang="en-US" sz="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1874" y="1994365"/>
            <a:ext cx="352226" cy="76944"/>
          </a:xfrm>
          <a:prstGeom prst="rect">
            <a:avLst/>
          </a:prstGeom>
          <a:solidFill>
            <a:srgbClr val="EEEEEE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r>
              <a:rPr lang="ko-KR" altLang="en-US" sz="500" b="1" dirty="0" smtClean="0"/>
              <a:t> 명</a:t>
            </a:r>
            <a:endParaRPr lang="ko-KR" altLang="en-US" sz="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1873" y="2129143"/>
            <a:ext cx="641151" cy="76944"/>
          </a:xfrm>
          <a:prstGeom prst="rect">
            <a:avLst/>
          </a:prstGeom>
          <a:solidFill>
            <a:srgbClr val="EEEEEE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r>
              <a:rPr lang="ko-KR" altLang="en-US" sz="500" b="1" dirty="0" smtClean="0"/>
              <a:t> 그룹</a:t>
            </a:r>
            <a:endParaRPr lang="ko-KR" altLang="en-US" sz="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5602" y="2129143"/>
            <a:ext cx="491685" cy="76944"/>
          </a:xfrm>
          <a:prstGeom prst="rect">
            <a:avLst/>
          </a:prstGeom>
          <a:solidFill>
            <a:srgbClr val="EEEEEE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smtClean="0"/>
              <a:t>매출실적 분류</a:t>
            </a:r>
            <a:endParaRPr lang="ko-KR" altLang="en-US" sz="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57512" y="1531564"/>
            <a:ext cx="581442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r>
              <a:rPr lang="ko-KR" altLang="en-US" sz="500" b="1" dirty="0" smtClean="0"/>
              <a:t>  그룹</a:t>
            </a:r>
            <a:endParaRPr lang="ko-KR" altLang="en-US" sz="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8111" y="1638056"/>
            <a:ext cx="491685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smtClean="0"/>
              <a:t>매출실적 분류</a:t>
            </a:r>
            <a:endParaRPr lang="ko-KR" altLang="en-US" sz="6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23276" y="1734362"/>
            <a:ext cx="28396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계약유형</a:t>
            </a:r>
            <a:endParaRPr lang="ko-KR" altLang="en-US" sz="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23276" y="1423795"/>
            <a:ext cx="28396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 smtClean="0"/>
              <a:t>사업유형</a:t>
            </a:r>
            <a:endParaRPr lang="ko-KR" altLang="en-US" sz="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3276" y="1323483"/>
            <a:ext cx="283964" cy="76944"/>
          </a:xfrm>
          <a:prstGeom prst="rect">
            <a:avLst/>
          </a:prstGeom>
          <a:solidFill>
            <a:srgbClr val="F6F6F6"/>
          </a:solidFill>
          <a:ln>
            <a:solidFill>
              <a:srgbClr val="FF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500" b="1" dirty="0" err="1"/>
              <a:t>사업유형</a:t>
            </a:r>
            <a:endParaRPr lang="ko-KR" altLang="en-US" sz="600" b="1" dirty="0"/>
          </a:p>
        </p:txBody>
      </p:sp>
      <p:sp>
        <p:nvSpPr>
          <p:cNvPr id="33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805758" y="3010561"/>
            <a:ext cx="2008845" cy="1716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 err="1" smtClean="0"/>
              <a:t>사업유형</a:t>
            </a:r>
            <a:r>
              <a:rPr lang="ko-KR" altLang="en-US" sz="900" b="1" dirty="0" smtClean="0"/>
              <a:t> 등록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7507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67360338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계약서관리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602171523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삭제</a:t>
                      </a:r>
                      <a:endParaRPr lang="en-US" altLang="ko-KR" sz="700" b="0" i="0" u="none" strike="noStrike" cap="none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</a:rPr>
              <a:t>계약서관리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계약서 조회 및 </a:t>
            </a:r>
            <a:r>
              <a:rPr lang="ko-KR" altLang="en-US" sz="700" dirty="0" err="1" smtClean="0">
                <a:latin typeface="+mj-ea"/>
                <a:ea typeface="+mj-ea"/>
              </a:rPr>
              <a:t>서명여부</a:t>
            </a:r>
            <a:r>
              <a:rPr lang="ko-KR" altLang="en-US" sz="700" dirty="0" smtClean="0">
                <a:latin typeface="+mj-ea"/>
                <a:ea typeface="+mj-ea"/>
              </a:rPr>
              <a:t> 확인 조회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계약서관리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9" y="1062111"/>
            <a:ext cx="8001346" cy="4063925"/>
          </a:xfrm>
          <a:prstGeom prst="rect">
            <a:avLst/>
          </a:prstGeom>
        </p:spPr>
      </p:pic>
      <p:sp>
        <p:nvSpPr>
          <p:cNvPr id="10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9" y="825271"/>
            <a:ext cx="939766" cy="2767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220819" y="1102051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현행 계약서를 확인</a:t>
            </a:r>
            <a:r>
              <a:rPr lang="en-US" altLang="ko-KR" sz="7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서명여부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확인할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291" y="2714266"/>
            <a:ext cx="1811304" cy="17867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25" y="2336691"/>
            <a:ext cx="3585500" cy="254193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7061981" y="1767857"/>
            <a:ext cx="309489" cy="201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8" idx="1"/>
            <a:endCxn id="14" idx="0"/>
          </p:cNvCxnSpPr>
          <p:nvPr/>
        </p:nvCxnSpPr>
        <p:spPr>
          <a:xfrm rot="10800000" flipV="1">
            <a:off x="5867943" y="1868666"/>
            <a:ext cx="1194038" cy="845599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51436" y="1598258"/>
            <a:ext cx="577252" cy="2016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꺾인 연결선 23"/>
          <p:cNvCxnSpPr>
            <a:stCxn id="23" idx="3"/>
            <a:endCxn id="15" idx="0"/>
          </p:cNvCxnSpPr>
          <p:nvPr/>
        </p:nvCxnSpPr>
        <p:spPr>
          <a:xfrm>
            <a:off x="928688" y="1699068"/>
            <a:ext cx="1524987" cy="63762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90500" y="933451"/>
            <a:ext cx="8051800" cy="4144986"/>
            <a:chOff x="2271932" y="1688123"/>
            <a:chExt cx="429065" cy="3256671"/>
          </a:xfrm>
        </p:grpSpPr>
        <p:cxnSp>
          <p:nvCxnSpPr>
            <p:cNvPr id="21" name="직선 연결선 20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498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51585682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&gt;</a:t>
                      </a:r>
                      <a:r>
                        <a:rPr lang="en-US" altLang="ko-KR" sz="1000" b="1" u="none" strike="noStrike" cap="none" baseline="0" dirty="0" smtClean="0"/>
                        <a:t> </a:t>
                      </a:r>
                      <a:r>
                        <a:rPr lang="ko-KR" altLang="en-US" sz="1000" b="1" u="none" strike="noStrike" cap="none" baseline="0" dirty="0" err="1" smtClean="0"/>
                        <a:t>지정자재</a:t>
                      </a:r>
                      <a:r>
                        <a:rPr lang="ko-KR" altLang="en-US" sz="1000" b="1" u="none" strike="noStrike" cap="none" baseline="0" dirty="0" smtClean="0"/>
                        <a:t> 단가 계약서 관리</a:t>
                      </a:r>
                      <a:endParaRPr lang="en-US" altLang="ko-KR" sz="1000" b="1" u="none" strike="noStrike" cap="none" baseline="0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0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170310624"/>
              </p:ext>
            </p:extLst>
          </p:nvPr>
        </p:nvGraphicFramePr>
        <p:xfrm>
          <a:off x="8385974" y="748646"/>
          <a:ext cx="2324900" cy="12721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조직허용범위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초기 허용범위 삭제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수정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권한코드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수정팝업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삭제기능을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 팝업 내에서 삭제로 이동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76088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01790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3" y="1348115"/>
            <a:ext cx="8058862" cy="4211747"/>
          </a:xfrm>
          <a:prstGeom prst="rect">
            <a:avLst/>
          </a:prstGeom>
        </p:spPr>
      </p:pic>
      <p:sp>
        <p:nvSpPr>
          <p:cNvPr id="8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권한 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9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권한에 연결된 영역을 조회 및 수정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endParaRPr lang="ko-KR" altLang="en-US" sz="700" dirty="0">
              <a:latin typeface="+mj-ea"/>
              <a:ea typeface="+mj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271932" y="2141413"/>
            <a:ext cx="429065" cy="3256671"/>
            <a:chOff x="2271932" y="1688123"/>
            <a:chExt cx="429065" cy="3256671"/>
          </a:xfrm>
        </p:grpSpPr>
        <p:cxnSp>
          <p:nvCxnSpPr>
            <p:cNvPr id="14" name="직선 연결선 13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/>
          <p:cNvGrpSpPr/>
          <p:nvPr/>
        </p:nvGrpSpPr>
        <p:grpSpPr>
          <a:xfrm>
            <a:off x="3647049" y="2155481"/>
            <a:ext cx="495886" cy="3256671"/>
            <a:chOff x="2271932" y="1688123"/>
            <a:chExt cx="429065" cy="3256671"/>
          </a:xfrm>
        </p:grpSpPr>
        <p:cxnSp>
          <p:nvCxnSpPr>
            <p:cNvPr id="20" name="직선 연결선 19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47" y="3453988"/>
            <a:ext cx="1730985" cy="2172860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49705" y="4268053"/>
            <a:ext cx="1139483" cy="152326"/>
            <a:chOff x="2271932" y="1688123"/>
            <a:chExt cx="429065" cy="3256671"/>
          </a:xfrm>
        </p:grpSpPr>
        <p:cxnSp>
          <p:nvCxnSpPr>
            <p:cNvPr id="23" name="직선 연결선 22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5549705" y="4790234"/>
            <a:ext cx="1139483" cy="152326"/>
            <a:chOff x="2271932" y="1688123"/>
            <a:chExt cx="429065" cy="3256671"/>
          </a:xfrm>
        </p:grpSpPr>
        <p:cxnSp>
          <p:nvCxnSpPr>
            <p:cNvPr id="26" name="직선 연결선 25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69464" y="1860058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3657222" y="1847506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15" name="직사각형 14"/>
          <p:cNvSpPr/>
          <p:nvPr/>
        </p:nvSpPr>
        <p:spPr>
          <a:xfrm>
            <a:off x="393344" y="2297498"/>
            <a:ext cx="718929" cy="126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700" u="sng" dirty="0" smtClean="0">
                <a:solidFill>
                  <a:srgbClr val="0070C0"/>
                </a:solidFill>
              </a:rPr>
              <a:t>BUY_PENTAON</a:t>
            </a:r>
            <a:endParaRPr lang="ko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43586" y="1860058"/>
            <a:ext cx="477585" cy="1477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7671820" y="1860058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3169464" y="1835490"/>
            <a:ext cx="460441" cy="172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32" idx="0"/>
            <a:endCxn id="3" idx="0"/>
          </p:cNvCxnSpPr>
          <p:nvPr/>
        </p:nvCxnSpPr>
        <p:spPr>
          <a:xfrm rot="16200000" flipH="1">
            <a:off x="3870563" y="1364612"/>
            <a:ext cx="1618498" cy="2560255"/>
          </a:xfrm>
          <a:prstGeom prst="bentConnector3">
            <a:avLst>
              <a:gd name="adj1" fmla="val -1412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2" y="3622105"/>
            <a:ext cx="1611853" cy="2004743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62837" y="2269309"/>
            <a:ext cx="832917" cy="223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꺾인 연결선 40"/>
          <p:cNvCxnSpPr>
            <a:stCxn id="40" idx="0"/>
            <a:endCxn id="39" idx="0"/>
          </p:cNvCxnSpPr>
          <p:nvPr/>
        </p:nvCxnSpPr>
        <p:spPr>
          <a:xfrm rot="16200000" flipH="1">
            <a:off x="452274" y="2596331"/>
            <a:ext cx="1352796" cy="698753"/>
          </a:xfrm>
          <a:prstGeom prst="bentConnector3">
            <a:avLst>
              <a:gd name="adj1" fmla="val -1689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1047199" y="5367670"/>
            <a:ext cx="826862" cy="19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875632" y="5390498"/>
            <a:ext cx="1157544" cy="169364"/>
            <a:chOff x="472010" y="5436946"/>
            <a:chExt cx="1554576" cy="148800"/>
          </a:xfrm>
        </p:grpSpPr>
        <p:sp>
          <p:nvSpPr>
            <p:cNvPr id="43" name="직사각형 42"/>
            <p:cNvSpPr/>
            <p:nvPr/>
          </p:nvSpPr>
          <p:spPr>
            <a:xfrm>
              <a:off x="472010" y="5438034"/>
              <a:ext cx="477585" cy="147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저장</a:t>
              </a:r>
              <a:endParaRPr lang="ko-KR" altLang="en-US" sz="600" b="1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1019909" y="5438034"/>
              <a:ext cx="477585" cy="147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삭제</a:t>
              </a:r>
              <a:endParaRPr lang="ko-KR" altLang="en-US" sz="600" b="1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549001" y="5436946"/>
              <a:ext cx="477585" cy="147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닫기</a:t>
              </a:r>
              <a:endParaRPr lang="ko-KR" altLang="en-US" sz="600" b="1" dirty="0"/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304799" y="1127168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권한을 관리하는 메뉴입니다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r>
              <a:rPr lang="en-US" altLang="ko-KR" sz="700" b="1" dirty="0">
                <a:solidFill>
                  <a:schemeClr val="tx1"/>
                </a:solidFill>
              </a:rPr>
              <a:t/>
            </a:r>
            <a:br>
              <a:rPr lang="en-US" altLang="ko-KR" sz="700" b="1" dirty="0">
                <a:solidFill>
                  <a:schemeClr val="tx1"/>
                </a:solidFill>
              </a:rPr>
            </a:br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권한과 영역을 연결할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13686" y="1348115"/>
            <a:ext cx="800377" cy="230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686" y="826586"/>
            <a:ext cx="1628273" cy="2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2755298170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>
                <a:latin typeface="+mj-ea"/>
                <a:ea typeface="+mj-ea"/>
              </a:rPr>
              <a:t>지정자재</a:t>
            </a:r>
            <a:r>
              <a:rPr lang="ko-KR" altLang="en-US" sz="700" dirty="0">
                <a:latin typeface="+mj-ea"/>
                <a:ea typeface="+mj-ea"/>
              </a:rPr>
              <a:t> 단가 계약서 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지정자재</a:t>
            </a:r>
            <a:r>
              <a:rPr lang="ko-KR" altLang="en-US" sz="700" dirty="0">
                <a:latin typeface="+mj-ea"/>
                <a:ea typeface="+mj-ea"/>
              </a:rPr>
              <a:t> 단가 계약서 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" y="825271"/>
            <a:ext cx="8200619" cy="4253166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190500" y="933451"/>
            <a:ext cx="8051800" cy="4144986"/>
            <a:chOff x="2271932" y="1688123"/>
            <a:chExt cx="429065" cy="3256671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027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885981963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휴일관리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06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1649432831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휴일관리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휴일 등록 및 삭제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휴일관리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7" y="1155025"/>
            <a:ext cx="8213715" cy="417976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748" y="3493015"/>
            <a:ext cx="1707723" cy="66635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7641498" y="1595191"/>
            <a:ext cx="306747" cy="275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9" idx="2"/>
            <a:endCxn id="18" idx="0"/>
          </p:cNvCxnSpPr>
          <p:nvPr/>
        </p:nvCxnSpPr>
        <p:spPr>
          <a:xfrm rot="5400000">
            <a:off x="6350735" y="2048878"/>
            <a:ext cx="1622012" cy="126626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2" y="826961"/>
            <a:ext cx="724856" cy="22495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99717" y="1094225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법정 공휴일을 등록할 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</a:t>
            </a:r>
            <a:br>
              <a:rPr lang="en-US" altLang="ko-KR" sz="700" b="1" dirty="0">
                <a:solidFill>
                  <a:schemeClr val="tx1"/>
                </a:solidFill>
              </a:rPr>
            </a:br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등록 시 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근무일을</a:t>
            </a:r>
            <a:r>
              <a:rPr lang="ko-KR" altLang="en-US" sz="700" b="1" dirty="0" smtClean="0">
                <a:solidFill>
                  <a:schemeClr val="tx1"/>
                </a:solidFill>
              </a:rPr>
              <a:t> 계산할 때 </a:t>
            </a:r>
            <a:r>
              <a:rPr lang="ko-KR" altLang="en-US" sz="700" b="1" dirty="0" err="1" smtClean="0">
                <a:solidFill>
                  <a:schemeClr val="tx1"/>
                </a:solidFill>
              </a:rPr>
              <a:t>참고됩니다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05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62574459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</a:t>
                      </a:r>
                      <a:r>
                        <a:rPr lang="en-US" altLang="ko-KR" sz="1000" b="1" u="none" strike="noStrike" cap="none" baseline="0" dirty="0" smtClean="0"/>
                        <a:t> </a:t>
                      </a:r>
                      <a:r>
                        <a:rPr lang="ko-KR" altLang="en-US" sz="1000" b="1" u="none" strike="noStrike" cap="none" baseline="0" dirty="0" smtClean="0"/>
                        <a:t>권한메뉴관리</a:t>
                      </a:r>
                      <a:endParaRPr lang="en-US" altLang="ko-KR" sz="1000" b="1" u="none" strike="noStrike" cap="none" baseline="0" dirty="0" smtClean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1849463338"/>
              </p:ext>
            </p:extLst>
          </p:nvPr>
        </p:nvGraphicFramePr>
        <p:xfrm>
          <a:off x="8385974" y="748646"/>
          <a:ext cx="2324900" cy="11479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메뉴고정여부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삭제 및 엑셀 다운 버튼 별도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로우 클릭 시 나오는 팝업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제공 팝업 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빨간헤더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레이어팝업으로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권한메뉴관리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권한과 연결된 메뉴 조회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권한메뉴관리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87176"/>
            <a:ext cx="8170757" cy="416569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322775" y="1983889"/>
            <a:ext cx="355927" cy="560019"/>
            <a:chOff x="2271932" y="1688123"/>
            <a:chExt cx="429065" cy="3256671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707205" y="1654298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88" y="924651"/>
            <a:ext cx="1005535" cy="25309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174588" y="1255399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권한 및 영역과 연결된 메뉴를 조회할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4588" y="1543514"/>
            <a:ext cx="755443" cy="13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꺾인 연결선 21"/>
          <p:cNvCxnSpPr/>
          <p:nvPr/>
        </p:nvCxnSpPr>
        <p:spPr>
          <a:xfrm rot="16200000" flipH="1">
            <a:off x="5413918" y="2445636"/>
            <a:ext cx="768632" cy="248525"/>
          </a:xfrm>
          <a:prstGeom prst="bentConnector3">
            <a:avLst>
              <a:gd name="adj1" fmla="val 119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/>
        </p:nvGrpSpPr>
        <p:grpSpPr>
          <a:xfrm>
            <a:off x="4609389" y="2954215"/>
            <a:ext cx="2737074" cy="2349734"/>
            <a:chOff x="8645350" y="2569898"/>
            <a:chExt cx="2009490" cy="2744564"/>
          </a:xfrm>
        </p:grpSpPr>
        <p:sp>
          <p:nvSpPr>
            <p:cNvPr id="28" name="직사각형 27"/>
            <p:cNvSpPr/>
            <p:nvPr/>
          </p:nvSpPr>
          <p:spPr>
            <a:xfrm>
              <a:off x="8645350" y="2569898"/>
              <a:ext cx="2009490" cy="2744564"/>
            </a:xfrm>
            <a:prstGeom prst="rect">
              <a:avLst/>
            </a:prstGeom>
            <a:solidFill>
              <a:srgbClr val="F6F6F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8742226" y="2665046"/>
              <a:ext cx="1824174" cy="2557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742226" y="2665046"/>
              <a:ext cx="1824174" cy="28916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err="1" smtClean="0"/>
                <a:t>메뉴정보</a:t>
              </a:r>
              <a:endParaRPr lang="ko-KR" altLang="en-US" sz="1100" b="1" dirty="0"/>
            </a:p>
          </p:txBody>
        </p:sp>
      </p:grp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33517"/>
              </p:ext>
            </p:extLst>
          </p:nvPr>
        </p:nvGraphicFramePr>
        <p:xfrm>
          <a:off x="4811808" y="3433680"/>
          <a:ext cx="2383692" cy="14995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00378">
                  <a:extLst>
                    <a:ext uri="{9D8B030D-6E8A-4147-A177-3AD203B41FA5}">
                      <a16:colId xmlns:a16="http://schemas.microsoft.com/office/drawing/2014/main" val="2841016243"/>
                    </a:ext>
                  </a:extLst>
                </a:gridCol>
                <a:gridCol w="1583314">
                  <a:extLst>
                    <a:ext uri="{9D8B030D-6E8A-4147-A177-3AD203B41FA5}">
                      <a16:colId xmlns:a16="http://schemas.microsoft.com/office/drawing/2014/main" val="3145447943"/>
                    </a:ext>
                  </a:extLst>
                </a:gridCol>
              </a:tblGrid>
              <a:tr h="29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주문관리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09801"/>
                  </a:ext>
                </a:extLst>
              </a:tr>
              <a:tr h="29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메뉴코드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ADM_ORDER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58335"/>
                  </a:ext>
                </a:extLst>
              </a:tr>
              <a:tr h="29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메뉴고정여부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아니오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65129"/>
                  </a:ext>
                </a:extLst>
              </a:tr>
              <a:tr h="29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화면권한명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공통조회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46459"/>
                  </a:ext>
                </a:extLst>
              </a:tr>
              <a:tr h="2999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화면권한코드</a:t>
                      </a:r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COMM_READ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408003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5800120" y="4986704"/>
            <a:ext cx="355612" cy="1681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 smtClean="0"/>
              <a:t>닫기</a:t>
            </a:r>
            <a:endParaRPr lang="ko-KR" altLang="en-US" sz="600" b="1" dirty="0"/>
          </a:p>
        </p:txBody>
      </p:sp>
    </p:spTree>
    <p:extLst>
      <p:ext uri="{BB962C8B-B14F-4D97-AF65-F5344CB8AC3E}">
        <p14:creationId xmlns:p14="http://schemas.microsoft.com/office/powerpoint/2010/main" val="413093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07387303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권한사용자조회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0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2989590626"/>
              </p:ext>
            </p:extLst>
          </p:nvPr>
        </p:nvGraphicFramePr>
        <p:xfrm>
          <a:off x="8385974" y="748646"/>
          <a:ext cx="2324900" cy="14333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조직허용범위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삭제 및 엑셀 다운 버튼 별도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로우 클릭 시 나오는 팝업 변경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제공 팝업 삭제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빨간헤더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레이어팝업으로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아이디 클릭 시 수정할 수 있는 팝업이 나오도록 수정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17875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권한사용자조회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해당 권한에 연결되어있는 사용자 조회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smtClean="0">
                <a:latin typeface="+mj-ea"/>
                <a:ea typeface="+mj-ea"/>
              </a:rPr>
              <a:t>권한사용자조회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0" y="1432466"/>
            <a:ext cx="8194692" cy="4228998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561927" y="2407482"/>
            <a:ext cx="355927" cy="2001958"/>
            <a:chOff x="2271932" y="1688123"/>
            <a:chExt cx="429065" cy="3256671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468" y="3799798"/>
            <a:ext cx="1977940" cy="144296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3948398" y="2495061"/>
            <a:ext cx="328728" cy="151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3"/>
            <a:endCxn id="13" idx="0"/>
          </p:cNvCxnSpPr>
          <p:nvPr/>
        </p:nvCxnSpPr>
        <p:spPr>
          <a:xfrm>
            <a:off x="4277126" y="2570765"/>
            <a:ext cx="2116312" cy="122903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/>
          <p:cNvGrpSpPr/>
          <p:nvPr/>
        </p:nvGrpSpPr>
        <p:grpSpPr>
          <a:xfrm>
            <a:off x="5448300" y="4336317"/>
            <a:ext cx="723900" cy="138113"/>
            <a:chOff x="2271932" y="1688123"/>
            <a:chExt cx="429065" cy="3256671"/>
          </a:xfrm>
        </p:grpSpPr>
        <p:cxnSp>
          <p:nvCxnSpPr>
            <p:cNvPr id="19" name="직선 연결선 18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1255324" y="1837224"/>
            <a:ext cx="355927" cy="3054718"/>
            <a:chOff x="2271932" y="1688123"/>
            <a:chExt cx="429065" cy="3256671"/>
          </a:xfrm>
        </p:grpSpPr>
        <p:cxnSp>
          <p:nvCxnSpPr>
            <p:cNvPr id="22" name="직선 연결선 21"/>
            <p:cNvCxnSpPr/>
            <p:nvPr/>
          </p:nvCxnSpPr>
          <p:spPr>
            <a:xfrm flipH="1">
              <a:off x="2271932" y="1702191"/>
              <a:ext cx="422032" cy="324260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2271932" y="1688123"/>
              <a:ext cx="429065" cy="325667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4588" y="1524000"/>
            <a:ext cx="903935" cy="150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89102" y="1273989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권한과 연결된 사용자를 조회할 수 있습니다</a:t>
            </a:r>
            <a:r>
              <a:rPr lang="en-US" altLang="ko-KR" sz="700" b="1" dirty="0">
                <a:solidFill>
                  <a:schemeClr val="tx1"/>
                </a:solidFill>
              </a:rPr>
              <a:t>.</a:t>
            </a:r>
            <a:br>
              <a:rPr lang="en-US" altLang="ko-KR" sz="700" b="1" dirty="0">
                <a:solidFill>
                  <a:schemeClr val="tx1"/>
                </a:solidFill>
              </a:rPr>
            </a:br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권한을 클릭 후 사용자를 등록하거나 삭제할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42" y="1004610"/>
            <a:ext cx="959613" cy="19313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557" y="3139133"/>
            <a:ext cx="2281979" cy="1562351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7252925" y="2086907"/>
            <a:ext cx="492081" cy="16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252926" y="2088292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40" name="직사각형 39"/>
          <p:cNvSpPr/>
          <p:nvPr/>
        </p:nvSpPr>
        <p:spPr>
          <a:xfrm>
            <a:off x="7758177" y="2088292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cxnSp>
        <p:nvCxnSpPr>
          <p:cNvPr id="38" name="꺾인 연결선 37"/>
          <p:cNvCxnSpPr>
            <a:stCxn id="37" idx="3"/>
            <a:endCxn id="17" idx="0"/>
          </p:cNvCxnSpPr>
          <p:nvPr/>
        </p:nvCxnSpPr>
        <p:spPr>
          <a:xfrm>
            <a:off x="7745006" y="2168479"/>
            <a:ext cx="1190541" cy="97065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404468" y="3799798"/>
            <a:ext cx="1977940" cy="1547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err="1" smtClean="0"/>
              <a:t>사용자정보</a:t>
            </a:r>
            <a:endParaRPr lang="ko-KR" altLang="en-US" sz="1000" dirty="0"/>
          </a:p>
        </p:txBody>
      </p:sp>
      <p:sp>
        <p:nvSpPr>
          <p:cNvPr id="48" name="직사각형 47"/>
          <p:cNvSpPr/>
          <p:nvPr/>
        </p:nvSpPr>
        <p:spPr>
          <a:xfrm>
            <a:off x="5450082" y="4982210"/>
            <a:ext cx="1932325" cy="239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5837472" y="4988624"/>
            <a:ext cx="1157544" cy="169364"/>
            <a:chOff x="472010" y="5436946"/>
            <a:chExt cx="1554576" cy="148800"/>
          </a:xfrm>
        </p:grpSpPr>
        <p:sp>
          <p:nvSpPr>
            <p:cNvPr id="45" name="직사각형 44"/>
            <p:cNvSpPr/>
            <p:nvPr/>
          </p:nvSpPr>
          <p:spPr>
            <a:xfrm>
              <a:off x="472010" y="5438034"/>
              <a:ext cx="477585" cy="14771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저장</a:t>
              </a:r>
              <a:endParaRPr lang="ko-KR" altLang="en-US" sz="6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19909" y="5438034"/>
              <a:ext cx="477585" cy="1477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삭제</a:t>
              </a:r>
              <a:endParaRPr lang="ko-KR" altLang="en-US" sz="600" b="1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549001" y="5436946"/>
              <a:ext cx="477585" cy="14771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/>
                <a:t>닫기</a:t>
              </a:r>
              <a:endParaRPr lang="ko-KR" altLang="en-US" sz="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677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13379754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코드관리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2542" y="344658"/>
            <a:ext cx="1216855" cy="309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48;p20"/>
          <p:cNvSpPr/>
          <p:nvPr/>
        </p:nvSpPr>
        <p:spPr>
          <a:xfrm>
            <a:off x="112542" y="826962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" name="Google Shape;47;p20"/>
          <p:cNvGraphicFramePr/>
          <p:nvPr>
            <p:extLst>
              <p:ext uri="{D42A27DB-BD31-4B8C-83A1-F6EECF244321}">
                <p14:modId xmlns:p14="http://schemas.microsoft.com/office/powerpoint/2010/main" val="1655172272"/>
              </p:ext>
            </p:extLst>
          </p:nvPr>
        </p:nvGraphicFramePr>
        <p:xfrm>
          <a:off x="8385974" y="748646"/>
          <a:ext cx="2324900" cy="12285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dirty="0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설명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 추후 추가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baseline="0" dirty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버튼 삭제 및 엑셀 다운 버튼 별도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유형코드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해당 코드 수정 팝업 오픈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삭제기능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코드값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전부 해당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수정팝업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r>
                        <a:rPr lang="en-US" altLang="ko-KR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삭제기능</a:t>
                      </a:r>
                      <a:r>
                        <a:rPr lang="ko-KR" altLang="en-US" sz="700" b="0" i="0" u="none" strike="noStrike" cap="none" dirty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7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코드관리</a:t>
            </a:r>
            <a:endParaRPr lang="en-US" altLang="ko-KR" sz="700" b="0" i="0" u="none" strike="noStrike" cap="none" dirty="0" smtClean="0">
              <a:solidFill>
                <a:srgbClr val="000000"/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8" name="Google Shape;50;p20"/>
          <p:cNvSpPr txBox="1"/>
          <p:nvPr/>
        </p:nvSpPr>
        <p:spPr>
          <a:xfrm>
            <a:off x="5977926" y="504746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  <a:ea typeface="+mj-ea"/>
              </a:rPr>
              <a:t>코드 조회 및 등록</a:t>
            </a:r>
            <a:r>
              <a:rPr lang="en-US" altLang="ko-KR" sz="700" dirty="0" smtClean="0">
                <a:latin typeface="+mj-ea"/>
                <a:ea typeface="+mj-ea"/>
              </a:rPr>
              <a:t>/</a:t>
            </a:r>
            <a:r>
              <a:rPr lang="ko-KR" altLang="en-US" sz="700" dirty="0" smtClean="0">
                <a:latin typeface="+mj-ea"/>
                <a:ea typeface="+mj-ea"/>
              </a:rPr>
              <a:t>수정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9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>
                <a:latin typeface="+mj-ea"/>
                <a:ea typeface="+mj-ea"/>
              </a:rPr>
              <a:t>시스템관리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>
                <a:latin typeface="+mj-ea"/>
                <a:ea typeface="+mj-ea"/>
              </a:rPr>
              <a:t>권한관리</a:t>
            </a:r>
            <a:r>
              <a:rPr lang="ko-KR" altLang="en-US" sz="700" dirty="0">
                <a:latin typeface="+mj-ea"/>
                <a:ea typeface="+mj-ea"/>
              </a:rPr>
              <a:t>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 err="1" smtClean="0">
                <a:latin typeface="+mj-ea"/>
                <a:ea typeface="+mj-ea"/>
              </a:rPr>
              <a:t>코드관리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1444156"/>
            <a:ext cx="8154868" cy="416876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682" y="3178416"/>
            <a:ext cx="1934587" cy="189419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573" y="3235565"/>
            <a:ext cx="1798874" cy="1779899"/>
          </a:xfrm>
          <a:prstGeom prst="rect">
            <a:avLst/>
          </a:prstGeom>
        </p:spPr>
      </p:pic>
      <p:cxnSp>
        <p:nvCxnSpPr>
          <p:cNvPr id="13" name="꺾인 연결선 12"/>
          <p:cNvCxnSpPr>
            <a:stCxn id="12" idx="2"/>
            <a:endCxn id="11" idx="0"/>
          </p:cNvCxnSpPr>
          <p:nvPr/>
        </p:nvCxnSpPr>
        <p:spPr>
          <a:xfrm rot="16200000" flipH="1">
            <a:off x="7892423" y="1726977"/>
            <a:ext cx="1145203" cy="18719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50;p20"/>
          <p:cNvSpPr txBox="1"/>
          <p:nvPr/>
        </p:nvSpPr>
        <p:spPr>
          <a:xfrm>
            <a:off x="8797654" y="506437"/>
            <a:ext cx="517832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>
                <a:latin typeface="+mj-ea"/>
              </a:rPr>
              <a:t>강민지</a:t>
            </a:r>
            <a:endParaRPr sz="7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03" y="953789"/>
            <a:ext cx="723704" cy="21164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82403" y="1215372"/>
            <a:ext cx="7864779" cy="21915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b="1" dirty="0">
                <a:solidFill>
                  <a:schemeClr val="tx1"/>
                </a:solidFill>
              </a:rPr>
              <a:t>• </a:t>
            </a:r>
            <a:r>
              <a:rPr lang="ko-KR" altLang="en-US" sz="700" b="1" dirty="0" smtClean="0">
                <a:solidFill>
                  <a:schemeClr val="tx1"/>
                </a:solidFill>
              </a:rPr>
              <a:t>코드를 조회할 수 있습니다</a:t>
            </a:r>
            <a:r>
              <a:rPr lang="en-US" altLang="ko-KR" sz="700" b="1" dirty="0" smtClean="0">
                <a:solidFill>
                  <a:schemeClr val="tx1"/>
                </a:solidFill>
              </a:rPr>
              <a:t>.</a:t>
            </a:r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74588" y="1543514"/>
            <a:ext cx="755443" cy="13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7803708" y="1935609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7298357" y="1938558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12" name="직사각형 11"/>
          <p:cNvSpPr/>
          <p:nvPr/>
        </p:nvSpPr>
        <p:spPr>
          <a:xfrm>
            <a:off x="7303519" y="1940948"/>
            <a:ext cx="451040" cy="149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3066691" y="2064586"/>
            <a:ext cx="1187682" cy="102071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3650364" y="1901055"/>
            <a:ext cx="477585" cy="1477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엑셀</a:t>
            </a:r>
            <a:endParaRPr lang="ko-KR" altLang="en-US" sz="1000" b="1" dirty="0"/>
          </a:p>
        </p:txBody>
      </p:sp>
      <p:sp>
        <p:nvSpPr>
          <p:cNvPr id="28" name="직사각형 27"/>
          <p:cNvSpPr/>
          <p:nvPr/>
        </p:nvSpPr>
        <p:spPr>
          <a:xfrm>
            <a:off x="3145013" y="1904004"/>
            <a:ext cx="477585" cy="147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30" name="직사각형 29"/>
          <p:cNvSpPr/>
          <p:nvPr/>
        </p:nvSpPr>
        <p:spPr>
          <a:xfrm>
            <a:off x="3150175" y="1896758"/>
            <a:ext cx="451040" cy="149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30242" y="2230833"/>
            <a:ext cx="842065" cy="121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ko-KR" sz="700" u="sng" dirty="0" smtClean="0">
                <a:solidFill>
                  <a:srgbClr val="0070C0"/>
                </a:solidFill>
              </a:rPr>
              <a:t>MIG_TEST_CODE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4221492" y="2377508"/>
            <a:ext cx="718929" cy="126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ko-KR" altLang="en-US" sz="700" u="sng" dirty="0" err="1" smtClean="0">
                <a:solidFill>
                  <a:srgbClr val="0070C0"/>
                </a:solidFill>
              </a:rPr>
              <a:t>코드값</a:t>
            </a:r>
            <a:r>
              <a:rPr lang="en-US" altLang="ko-KR" sz="700" u="sng" dirty="0" smtClean="0">
                <a:solidFill>
                  <a:srgbClr val="0070C0"/>
                </a:solidFill>
              </a:rPr>
              <a:t>1</a:t>
            </a:r>
            <a:endParaRPr lang="ko-KR" altLang="en-US" sz="700" u="sng" dirty="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22943" y="2225429"/>
            <a:ext cx="569097" cy="8585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코드값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70325" y="2219245"/>
            <a:ext cx="569097" cy="8585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코드명</a:t>
            </a:r>
            <a:r>
              <a:rPr lang="en-US" altLang="ko-KR" sz="800" dirty="0" smtClean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57490" y="2230645"/>
            <a:ext cx="569097" cy="8585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코드값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32151" y="2230644"/>
            <a:ext cx="569097" cy="8585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코드명</a:t>
            </a:r>
            <a:r>
              <a:rPr lang="en-US" altLang="ko-KR" sz="800" dirty="0" smtClean="0">
                <a:solidFill>
                  <a:schemeClr val="tx1"/>
                </a:solidFill>
              </a:rPr>
              <a:t>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85320" y="2220247"/>
            <a:ext cx="569097" cy="8585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코드값</a:t>
            </a:r>
            <a:r>
              <a:rPr lang="en-US" altLang="ko-KR" sz="800" dirty="0" smtClean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0829" y="3390425"/>
            <a:ext cx="1942474" cy="1950619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40" idx="2"/>
            <a:endCxn id="38" idx="0"/>
          </p:cNvCxnSpPr>
          <p:nvPr/>
        </p:nvCxnSpPr>
        <p:spPr>
          <a:xfrm rot="16200000" flipH="1">
            <a:off x="5980830" y="2689189"/>
            <a:ext cx="901110" cy="50136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4170887" y="2369080"/>
            <a:ext cx="4019635" cy="1202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19" y="3391877"/>
            <a:ext cx="1762271" cy="1754866"/>
          </a:xfrm>
          <a:prstGeom prst="rect">
            <a:avLst/>
          </a:prstGeom>
        </p:spPr>
      </p:pic>
      <p:cxnSp>
        <p:nvCxnSpPr>
          <p:cNvPr id="44" name="꺾인 연결선 43"/>
          <p:cNvCxnSpPr>
            <a:stCxn id="45" idx="3"/>
            <a:endCxn id="43" idx="0"/>
          </p:cNvCxnSpPr>
          <p:nvPr/>
        </p:nvCxnSpPr>
        <p:spPr>
          <a:xfrm>
            <a:off x="1222912" y="2301553"/>
            <a:ext cx="599143" cy="1090324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338046" y="2225598"/>
            <a:ext cx="884866" cy="151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1106893" y="4810185"/>
            <a:ext cx="1351889" cy="262430"/>
            <a:chOff x="5857490" y="5711265"/>
            <a:chExt cx="1351889" cy="262430"/>
          </a:xfrm>
        </p:grpSpPr>
        <p:sp>
          <p:nvSpPr>
            <p:cNvPr id="51" name="직사각형 50"/>
            <p:cNvSpPr/>
            <p:nvPr/>
          </p:nvSpPr>
          <p:spPr>
            <a:xfrm>
              <a:off x="5857490" y="5711265"/>
              <a:ext cx="1351889" cy="262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5946468" y="5755816"/>
              <a:ext cx="1157544" cy="169364"/>
              <a:chOff x="472010" y="5436946"/>
              <a:chExt cx="1554576" cy="148800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472010" y="5438034"/>
                <a:ext cx="477585" cy="1477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저장</a:t>
                </a:r>
                <a:endParaRPr lang="ko-KR" altLang="en-US" sz="600" b="1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1019909" y="5438034"/>
                <a:ext cx="477585" cy="1477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삭제</a:t>
                </a:r>
                <a:endParaRPr lang="ko-KR" altLang="en-US" sz="600" b="1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1549001" y="5436946"/>
                <a:ext cx="477585" cy="147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닫기</a:t>
                </a:r>
                <a:endParaRPr lang="ko-KR" altLang="en-US" sz="600" b="1" dirty="0"/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8742226" y="4729212"/>
            <a:ext cx="1351889" cy="262430"/>
            <a:chOff x="5857490" y="5711265"/>
            <a:chExt cx="1351889" cy="262430"/>
          </a:xfrm>
        </p:grpSpPr>
        <p:sp>
          <p:nvSpPr>
            <p:cNvPr id="58" name="직사각형 57"/>
            <p:cNvSpPr/>
            <p:nvPr/>
          </p:nvSpPr>
          <p:spPr>
            <a:xfrm>
              <a:off x="5857490" y="5711265"/>
              <a:ext cx="1351889" cy="2624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5946468" y="5755816"/>
              <a:ext cx="1157544" cy="169364"/>
              <a:chOff x="472010" y="5436946"/>
              <a:chExt cx="1554576" cy="148800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472010" y="5438034"/>
                <a:ext cx="477585" cy="14771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저장</a:t>
                </a:r>
                <a:endParaRPr lang="ko-KR" altLang="en-US" sz="600" b="1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019909" y="5438034"/>
                <a:ext cx="477585" cy="14771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삭제</a:t>
                </a:r>
                <a:endParaRPr lang="ko-KR" altLang="en-US" sz="600" b="1" dirty="0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549001" y="5436946"/>
                <a:ext cx="477585" cy="14771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b="1" dirty="0" smtClean="0"/>
                  <a:t>닫기</a:t>
                </a:r>
                <a:endParaRPr lang="ko-KR" altLang="en-US" sz="6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62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91167625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시스템관리</a:t>
                      </a:r>
                      <a:r>
                        <a:rPr lang="ko-KR" sz="1000" b="1" u="none" strike="noStrike" cap="none" dirty="0" smtClean="0"/>
                        <a:t>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 err="1" smtClean="0"/>
                        <a:t>권한관리</a:t>
                      </a:r>
                      <a:r>
                        <a:rPr lang="ko-KR" altLang="en-US" sz="1000" b="1" u="none" strike="noStrike" cap="none" dirty="0" smtClean="0"/>
                        <a:t>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메뉴</a:t>
                      </a:r>
                      <a:r>
                        <a:rPr lang="en-US" altLang="ko-KR" sz="1000" b="1" u="none" strike="noStrike" cap="none" dirty="0" smtClean="0"/>
                        <a:t>/</a:t>
                      </a:r>
                      <a:r>
                        <a:rPr lang="ko-KR" altLang="en-US" sz="1000" b="1" u="none" strike="noStrike" cap="none" dirty="0" smtClean="0"/>
                        <a:t>화면권한관리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7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20318</TotalTime>
  <Words>699</Words>
  <Application>Microsoft Office PowerPoint</Application>
  <PresentationFormat>사용자 지정</PresentationFormat>
  <Paragraphs>255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meow</cp:lastModifiedBy>
  <cp:revision>416</cp:revision>
  <dcterms:modified xsi:type="dcterms:W3CDTF">2025-06-11T07:19:14Z</dcterms:modified>
</cp:coreProperties>
</file>