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5" r:id="rId2"/>
    <p:sldId id="257" r:id="rId3"/>
    <p:sldId id="298" r:id="rId4"/>
    <p:sldId id="296" r:id="rId5"/>
    <p:sldId id="297" r:id="rId6"/>
    <p:sldId id="301" r:id="rId7"/>
    <p:sldId id="299" r:id="rId8"/>
    <p:sldId id="300" r:id="rId9"/>
    <p:sldId id="302" r:id="rId10"/>
    <p:sldId id="309" r:id="rId11"/>
    <p:sldId id="303" r:id="rId12"/>
    <p:sldId id="311" r:id="rId13"/>
    <p:sldId id="304" r:id="rId14"/>
    <p:sldId id="312" r:id="rId15"/>
    <p:sldId id="313" r:id="rId16"/>
    <p:sldId id="314" r:id="rId17"/>
    <p:sldId id="305" r:id="rId18"/>
    <p:sldId id="315" r:id="rId19"/>
    <p:sldId id="316" r:id="rId20"/>
    <p:sldId id="317" r:id="rId21"/>
    <p:sldId id="306" r:id="rId22"/>
    <p:sldId id="318" r:id="rId23"/>
    <p:sldId id="319" r:id="rId2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595959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5782"/>
  </p:normalViewPr>
  <p:slideViewPr>
    <p:cSldViewPr snapToGrid="0">
      <p:cViewPr varScale="1">
        <p:scale>
          <a:sx n="115" d="100"/>
          <a:sy n="115" d="100"/>
        </p:scale>
        <p:origin x="156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08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3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72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18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72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33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9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60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88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8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15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803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27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0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9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7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64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2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21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794078555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정산생성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9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매입확정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선매입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매입확정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선매입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42843"/>
              </p:ext>
            </p:extLst>
          </p:nvPr>
        </p:nvGraphicFramePr>
        <p:xfrm>
          <a:off x="7858125" y="426720"/>
          <a:ext cx="2047875" cy="535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선매입내역 조회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정산생성이 되지 않은 주문에 한해 매입 처리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인수일자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입고일자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입고일자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6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개월전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당일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호출 및 선택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호출 및 선택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상품명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매입내역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지급조건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코드타입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‘PAYMCONDCODE’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사용중인 코드리스트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전자어음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(60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선매입 확정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 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주문상세 팝업 호출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9602"/>
          <a:stretch/>
        </p:blipFill>
        <p:spPr>
          <a:xfrm>
            <a:off x="123018" y="1571106"/>
            <a:ext cx="7640049" cy="383155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123018" y="15205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123018" y="21792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8" y="5022607"/>
            <a:ext cx="4361703" cy="36707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04" y="5022607"/>
            <a:ext cx="6399441" cy="37528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58324" y="2357601"/>
            <a:ext cx="444415" cy="266500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5" idx="3"/>
            <a:endCxn id="14" idx="0"/>
          </p:cNvCxnSpPr>
          <p:nvPr/>
        </p:nvCxnSpPr>
        <p:spPr>
          <a:xfrm>
            <a:off x="3502739" y="3690104"/>
            <a:ext cx="4355386" cy="13325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5634" y="2384144"/>
            <a:ext cx="565267" cy="26384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3"/>
            <a:endCxn id="13" idx="0"/>
          </p:cNvCxnSpPr>
          <p:nvPr/>
        </p:nvCxnSpPr>
        <p:spPr>
          <a:xfrm>
            <a:off x="980901" y="3703376"/>
            <a:ext cx="1322969" cy="1319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3742" b="90375"/>
          <a:stretch/>
        </p:blipFill>
        <p:spPr>
          <a:xfrm>
            <a:off x="123018" y="698029"/>
            <a:ext cx="7640049" cy="249382"/>
          </a:xfrm>
          <a:prstGeom prst="rect">
            <a:avLst/>
          </a:prstGeom>
        </p:spPr>
      </p:pic>
      <p:sp>
        <p:nvSpPr>
          <p:cNvPr id="22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매출이 잡혀있지 않은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입고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완료 주문에 대해 선매입 확정 처리를 진행할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80531" y="2051341"/>
            <a:ext cx="1874003" cy="181487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화면설명 추가로 삭제처리</a:t>
            </a:r>
            <a:endParaRPr lang="ko-KR" altLang="en-US" sz="700"/>
          </a:p>
        </p:txBody>
      </p:sp>
      <p:sp>
        <p:nvSpPr>
          <p:cNvPr id="25" name="직사각형 24"/>
          <p:cNvSpPr/>
          <p:nvPr/>
        </p:nvSpPr>
        <p:spPr>
          <a:xfrm>
            <a:off x="398076" y="1585240"/>
            <a:ext cx="341757" cy="146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500" smtClean="0">
                <a:solidFill>
                  <a:schemeClr val="tx1"/>
                </a:solidFill>
              </a:rPr>
              <a:t>입고일자</a:t>
            </a:r>
            <a:endParaRPr lang="en-US" altLang="ko-KR" sz="50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3018" y="1852675"/>
            <a:ext cx="4355386" cy="151419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품종코드 관련 삭제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1637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350992570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정산수불부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7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세금계산서의 년월 기준으로 매입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·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매출 총 금액을 조회할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‘상세보기’ 버튼을 클릭하면 해당 내역의 상세 정보를 확인할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975"/>
          <a:stretch/>
        </p:blipFill>
        <p:spPr>
          <a:xfrm>
            <a:off x="33018" y="1496290"/>
            <a:ext cx="7722449" cy="3772747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정산수불부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정산수불부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10571"/>
              </p:ext>
            </p:extLst>
          </p:nvPr>
        </p:nvGraphicFramePr>
        <p:xfrm>
          <a:off x="7858125" y="426720"/>
          <a:ext cx="204787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세금계산서년월기준으로 매입매출 총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금액 조회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세금계산년월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기간조회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정산수불부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내역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상세보기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세금계산년월 기준 매입처리되지 않은 주문 리스트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레이어팝업으로 수정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2-1</a:t>
                      </a:r>
                      <a:endParaRPr lang="ko-KR" altLang="en-US" sz="500" dirty="0"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>
                          <a:latin typeface="+mn-ea"/>
                          <a:ea typeface="+mn-ea"/>
                        </a:rPr>
                        <a:t>주문수불부 상세 팝업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주문상세 윈도우 팝업 호출</a:t>
                      </a:r>
                      <a:endParaRPr lang="ko-KR" altLang="en-US" sz="6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4496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716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5135" r="482"/>
          <a:stretch/>
        </p:blipFill>
        <p:spPr>
          <a:xfrm>
            <a:off x="4803744" y="2356543"/>
            <a:ext cx="2686024" cy="145279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11786" y="1970464"/>
            <a:ext cx="312208" cy="1269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2" idx="2"/>
            <a:endCxn id="5" idx="1"/>
          </p:cNvCxnSpPr>
          <p:nvPr/>
        </p:nvCxnSpPr>
        <p:spPr>
          <a:xfrm rot="16200000" flipH="1">
            <a:off x="3793078" y="2072275"/>
            <a:ext cx="985479" cy="10358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769" y="4240716"/>
            <a:ext cx="2892966" cy="24347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060679" y="2668128"/>
            <a:ext cx="374922" cy="8856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5" idx="2"/>
            <a:endCxn id="24" idx="0"/>
          </p:cNvCxnSpPr>
          <p:nvPr/>
        </p:nvCxnSpPr>
        <p:spPr>
          <a:xfrm rot="16200000" flipH="1">
            <a:off x="5357204" y="3444667"/>
            <a:ext cx="686985" cy="905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t="3010" b="90245"/>
          <a:stretch/>
        </p:blipFill>
        <p:spPr>
          <a:xfrm>
            <a:off x="33018" y="723207"/>
            <a:ext cx="7722449" cy="2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880587313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매출전송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7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34735"/>
              </p:ext>
            </p:extLst>
          </p:nvPr>
        </p:nvGraphicFramePr>
        <p:xfrm>
          <a:off x="7858125" y="426720"/>
          <a:ext cx="2047875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 요청하는 화면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 리스트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2.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구매 담당자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3.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주문명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현재날짜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현재날짜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고객사명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매출승인여부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과세구분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코드타입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VTAXTYPECODE’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코드리스트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kern="12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kern="1200" cap="none" baseline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구매담당자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시스템관리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조직관리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group by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담당자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</a:b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kern="1200" cap="none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Erp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전송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예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아니오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</a:b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kern="1200" cap="none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 전송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전자세금계산서 발행일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발행일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: datepicker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발행일 입력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row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후 버튼 클릭시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컬럼에 삽입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value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값을 매출 테이블에 임시세금계산서일에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update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cell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더블클릭시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datepicker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호출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매출병합 버튼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매출병합 레이어팝업 호출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법인이 다르면 병합 불가 메시지 호출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매출전송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bitMP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개발 불가하여 로직 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SAP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I/F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제외처리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매출분할 버튼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매출분할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레이어팝업 호출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매출병합 팝업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그리드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 조회된 내역을 토대로 신규 정산 생성 처리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매출분할 팝업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분할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인수목록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체크된 내역을 토대로 신규 정산 생성 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매출분할 팝업 컬럼변경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9426"/>
          <a:stretch/>
        </p:blipFill>
        <p:spPr>
          <a:xfrm>
            <a:off x="33018" y="1565347"/>
            <a:ext cx="7792430" cy="391108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4647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20309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575" y="2145853"/>
            <a:ext cx="384318" cy="314941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799578" y="19658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578" y="3720561"/>
            <a:ext cx="3566894" cy="31924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83" y="4222246"/>
            <a:ext cx="3682029" cy="279917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979578" y="1997705"/>
            <a:ext cx="328393" cy="14814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5" idx="2"/>
            <a:endCxn id="10" idx="0"/>
          </p:cNvCxnSpPr>
          <p:nvPr/>
        </p:nvCxnSpPr>
        <p:spPr>
          <a:xfrm rot="5400000">
            <a:off x="3638941" y="717411"/>
            <a:ext cx="2076393" cy="4933277"/>
          </a:xfrm>
          <a:prstGeom prst="bentConnector3">
            <a:avLst>
              <a:gd name="adj1" fmla="val 2998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07971" y="2445281"/>
            <a:ext cx="374922" cy="14814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2" idx="2"/>
            <a:endCxn id="7" idx="0"/>
          </p:cNvCxnSpPr>
          <p:nvPr/>
        </p:nvCxnSpPr>
        <p:spPr>
          <a:xfrm rot="5400000">
            <a:off x="6141664" y="2366792"/>
            <a:ext cx="1127131" cy="158040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156806" y="4222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83" y="3082886"/>
            <a:ext cx="2161721" cy="859351"/>
          </a:xfrm>
          <a:prstGeom prst="rect">
            <a:avLst/>
          </a:prstGeom>
        </p:spPr>
      </p:pic>
      <p:cxnSp>
        <p:nvCxnSpPr>
          <p:cNvPr id="35" name="꺾인 연결선 34"/>
          <p:cNvCxnSpPr>
            <a:stCxn id="15" idx="1"/>
            <a:endCxn id="33" idx="0"/>
          </p:cNvCxnSpPr>
          <p:nvPr/>
        </p:nvCxnSpPr>
        <p:spPr>
          <a:xfrm rot="10800000" flipV="1">
            <a:off x="1450344" y="2071778"/>
            <a:ext cx="5529234" cy="1011107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3045" y="1897246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구매형담당자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23962" y="2336534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3599" b="90433"/>
          <a:stretch/>
        </p:blipFill>
        <p:spPr>
          <a:xfrm>
            <a:off x="33018" y="707056"/>
            <a:ext cx="7792430" cy="257694"/>
          </a:xfrm>
          <a:prstGeom prst="rect">
            <a:avLst/>
          </a:prstGeom>
        </p:spPr>
      </p:pic>
      <p:sp>
        <p:nvSpPr>
          <p:cNvPr id="27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매출 병합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분할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전송 처리를 할 수 있는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동일한 법인에 한해서 매출 내역 병합이 가능하며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, 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트러스빌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또는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ERP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시스템으로 매출 내역을 전송할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19185" y="1554756"/>
            <a:ext cx="1087300" cy="190009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콤보박스 미사용으로</a:t>
            </a:r>
            <a:r>
              <a:rPr lang="en-US" altLang="ko-KR" sz="700" smtClean="0"/>
              <a:t> </a:t>
            </a:r>
            <a:r>
              <a:rPr lang="ko-KR" altLang="en-US" sz="700" smtClean="0"/>
              <a:t>삭제 처리</a:t>
            </a:r>
            <a:endParaRPr lang="ko-KR" altLang="en-US" sz="7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935240" y="36834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54756" y="4222246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주문명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6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매출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전송 내역을 조회하거나 취소할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515"/>
          <a:stretch/>
        </p:blipFill>
        <p:spPr>
          <a:xfrm>
            <a:off x="33018" y="1548722"/>
            <a:ext cx="7700344" cy="3874347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매출전송내역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매출전송내역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8112"/>
              </p:ext>
            </p:extLst>
          </p:nvPr>
        </p:nvGraphicFramePr>
        <p:xfrm>
          <a:off x="7858125" y="426720"/>
          <a:ext cx="2047875" cy="500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 내역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매출전송 리스트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2.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구매 담당자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한달전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현재날짜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고객사명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kern="1200" cap="none" baseline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구매 담당자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kern="1200" cap="none" baseline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Erp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전송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예 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아니오</a:t>
                      </a: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</a:br>
                      <a:r>
                        <a:rPr lang="en-US" altLang="ko-KR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kern="1200" cap="none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kern="1200" cap="none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 전송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전송내역 리스트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전송취소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bitMP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개발 불가하여 로직 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SAP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I/F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제외처리</a:t>
                      </a:r>
                      <a:endParaRPr lang="en-US" altLang="ko-KR" sz="600" b="0" i="0" u="none" strike="noStrike" cap="none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4647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21166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25212" y="1730992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25211" y="2206689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3733" b="90442"/>
          <a:stretch/>
        </p:blipFill>
        <p:spPr>
          <a:xfrm>
            <a:off x="33018" y="703102"/>
            <a:ext cx="7700344" cy="2493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990725" y="1548722"/>
            <a:ext cx="1087300" cy="190009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콤보박스 미사용으로</a:t>
            </a:r>
            <a:r>
              <a:rPr lang="en-US" altLang="ko-KR" sz="700" smtClean="0"/>
              <a:t> </a:t>
            </a:r>
            <a:r>
              <a:rPr lang="ko-KR" altLang="en-US" sz="700" smtClean="0"/>
              <a:t>삭제 처리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63430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379"/>
          <a:stretch/>
        </p:blipFill>
        <p:spPr>
          <a:xfrm>
            <a:off x="33019" y="1609410"/>
            <a:ext cx="7792430" cy="388807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매출입금처리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3150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매출전송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매출반제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입금현황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84519"/>
              </p:ext>
            </p:extLst>
          </p:nvPr>
        </p:nvGraphicFramePr>
        <p:xfrm>
          <a:off x="7858125" y="426720"/>
          <a:ext cx="204787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입금 내역을 조회하는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전송상태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매출전송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disabled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고객사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고객사 팝업 선택 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매출입금처리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상세보기버튼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내용 팝업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레이어팝업으로 변경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더븚클릭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하이퍼링크로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매출입금내역 팝업 호출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레이어팝업으로 변경 및 빨간 디자인으로 변경 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반제기표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erp I/F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통신을 통해 스케쥴로 처리하여 가져오기 때문에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bitMP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내에서 개발 불가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인한 내역 조회 불가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/>
                        <a:t>상세반제내역 기준</a:t>
                      </a:r>
                      <a:r>
                        <a:rPr lang="ko-KR" altLang="en-US" sz="600" baseline="0" smtClean="0"/>
                        <a:t> </a:t>
                      </a:r>
                      <a:r>
                        <a:rPr lang="en-US" altLang="ko-KR" sz="600" baseline="0" smtClean="0"/>
                        <a:t>: </a:t>
                      </a:r>
                      <a:r>
                        <a:rPr lang="ko-KR" altLang="en-US" sz="600" baseline="0" smtClean="0"/>
                        <a:t>상세반제내역 엑셀다운로드 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/>
                        <a:t>계산서일자 </a:t>
                      </a:r>
                      <a:r>
                        <a:rPr lang="en-US" altLang="ko-KR" sz="600" baseline="0" smtClean="0"/>
                        <a:t>/ </a:t>
                      </a:r>
                      <a:r>
                        <a:rPr lang="ko-KR" altLang="en-US" sz="600" baseline="0" smtClean="0"/>
                        <a:t>입금일자 </a:t>
                      </a:r>
                      <a:r>
                        <a:rPr lang="en-US" altLang="ko-KR" sz="600" baseline="0" smtClean="0"/>
                        <a:t>: </a:t>
                      </a:r>
                      <a:r>
                        <a:rPr lang="ko-KR" altLang="en-US" sz="600" baseline="0" smtClean="0"/>
                        <a:t>기간검색</a:t>
                      </a:r>
                      <a:r>
                        <a:rPr lang="en-US" altLang="ko-KR" sz="600" baseline="0" smtClean="0"/>
                        <a:t/>
                      </a:r>
                      <a:br>
                        <a:rPr lang="en-US" altLang="ko-KR" sz="600" baseline="0" smtClean="0"/>
                      </a:br>
                      <a:r>
                        <a:rPr lang="en-US" altLang="ko-KR" sz="600" baseline="0" smtClean="0"/>
                        <a:t>default </a:t>
                      </a:r>
                      <a:r>
                        <a:rPr lang="ko-KR" altLang="en-US" sz="600" baseline="0" smtClean="0"/>
                        <a:t>계산서일자</a:t>
                      </a:r>
                      <a:r>
                        <a:rPr lang="en-US" altLang="ko-KR" sz="600" baseline="0" smtClean="0"/>
                        <a:t/>
                      </a:r>
                      <a:br>
                        <a:rPr lang="en-US" altLang="ko-KR" sz="600" baseline="0" smtClean="0"/>
                      </a:br>
                      <a:r>
                        <a:rPr lang="ko-KR" altLang="en-US" sz="600" baseline="0" smtClean="0"/>
                        <a:t>기간 </a:t>
                      </a:r>
                      <a:r>
                        <a:rPr lang="en-US" altLang="ko-KR" sz="600" baseline="0" smtClean="0"/>
                        <a:t>default 1</a:t>
                      </a:r>
                      <a:r>
                        <a:rPr lang="ko-KR" altLang="en-US" sz="600" baseline="0" smtClean="0"/>
                        <a:t>달전 </a:t>
                      </a:r>
                      <a:r>
                        <a:rPr lang="en-US" altLang="ko-KR" sz="600" baseline="0" smtClean="0"/>
                        <a:t>~ </a:t>
                      </a:r>
                      <a:r>
                        <a:rPr lang="ko-KR" altLang="en-US" sz="600" baseline="0" smtClean="0"/>
                        <a:t>현재날짜</a:t>
                      </a:r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6251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996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92" t="20342" r="2600" b="4677"/>
          <a:stretch/>
        </p:blipFill>
        <p:spPr>
          <a:xfrm>
            <a:off x="5528204" y="5461462"/>
            <a:ext cx="2660073" cy="139653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42270" y="2457130"/>
            <a:ext cx="325526" cy="17474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3"/>
            <a:endCxn id="5" idx="0"/>
          </p:cNvCxnSpPr>
          <p:nvPr/>
        </p:nvCxnSpPr>
        <p:spPr>
          <a:xfrm>
            <a:off x="6267796" y="2544503"/>
            <a:ext cx="590445" cy="291695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551455" y="1906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t="4412" b="91670"/>
          <a:stretch/>
        </p:blipFill>
        <p:spPr>
          <a:xfrm>
            <a:off x="33019" y="731432"/>
            <a:ext cx="7792430" cy="166256"/>
          </a:xfrm>
          <a:prstGeom prst="rect">
            <a:avLst/>
          </a:prstGeom>
        </p:spPr>
      </p:pic>
      <p:sp>
        <p:nvSpPr>
          <p:cNvPr id="27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매출 관련 입금 내역을 조회할 수 있는 화면입니다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70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정산명을 클릭하면 수동으로 입금 정보를 입력할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상세보기 버튼을 클릭하면 상세 내용을 조회하거나 입금 유형 정보를 저장 또는 삭제할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694" y="1937411"/>
            <a:ext cx="1462398" cy="166407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화면설명 추가로 제거</a:t>
            </a:r>
            <a:endParaRPr lang="ko-KR" altLang="en-US" sz="700"/>
          </a:p>
        </p:txBody>
      </p:sp>
      <p:sp>
        <p:nvSpPr>
          <p:cNvPr id="29" name="직사각형 28"/>
          <p:cNvSpPr/>
          <p:nvPr/>
        </p:nvSpPr>
        <p:spPr>
          <a:xfrm>
            <a:off x="3756436" y="2103818"/>
            <a:ext cx="507994" cy="3181691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분리입금 제거</a:t>
            </a:r>
            <a:endParaRPr lang="ko-KR" altLang="en-US" sz="600"/>
          </a:p>
        </p:txBody>
      </p:sp>
      <p:sp>
        <p:nvSpPr>
          <p:cNvPr id="30" name="직사각형 29"/>
          <p:cNvSpPr/>
          <p:nvPr/>
        </p:nvSpPr>
        <p:spPr>
          <a:xfrm>
            <a:off x="4828056" y="1773282"/>
            <a:ext cx="1114213" cy="164130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분리입금 제거</a:t>
            </a:r>
            <a:endParaRPr lang="ko-KR" altLang="en-US" sz="70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4143"/>
              </p:ext>
            </p:extLst>
          </p:nvPr>
        </p:nvGraphicFramePr>
        <p:xfrm>
          <a:off x="656017" y="2431819"/>
          <a:ext cx="841682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1682">
                  <a:extLst>
                    <a:ext uri="{9D8B030D-6E8A-4147-A177-3AD203B41FA5}">
                      <a16:colId xmlns:a16="http://schemas.microsoft.com/office/drawing/2014/main" val="3923621999"/>
                    </a:ext>
                  </a:extLst>
                </a:gridCol>
              </a:tblGrid>
              <a:tr h="181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테스트정산 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9924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테스트정산 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5645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테스트정산 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0601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u="sng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20250610</a:t>
                      </a:r>
                      <a:r>
                        <a:rPr lang="en-US" altLang="ko-KR" sz="600" u="sng" kern="12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u="sng" kern="12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600" u="sng" kern="12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42549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008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707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8086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7265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u="sng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20250610</a:t>
                      </a:r>
                      <a:r>
                        <a:rPr lang="en-US" altLang="ko-KR" sz="600" u="sng" kern="12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u="sng" kern="12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600" u="sng" kern="12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353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20250610 </a:t>
                      </a: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33251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2716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5949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6887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20250610 </a:t>
                      </a: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22386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20250610 </a:t>
                      </a: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39973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20250610 </a:t>
                      </a:r>
                      <a:r>
                        <a:rPr kumimoji="0" lang="ko-KR" altLang="en-US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 </a:t>
                      </a:r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</a:t>
                      </a:r>
                      <a:endParaRPr kumimoji="0" lang="ko-KR" altLang="en-US" sz="6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48676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20" idx="3"/>
            <a:endCxn id="7" idx="0"/>
          </p:cNvCxnSpPr>
          <p:nvPr/>
        </p:nvCxnSpPr>
        <p:spPr>
          <a:xfrm>
            <a:off x="1497698" y="2531847"/>
            <a:ext cx="934532" cy="27536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0406" y="2431819"/>
            <a:ext cx="857292" cy="200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21366" r="2565" b="13650"/>
          <a:stretch/>
        </p:blipFill>
        <p:spPr>
          <a:xfrm>
            <a:off x="132204" y="5285509"/>
            <a:ext cx="4600051" cy="15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718481553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매입전송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1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42400"/>
              </p:ext>
            </p:extLst>
          </p:nvPr>
        </p:nvGraphicFramePr>
        <p:xfrm>
          <a:off x="7858125" y="426720"/>
          <a:ext cx="2047875" cy="437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 요청하는 화면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 리스트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현재날짜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현재날짜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계산서일자 일괄적용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: datepicker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일괄적용 입력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row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후 버튼 클릭시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컬럼에 삽입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cell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더블클릭시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datepicker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호출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매입전송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bitMP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개발 불가하여 로직 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SAP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I/F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제외처리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786"/>
          <a:stretch/>
        </p:blipFill>
        <p:spPr>
          <a:xfrm>
            <a:off x="33018" y="1574800"/>
            <a:ext cx="7804769" cy="37761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t="3585" b="90347"/>
          <a:stretch/>
        </p:blipFill>
        <p:spPr>
          <a:xfrm>
            <a:off x="33018" y="747414"/>
            <a:ext cx="7804769" cy="254001"/>
          </a:xfrm>
          <a:prstGeom prst="rect">
            <a:avLst/>
          </a:prstGeom>
        </p:spPr>
      </p:pic>
      <p:sp>
        <p:nvSpPr>
          <p:cNvPr id="29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전송 처리를 할 수 있는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ERP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시스템으로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내역을 전송할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28150" y="1574800"/>
            <a:ext cx="1087300" cy="190009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콤보박스 미사용으로</a:t>
            </a:r>
            <a:r>
              <a:rPr lang="en-US" altLang="ko-KR" sz="700" smtClean="0"/>
              <a:t> </a:t>
            </a:r>
            <a:r>
              <a:rPr lang="ko-KR" altLang="en-US" sz="700" smtClean="0"/>
              <a:t>삭제 처리</a:t>
            </a:r>
            <a:endParaRPr lang="ko-KR" altLang="en-US" sz="7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3449" y="157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3449" y="19481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7138516" y="19481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2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10087"/>
          <a:stretch/>
        </p:blipFill>
        <p:spPr>
          <a:xfrm>
            <a:off x="0" y="1574800"/>
            <a:ext cx="7781999" cy="375254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매입전송내역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매입전송내역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11580"/>
              </p:ext>
            </p:extLst>
          </p:nvPr>
        </p:nvGraphicFramePr>
        <p:xfrm>
          <a:off x="7858125" y="426720"/>
          <a:ext cx="2047875" cy="40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 내역을 조회하는 화면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매입전송 리스트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매입전송내역 리스트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전송취소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bitMP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개발 불가하여 로직 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SAP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I/F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제외처리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전송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내역을 조회 할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수 있는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ERP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시스템으로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전송된 매입 내역을 취소 처리 할 수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22978" y="1556326"/>
            <a:ext cx="1293890" cy="297876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콤보박스 및 판관비 미사용로</a:t>
            </a:r>
            <a:r>
              <a:rPr lang="en-US" altLang="ko-KR" sz="700" smtClean="0"/>
              <a:t> </a:t>
            </a:r>
            <a:r>
              <a:rPr lang="ko-KR" altLang="en-US" sz="700" smtClean="0"/>
              <a:t>삭제 처리</a:t>
            </a:r>
            <a:endParaRPr lang="ko-KR" altLang="en-US" sz="7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3449" y="157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3449" y="19481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3798" b="90116"/>
          <a:stretch/>
        </p:blipFill>
        <p:spPr>
          <a:xfrm>
            <a:off x="43449" y="729645"/>
            <a:ext cx="7781999" cy="254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51829" y="2055911"/>
            <a:ext cx="625022" cy="2964976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판관비 미사용로</a:t>
            </a:r>
            <a:r>
              <a:rPr lang="en-US" altLang="ko-KR" sz="700" smtClean="0"/>
              <a:t> </a:t>
            </a:r>
            <a:r>
              <a:rPr lang="ko-KR" altLang="en-US" sz="700" smtClean="0"/>
              <a:t>삭제 처리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6416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정산생성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정산생성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99587"/>
              </p:ext>
            </p:extLst>
          </p:nvPr>
        </p:nvGraphicFramePr>
        <p:xfrm>
          <a:off x="7858125" y="426720"/>
          <a:ext cx="2047875" cy="684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정산생성 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2.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구매 담당자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정산대상 선정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조회조건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마감일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월마감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선마감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전체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운영자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시스템관리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조직관리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group by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담당자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일괄생성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공사유형운영자 별 일괄로 정상 생성처리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추가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정산생성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레이어팝업으로 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체크한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row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데이터 삭제 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정산대상 목록 조회조건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출하일자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datepicker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일자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당월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현재년월의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현재년월일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전월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 월의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이전월의 말일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주문유형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역주문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입고주문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정산대상 선정 그리드에서 선택된 세금계산서 구매사 조회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돋보기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조회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마이너스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선택된 구매사 정보 삭제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주문명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과세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1)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상품유형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코드타입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ORDERGOODSTYPE’ </a:t>
                      </a:r>
                      <a:r>
                        <a:rPr lang="ko-KR" altLang="en-US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</a:t>
                      </a: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600" b="0" i="0" kern="12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i="0" kern="12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과세 </a:t>
                      </a: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600" b="0" i="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과세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(10%) /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영세율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면세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구매담당자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시스템관리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조직관리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group by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담당자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사업유형담당자와 매핑된 사업유형 조회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반품여부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검색제외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 제외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 제외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 제외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주문엑셀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첨부파일업로드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(equal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정산대상 목록 컬럼변경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&gt;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주문명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인수수량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&gt;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입고수량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인수일자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입고일자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주문생성 목록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더하기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주문대상 목록  내역 조회 후 정상생성에 포함할 주문 체크 후 더하기 버튼 클릭하여 정산대상과 매핑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정산대상의 세금계산서구매사의 법인과 주문구매사의 법인이 다른 경우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alert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윈도우 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alert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창으로 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빼기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주문대상 목록  내역 조회 후 정상생성에 포함할 주문 체크 후 빼기 버튼 클릭하여 정산대상과 매핑 해제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7708"/>
          <a:stretch/>
        </p:blipFill>
        <p:spPr>
          <a:xfrm>
            <a:off x="133934" y="1321724"/>
            <a:ext cx="7724191" cy="40230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1702" r="2914"/>
          <a:stretch/>
        </p:blipFill>
        <p:spPr>
          <a:xfrm>
            <a:off x="-564010" y="3229709"/>
            <a:ext cx="2704888" cy="112697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101257" y="12978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2338074" y="12978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cxnSp>
        <p:nvCxnSpPr>
          <p:cNvPr id="21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531785" y="1721959"/>
            <a:ext cx="1764399" cy="12511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38190" y="1297890"/>
            <a:ext cx="202688" cy="1674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97593" y="27626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982" y="6064816"/>
            <a:ext cx="2915057" cy="14480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307978" y="3081522"/>
            <a:ext cx="129232" cy="19567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cxnSp>
        <p:nvCxnSpPr>
          <p:cNvPr id="27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26" idx="3"/>
            <a:endCxn id="24" idx="0"/>
          </p:cNvCxnSpPr>
          <p:nvPr/>
        </p:nvCxnSpPr>
        <p:spPr>
          <a:xfrm>
            <a:off x="2437210" y="3179358"/>
            <a:ext cx="751301" cy="2885458"/>
          </a:xfrm>
          <a:prstGeom prst="bentConnector2">
            <a:avLst/>
          </a:prstGeom>
          <a:ln w="19050">
            <a:solidFill>
              <a:schemeClr val="accent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622" y="2909188"/>
            <a:ext cx="2001234" cy="167481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163" y="2856836"/>
            <a:ext cx="1990885" cy="187272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476744" y="1693911"/>
            <a:ext cx="160866" cy="11006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11899" y="1511759"/>
            <a:ext cx="127512" cy="9748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cxnSp>
        <p:nvCxnSpPr>
          <p:cNvPr id="38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4674963" y="1974621"/>
            <a:ext cx="1052859" cy="7115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endCxn id="31" idx="0"/>
          </p:cNvCxnSpPr>
          <p:nvPr/>
        </p:nvCxnSpPr>
        <p:spPr>
          <a:xfrm rot="5400000">
            <a:off x="6465976" y="2099508"/>
            <a:ext cx="1299944" cy="319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59101" y="1647630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사업유형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28376" y="1854899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사업유형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8408" y="1848829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58632" y="1465308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b="92217"/>
          <a:stretch/>
        </p:blipFill>
        <p:spPr>
          <a:xfrm>
            <a:off x="101257" y="444379"/>
            <a:ext cx="7724191" cy="339243"/>
          </a:xfrm>
          <a:prstGeom prst="rect">
            <a:avLst/>
          </a:prstGeom>
        </p:spPr>
      </p:pic>
      <p:sp>
        <p:nvSpPr>
          <p:cNvPr id="39" name="Google Shape;58;p20"/>
          <p:cNvSpPr/>
          <p:nvPr/>
        </p:nvSpPr>
        <p:spPr>
          <a:xfrm>
            <a:off x="245380" y="795190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매출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관련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정산을 생성할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정산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대상 고객사를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선택하고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해당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고객사에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포함될 주문을 매핑하여 하나의 정산 건으로 생성할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동일한 법인번호를 가진 경우에만 하나의 정산으로 처리할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77959" y="1527715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입고일자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60590" y="1707893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주문명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99827" y="2747280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주문명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56240" y="2747280"/>
            <a:ext cx="255660" cy="161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입고수량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매입반제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지급현황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2676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매입전송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매입반제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지급현황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43320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 내역을 조회하는 화면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매입전송 리스트 조회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지급여부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지급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미지급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계산서일자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달전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현재날짜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매입전송내역 리스트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매입금액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cell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매입출금내역 팝업호출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 및 빨간 디자인으로 변경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상세보기 버튼 클릭시 상세내용 팝업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레이어팝업으로 수정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적요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cell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적요 내역 팝업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 및 빨간 디자인으로 변경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데이터가 없는 경우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생성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데이터가 있는 경우 내용 조회 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외담대만기도래일 등록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외담대만기도래일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cell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datepicker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호출하여 날짜 설정 내용 저장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출금즉시확인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bitMP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에서는 개발 불가하여 로직 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SAP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I/F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제외처리</a:t>
                      </a:r>
                      <a:endParaRPr lang="en-US" altLang="ko-KR" sz="600" b="0" i="0" u="none" strike="noStrike" cap="none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매입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반제 내역 및 지급 현황을 조회할 수 있는 화면입니다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매입금액 클릭 시 수동으로 출금 정보를 입력할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적요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동록 버튼 및 내용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클릭 시 적요 내용을 등록 및 수정할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출금즉시확인 버튼 클릭시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ERP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로 출금 내역이 전송됩니다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lang="en-US" altLang="ko-KR" sz="70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22978" y="1556326"/>
            <a:ext cx="1293890" cy="297876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콤보박스 및 판관비 미사용로</a:t>
            </a:r>
            <a:r>
              <a:rPr lang="en-US" altLang="ko-KR" sz="700" smtClean="0"/>
              <a:t> </a:t>
            </a:r>
            <a:r>
              <a:rPr lang="ko-KR" altLang="en-US" sz="700" smtClean="0"/>
              <a:t>삭제 처리</a:t>
            </a:r>
            <a:endParaRPr lang="ko-KR" altLang="en-US" sz="7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3449" y="157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43449" y="19481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9659"/>
          <a:stretch/>
        </p:blipFill>
        <p:spPr>
          <a:xfrm>
            <a:off x="0" y="1522459"/>
            <a:ext cx="7858125" cy="39790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835" b="90590"/>
          <a:stretch/>
        </p:blipFill>
        <p:spPr>
          <a:xfrm>
            <a:off x="0" y="720365"/>
            <a:ext cx="7858125" cy="24553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20569" y="1500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4746" y="1888069"/>
            <a:ext cx="1726698" cy="151006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화면설명 추가로 삭제처리</a:t>
            </a:r>
            <a:endParaRPr lang="ko-KR" altLang="en-US" sz="7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30" y="2002690"/>
            <a:ext cx="1601361" cy="328728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53400"/>
              </p:ext>
            </p:extLst>
          </p:nvPr>
        </p:nvGraphicFramePr>
        <p:xfrm>
          <a:off x="3691047" y="2286617"/>
          <a:ext cx="399308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308">
                  <a:extLst>
                    <a:ext uri="{9D8B030D-6E8A-4147-A177-3AD203B41FA5}">
                      <a16:colId xmlns:a16="http://schemas.microsoft.com/office/drawing/2014/main" val="3923621999"/>
                    </a:ext>
                  </a:extLst>
                </a:gridCol>
              </a:tblGrid>
              <a:tr h="181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9924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5645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lang="ko-KR" altLang="en-US" sz="600" u="sng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0601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42549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008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707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8086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7265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353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33251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2716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5949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6887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22386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39973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0" lang="en-US" altLang="ko-KR" sz="6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4867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8" y="5260105"/>
            <a:ext cx="3632087" cy="1140695"/>
          </a:xfrm>
          <a:prstGeom prst="rect">
            <a:avLst/>
          </a:prstGeom>
        </p:spPr>
      </p:pic>
      <p:cxnSp>
        <p:nvCxnSpPr>
          <p:cNvPr id="21" name="꺾인 연결선 20"/>
          <p:cNvCxnSpPr>
            <a:stCxn id="25" idx="1"/>
            <a:endCxn id="8" idx="0"/>
          </p:cNvCxnSpPr>
          <p:nvPr/>
        </p:nvCxnSpPr>
        <p:spPr>
          <a:xfrm rot="10800000" flipV="1">
            <a:off x="1926613" y="2381457"/>
            <a:ext cx="1816043" cy="28786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42655" y="2312015"/>
            <a:ext cx="289018" cy="1388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74" y="2736620"/>
            <a:ext cx="2270564" cy="1231221"/>
          </a:xfrm>
          <a:prstGeom prst="rect">
            <a:avLst/>
          </a:prstGeom>
        </p:spPr>
      </p:pic>
      <p:cxnSp>
        <p:nvCxnSpPr>
          <p:cNvPr id="30" name="꺾인 연결선 29"/>
          <p:cNvCxnSpPr>
            <a:stCxn id="31" idx="1"/>
            <a:endCxn id="13" idx="0"/>
          </p:cNvCxnSpPr>
          <p:nvPr/>
        </p:nvCxnSpPr>
        <p:spPr>
          <a:xfrm rot="10800000" flipV="1">
            <a:off x="5364456" y="2386492"/>
            <a:ext cx="1273652" cy="350128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38108" y="2294835"/>
            <a:ext cx="367535" cy="18331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99439"/>
              </p:ext>
            </p:extLst>
          </p:nvPr>
        </p:nvGraphicFramePr>
        <p:xfrm>
          <a:off x="7061219" y="2286617"/>
          <a:ext cx="626694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694">
                  <a:extLst>
                    <a:ext uri="{9D8B030D-6E8A-4147-A177-3AD203B41FA5}">
                      <a16:colId xmlns:a16="http://schemas.microsoft.com/office/drawing/2014/main" val="3923621999"/>
                    </a:ext>
                  </a:extLst>
                </a:gridCol>
              </a:tblGrid>
              <a:tr h="181283">
                <a:tc>
                  <a:txBody>
                    <a:bodyPr/>
                    <a:lstStyle/>
                    <a:p>
                      <a:pPr latinLnBrk="1"/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9924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ko-KR" altLang="en-US" sz="600" u="sng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내용</a:t>
                      </a:r>
                      <a:endParaRPr lang="ko-KR" altLang="en-US" sz="600" u="sng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5645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sng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0601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425494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008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707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8086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72650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2353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33251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2716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00" u="sng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5949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250610</a:t>
                      </a:r>
                      <a:r>
                        <a:rPr lang="ko-KR" altLang="en-US" sz="600" u="sng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적요</a:t>
                      </a:r>
                      <a:endParaRPr lang="ko-KR" altLang="en-US" sz="600" u="sng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6887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250612</a:t>
                      </a:r>
                      <a:r>
                        <a:rPr lang="ko-KR" altLang="en-US" sz="600" u="sng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적요</a:t>
                      </a:r>
                      <a:endParaRPr lang="ko-KR" altLang="en-US" sz="600" u="sng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22386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250613</a:t>
                      </a:r>
                      <a:r>
                        <a:rPr lang="ko-KR" altLang="en-US" sz="600" u="sng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적요</a:t>
                      </a:r>
                      <a:endParaRPr lang="ko-KR" altLang="en-US" sz="600" u="sng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39973"/>
                  </a:ext>
                </a:extLst>
              </a:tr>
              <a:tr h="181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250614</a:t>
                      </a:r>
                      <a:r>
                        <a:rPr lang="ko-KR" altLang="en-US" sz="600" u="sng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적요</a:t>
                      </a:r>
                      <a:endParaRPr lang="ko-KR" altLang="en-US" sz="600" u="sng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48676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132320" y="2334522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38" name="직사각형 37"/>
          <p:cNvSpPr/>
          <p:nvPr/>
        </p:nvSpPr>
        <p:spPr>
          <a:xfrm>
            <a:off x="7132320" y="2712322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39" name="직사각형 38"/>
          <p:cNvSpPr/>
          <p:nvPr/>
        </p:nvSpPr>
        <p:spPr>
          <a:xfrm>
            <a:off x="7132320" y="2868518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0" name="직사각형 39"/>
          <p:cNvSpPr/>
          <p:nvPr/>
        </p:nvSpPr>
        <p:spPr>
          <a:xfrm>
            <a:off x="7132320" y="3067103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1" name="직사각형 40"/>
          <p:cNvSpPr/>
          <p:nvPr/>
        </p:nvSpPr>
        <p:spPr>
          <a:xfrm>
            <a:off x="7132320" y="3258358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2" name="직사각형 41"/>
          <p:cNvSpPr/>
          <p:nvPr/>
        </p:nvSpPr>
        <p:spPr>
          <a:xfrm>
            <a:off x="7132320" y="3442622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3" name="직사각형 42"/>
          <p:cNvSpPr/>
          <p:nvPr/>
        </p:nvSpPr>
        <p:spPr>
          <a:xfrm>
            <a:off x="7132320" y="3623664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4" name="직사각형 43"/>
          <p:cNvSpPr/>
          <p:nvPr/>
        </p:nvSpPr>
        <p:spPr>
          <a:xfrm>
            <a:off x="7132320" y="3801750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5" name="직사각형 44"/>
          <p:cNvSpPr/>
          <p:nvPr/>
        </p:nvSpPr>
        <p:spPr>
          <a:xfrm>
            <a:off x="7132320" y="3980131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6" name="직사각형 45"/>
          <p:cNvSpPr/>
          <p:nvPr/>
        </p:nvSpPr>
        <p:spPr>
          <a:xfrm>
            <a:off x="7132320" y="4180225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sp>
        <p:nvSpPr>
          <p:cNvPr id="47" name="직사각형 46"/>
          <p:cNvSpPr/>
          <p:nvPr/>
        </p:nvSpPr>
        <p:spPr>
          <a:xfrm>
            <a:off x="7132320" y="4365313"/>
            <a:ext cx="360719" cy="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등록</a:t>
            </a:r>
            <a:endParaRPr lang="ko-KR" altLang="en-US" sz="60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b="20554"/>
          <a:stretch/>
        </p:blipFill>
        <p:spPr>
          <a:xfrm>
            <a:off x="4453796" y="4177788"/>
            <a:ext cx="3246485" cy="904735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70" idx="3"/>
            <a:endCxn id="33" idx="3"/>
          </p:cNvCxnSpPr>
          <p:nvPr/>
        </p:nvCxnSpPr>
        <p:spPr>
          <a:xfrm>
            <a:off x="7548141" y="2564274"/>
            <a:ext cx="152140" cy="2065882"/>
          </a:xfrm>
          <a:prstGeom prst="bentConnector3">
            <a:avLst>
              <a:gd name="adj1" fmla="val 2502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20569" y="19912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115350" y="18243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16795" y="2312016"/>
            <a:ext cx="431346" cy="1388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28" idx="3"/>
            <a:endCxn id="33" idx="3"/>
          </p:cNvCxnSpPr>
          <p:nvPr/>
        </p:nvCxnSpPr>
        <p:spPr>
          <a:xfrm>
            <a:off x="7493039" y="2381459"/>
            <a:ext cx="207242" cy="2248697"/>
          </a:xfrm>
          <a:prstGeom prst="bentConnector3">
            <a:avLst>
              <a:gd name="adj1" fmla="val 2103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116795" y="2494832"/>
            <a:ext cx="431346" cy="1388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5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79958642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세금계산서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5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 세금계산서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 세금계산서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매출관련 세금계산서 발행 내역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2.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 담당자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고객사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발급년월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이전달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현재년월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사업유형담당자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시스템관리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조직관리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group by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담당자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사업유형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시스템관리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조직관리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리스트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세금계산서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리스트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트러스빌에서 발급된 세금계산서 트러스빌 팝업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 개발 불가로 제거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개발불가로 제거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트러스빌전송여부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개발불가로 제거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거래명세서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구매내역 유비폼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개발 불가로 주석처리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견적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내역 유비폼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개발 불가로 주석처리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인수증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인수내역 유비폼 호출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개발 불가로 주석처리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9479"/>
          <a:stretch/>
        </p:blipFill>
        <p:spPr>
          <a:xfrm>
            <a:off x="73622" y="1741516"/>
            <a:ext cx="7758506" cy="3949931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1173" y="1735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1173" y="20653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4408" y="2148840"/>
            <a:ext cx="590203" cy="3233651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safety </a:t>
            </a:r>
            <a:r>
              <a:rPr lang="ko-KR" altLang="en-US" sz="700" smtClean="0"/>
              <a:t>미사용 제외 처리</a:t>
            </a:r>
            <a:endParaRPr lang="ko-KR" altLang="en-US" sz="700"/>
          </a:p>
        </p:txBody>
      </p:sp>
      <p:sp>
        <p:nvSpPr>
          <p:cNvPr id="11" name="직사각형 10"/>
          <p:cNvSpPr/>
          <p:nvPr/>
        </p:nvSpPr>
        <p:spPr>
          <a:xfrm>
            <a:off x="325337" y="1915473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사업유형담당자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1665" y="1915473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사업유형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64611" y="2172452"/>
            <a:ext cx="455099" cy="68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사업유형담당자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91206"/>
          <a:stretch/>
        </p:blipFill>
        <p:spPr>
          <a:xfrm>
            <a:off x="28880" y="724570"/>
            <a:ext cx="7758506" cy="383711"/>
          </a:xfrm>
          <a:prstGeom prst="rect">
            <a:avLst/>
          </a:prstGeom>
        </p:spPr>
      </p:pic>
      <p:sp>
        <p:nvSpPr>
          <p:cNvPr id="18" name="Google Shape;58;p20"/>
          <p:cNvSpPr/>
          <p:nvPr/>
        </p:nvSpPr>
        <p:spPr>
          <a:xfrm>
            <a:off x="183767" y="1154376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매출 관련 세금계산서 내역을 조회할 수 있는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화면입니다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각 행의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세금계산서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아이콘을 선택하면 발행된 세금계산서를 확인할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각 행의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거래명세서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]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아이콘을 선택하면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해당 정산에 포함된 주문 내역을 확인할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4997" y="2148840"/>
            <a:ext cx="402799" cy="3233651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트러스빌 제거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33216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 세금계산서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480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매입관련 세금계산서 발행 내역 조회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공급사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팝업 내 선택 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물류비 정산여부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아니오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발급년월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기간검색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이전달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현재년월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세금계산서 리스트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세금계산서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트러스빌에서 발급된 세금계산서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 불가로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거래명세서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구매내역 유비폼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개발 불가로 주석처리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ERP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전송여부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 불가로 제거</a:t>
                      </a:r>
                      <a:endParaRPr lang="en-US" altLang="ko-KR" sz="600" b="0" i="0" u="none" strike="noStrike" cap="none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트러스빌 전송여부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 불가로 제거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493"/>
          <a:stretch/>
        </p:blipFill>
        <p:spPr>
          <a:xfrm>
            <a:off x="29411" y="1764526"/>
            <a:ext cx="7758506" cy="3949316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0" y="16602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0" y="21216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303" y="2191707"/>
            <a:ext cx="476596" cy="3233651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판관비 미사용 제외처리</a:t>
            </a:r>
            <a:endParaRPr lang="ko-KR" altLang="en-US" sz="700"/>
          </a:p>
        </p:txBody>
      </p:sp>
      <p:sp>
        <p:nvSpPr>
          <p:cNvPr id="14" name="직사각형 13"/>
          <p:cNvSpPr/>
          <p:nvPr/>
        </p:nvSpPr>
        <p:spPr>
          <a:xfrm>
            <a:off x="5116235" y="1750222"/>
            <a:ext cx="2584796" cy="152059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판관비 및 팬택 특정 공급사</a:t>
            </a:r>
            <a:r>
              <a:rPr lang="en-US" altLang="ko-KR" sz="700" smtClean="0"/>
              <a:t>(PTCE_</a:t>
            </a:r>
            <a:r>
              <a:rPr lang="ko-KR" altLang="en-US" sz="700" smtClean="0"/>
              <a:t>공급사</a:t>
            </a:r>
            <a:r>
              <a:rPr lang="en-US" altLang="ko-KR" sz="700" smtClean="0"/>
              <a:t>) </a:t>
            </a:r>
            <a:r>
              <a:rPr lang="ko-KR" altLang="en-US" sz="700" smtClean="0"/>
              <a:t>미사용 제외</a:t>
            </a:r>
            <a:endParaRPr lang="ko-KR" altLang="en-US" sz="7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90561"/>
          <a:stretch/>
        </p:blipFill>
        <p:spPr>
          <a:xfrm>
            <a:off x="33018" y="699989"/>
            <a:ext cx="7758506" cy="411875"/>
          </a:xfrm>
          <a:prstGeom prst="rect">
            <a:avLst/>
          </a:prstGeom>
        </p:spPr>
      </p:pic>
      <p:sp>
        <p:nvSpPr>
          <p:cNvPr id="18" name="Google Shape;58;p20"/>
          <p:cNvSpPr/>
          <p:nvPr/>
        </p:nvSpPr>
        <p:spPr>
          <a:xfrm>
            <a:off x="183767" y="1154376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매입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관련 세금계산서 내역을 조회할 수 있는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화면입니다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각 행의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세금계산서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아이콘을 선택하면 발행된 세금계산서를 확인할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각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행의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거래명세서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]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아이콘을 선택하면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해당 정산에 포함된 주문 내역을 확인할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8706" y="2191708"/>
            <a:ext cx="402799" cy="3233651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트러스빌 제거</a:t>
            </a:r>
            <a:endParaRPr lang="ko-KR" altLang="en-US" sz="700"/>
          </a:p>
        </p:txBody>
      </p:sp>
      <p:sp>
        <p:nvSpPr>
          <p:cNvPr id="20" name="직사각형 19"/>
          <p:cNvSpPr/>
          <p:nvPr/>
        </p:nvSpPr>
        <p:spPr>
          <a:xfrm>
            <a:off x="5184476" y="2191708"/>
            <a:ext cx="893836" cy="3233651"/>
          </a:xfrm>
          <a:prstGeom prst="rect">
            <a:avLst/>
          </a:prstGeom>
          <a:solidFill>
            <a:srgbClr val="595959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ERP </a:t>
            </a:r>
            <a:r>
              <a:rPr lang="ko-KR" altLang="en-US" sz="700" smtClean="0"/>
              <a:t>및 트러스빌 </a:t>
            </a:r>
            <a:r>
              <a:rPr lang="ko-KR" altLang="en-US" sz="700" smtClean="0"/>
              <a:t>제거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2661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930396980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매출확정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0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556"/>
          <a:stretch/>
        </p:blipFill>
        <p:spPr>
          <a:xfrm>
            <a:off x="33019" y="1579417"/>
            <a:ext cx="7792430" cy="4357149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57310"/>
              </p:ext>
            </p:extLst>
          </p:nvPr>
        </p:nvGraphicFramePr>
        <p:xfrm>
          <a:off x="7858125" y="426720"/>
          <a:ext cx="2047875" cy="646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정산생성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구매 담당자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2.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인수차수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입고차수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정산생성일자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한달전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당월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현재년월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말일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전월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이전월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이전월 말일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공사유형운영자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시스템관리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조직관리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 관리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group by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담당자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세금계산서구매사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정산상태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정산생성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매출확정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정산생성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매출확정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4p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매출목록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후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클릭하여 매출 확정처리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거래내역서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거래명세서 유비폼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주석처리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매출상세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보기 버튼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매출상세목록 그리드 조회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매출상세목록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매출목록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매출상세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보기버튼 클릭하여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주문상세 윈도우 팝업으로 이동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윈도우 팝업으로 이동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매출상세목록목록 컬럼변경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인수차수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입고차수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20569" y="15499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404" y="5022607"/>
            <a:ext cx="6399441" cy="37528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99267" y="4198130"/>
            <a:ext cx="626533" cy="82447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1" idx="1"/>
            <a:endCxn id="4" idx="0"/>
          </p:cNvCxnSpPr>
          <p:nvPr/>
        </p:nvCxnSpPr>
        <p:spPr>
          <a:xfrm rot="10800000" flipV="1">
            <a:off x="2303871" y="4610369"/>
            <a:ext cx="295397" cy="4122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86411" y="4198130"/>
            <a:ext cx="806975" cy="82447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5" idx="0"/>
          </p:cNvCxnSpPr>
          <p:nvPr/>
        </p:nvCxnSpPr>
        <p:spPr>
          <a:xfrm>
            <a:off x="5093386" y="4610369"/>
            <a:ext cx="2764739" cy="4122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20569" y="19281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20569" y="39374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473" y="2211806"/>
            <a:ext cx="357594" cy="17445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2" idx="1"/>
            <a:endCxn id="40" idx="0"/>
          </p:cNvCxnSpPr>
          <p:nvPr/>
        </p:nvCxnSpPr>
        <p:spPr>
          <a:xfrm rot="10800000" flipV="1">
            <a:off x="110569" y="2299035"/>
            <a:ext cx="6118904" cy="16384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2682" b="91205"/>
          <a:stretch/>
        </p:blipFill>
        <p:spPr>
          <a:xfrm>
            <a:off x="33019" y="773083"/>
            <a:ext cx="7792430" cy="291271"/>
          </a:xfrm>
          <a:prstGeom prst="rect">
            <a:avLst/>
          </a:prstGeom>
        </p:spPr>
      </p:pic>
      <p:sp>
        <p:nvSpPr>
          <p:cNvPr id="21" name="Google Shape;58;p20"/>
          <p:cNvSpPr/>
          <p:nvPr/>
        </p:nvSpPr>
        <p:spPr>
          <a:xfrm>
            <a:off x="200569" y="1052615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매출 확정하거나 확정 내역을 취소 할 수 있는 확면입니다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매출 내역을 확인 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확정 또는 취소 처리를 진행해 주세요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18" y="5022607"/>
            <a:ext cx="4361703" cy="367078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719430" y="1626164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564" y="4079030"/>
            <a:ext cx="301985" cy="119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입고차수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3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8829"/>
          <a:stretch/>
        </p:blipFill>
        <p:spPr>
          <a:xfrm>
            <a:off x="36371" y="1596042"/>
            <a:ext cx="7789077" cy="434225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매출확정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95671"/>
              </p:ext>
            </p:extLst>
          </p:nvPr>
        </p:nvGraphicFramePr>
        <p:xfrm>
          <a:off x="7858125" y="426720"/>
          <a:ext cx="2047875" cy="526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 내역 조회 및 매출확정취소 및 부분취소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정산상태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공사유형담당자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구매 담당자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인수차수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입고차수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매출확정취소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매출확정취소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후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클릭하여 매출 확정 취소 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취소처리시 매출확정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정산상태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정산생성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화면에서 다시 매출확정 가능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매출상세목록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매출확정부분취소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후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클릭하여 매출 확정 부분 취소 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취소처리된 내역은 정산생성부터 재처리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매출상세목록목록 컬럼변경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인수차수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입고차수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682484" y="3875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772484" y="18132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1944" b="91757"/>
          <a:stretch/>
        </p:blipFill>
        <p:spPr>
          <a:xfrm>
            <a:off x="36371" y="750267"/>
            <a:ext cx="7789077" cy="299980"/>
          </a:xfrm>
          <a:prstGeom prst="rect">
            <a:avLst/>
          </a:prstGeom>
        </p:spPr>
      </p:pic>
      <p:cxnSp>
        <p:nvCxnSpPr>
          <p:cNvPr id="11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58;p20"/>
          <p:cNvSpPr/>
          <p:nvPr/>
        </p:nvSpPr>
        <p:spPr>
          <a:xfrm>
            <a:off x="200569" y="1052615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매출 확정하거나 확정 내역을 취소 할 수 있는 확면입니다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매출 내역을 확인 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확정 또는 취소 처리를 진행해 주세요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79564" y="4079030"/>
            <a:ext cx="301985" cy="119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입고차수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19430" y="1626164"/>
            <a:ext cx="466889" cy="986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400" smtClean="0">
                <a:solidFill>
                  <a:schemeClr val="tx1"/>
                </a:solidFill>
              </a:rPr>
              <a:t>구매담당자</a:t>
            </a:r>
            <a:endParaRPr lang="en-US" altLang="ko-KR" sz="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6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196213914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매입확정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63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매입 내역을 확정하거나 확정 내역을 취소 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매입 상세 목록을 확인 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확정 또는 취소 처리를 진행해 주세요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매입확정 후에는 동일한 공급사의 매입 건에 대해서만 병합 처리가 가능합니다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병합 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,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각 매입 상세 내역을 반드시 확인해주세요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65539"/>
              </p:ext>
            </p:extLst>
          </p:nvPr>
        </p:nvGraphicFramePr>
        <p:xfrm>
          <a:off x="7858125" y="426720"/>
          <a:ext cx="2047875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대상 내역 조회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매입상태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매입확정대상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명칭 변경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1.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팬타온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-&gt; B2C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매입상태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매입확정대상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매입확정대상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호출 및 선택 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매입목록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지급조건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코드타입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‘PAYMCONDCODE’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사용중인 코드리스트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상세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대금지급조건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매입상세목록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조회조건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주문상세 팝업 호출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상품상세 팝업 호출</a:t>
                      </a:r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9721"/>
          <a:stretch/>
        </p:blipFill>
        <p:spPr>
          <a:xfrm>
            <a:off x="8467" y="1500112"/>
            <a:ext cx="7825448" cy="380234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412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7344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665218" y="17344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8" y="5022607"/>
            <a:ext cx="4361703" cy="36707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04" y="5022607"/>
            <a:ext cx="6399441" cy="375286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59989" y="1982251"/>
            <a:ext cx="618098" cy="38238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9" idx="0"/>
          </p:cNvCxnSpPr>
          <p:nvPr/>
        </p:nvCxnSpPr>
        <p:spPr>
          <a:xfrm rot="16200000" flipH="1">
            <a:off x="5184596" y="2349078"/>
            <a:ext cx="2657970" cy="2689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14305" y="1982251"/>
            <a:ext cx="545684" cy="38238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5" idx="2"/>
            <a:endCxn id="18" idx="0"/>
          </p:cNvCxnSpPr>
          <p:nvPr/>
        </p:nvCxnSpPr>
        <p:spPr>
          <a:xfrm rot="5400000">
            <a:off x="2116524" y="2551984"/>
            <a:ext cx="2657970" cy="2283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3264" b="90420"/>
          <a:stretch/>
        </p:blipFill>
        <p:spPr>
          <a:xfrm>
            <a:off x="8467" y="738580"/>
            <a:ext cx="7825448" cy="26600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279818" y="1708062"/>
            <a:ext cx="204903" cy="139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 smtClean="0">
                <a:solidFill>
                  <a:schemeClr val="tx1"/>
                </a:solidFill>
              </a:rPr>
              <a:t>B2C</a:t>
            </a:r>
          </a:p>
        </p:txBody>
      </p:sp>
    </p:spTree>
    <p:extLst>
      <p:ext uri="{BB962C8B-B14F-4D97-AF65-F5344CB8AC3E}">
        <p14:creationId xmlns:p14="http://schemas.microsoft.com/office/powerpoint/2010/main" val="15453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정산관리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매입확정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03879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내역 조회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매입상태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매입목록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매입병합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동일한 공급사면서 선매입 상태값이 같은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row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대상으로 매입 병합처리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매입확정취소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매입확정대상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상태로 변경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매입상세목록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주문상세 팝업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(7p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참고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상품상세 팝업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(7p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참고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매입확정부분취소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매입확정대상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0035"/>
          <a:stretch/>
        </p:blipFill>
        <p:spPr>
          <a:xfrm>
            <a:off x="33019" y="1562793"/>
            <a:ext cx="7792430" cy="377316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3018" y="17306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665218" y="17306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3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 내역을 확정하거나 확정 내역을 취소 할 수 있는 화면입니다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 상세 목록을 확인 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확정 또는 취소 처리를 진행해 주세요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매입확정 후에는 동일한 공급사의 매입 건에 대해서만 병합 처리가 가능합니다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병합 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,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각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매입 상세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내역을 반드시 확인해주세요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3264" b="90420"/>
          <a:stretch/>
        </p:blipFill>
        <p:spPr>
          <a:xfrm>
            <a:off x="8467" y="738580"/>
            <a:ext cx="7825448" cy="2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4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307828518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정산관리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매입확정</a:t>
                      </a:r>
                      <a:r>
                        <a:rPr lang="en-US" altLang="ko-KR" sz="900" b="1" u="none" strike="noStrike" cap="none" smtClean="0"/>
                        <a:t>(</a:t>
                      </a:r>
                      <a:r>
                        <a:rPr lang="ko-KR" altLang="en-US" sz="900" b="1" u="none" strike="noStrike" cap="none" smtClean="0"/>
                        <a:t>선매입</a:t>
                      </a:r>
                      <a:r>
                        <a:rPr lang="en-US" altLang="ko-KR" sz="900" b="1" u="none" strike="noStrike" cap="none" smtClean="0"/>
                        <a:t>)</a:t>
                      </a:r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14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20321</TotalTime>
  <Words>1666</Words>
  <Application>Microsoft Office PowerPoint</Application>
  <PresentationFormat>A4 용지(210x297mm)</PresentationFormat>
  <Paragraphs>497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648</cp:revision>
  <dcterms:created xsi:type="dcterms:W3CDTF">2024-10-08T00:49:16Z</dcterms:created>
  <dcterms:modified xsi:type="dcterms:W3CDTF">2025-06-16T07:06:29Z</dcterms:modified>
</cp:coreProperties>
</file>