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95" r:id="rId2"/>
    <p:sldId id="257" r:id="rId3"/>
    <p:sldId id="296" r:id="rId4"/>
    <p:sldId id="297" r:id="rId5"/>
    <p:sldId id="298" r:id="rId6"/>
    <p:sldId id="299" r:id="rId7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5819" autoAdjust="0"/>
  </p:normalViewPr>
  <p:slideViewPr>
    <p:cSldViewPr snapToGrid="0">
      <p:cViewPr varScale="1">
        <p:scale>
          <a:sx n="110" d="100"/>
          <a:sy n="110" d="100"/>
        </p:scale>
        <p:origin x="1722" y="114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708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581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11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9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7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7818168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</a:t>
                      </a:r>
                      <a:r>
                        <a:rPr lang="en-US" altLang="ko-KR" sz="1800" b="1" i="0" u="none" strike="noStrike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en-US" altLang="ko-KR" sz="1800" b="1" i="0" u="none" strike="noStrike" smtClean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PLAZA_</a:t>
                      </a:r>
                      <a:r>
                        <a:rPr lang="ko-KR" altLang="en-US" sz="1800" b="1" i="0" u="none" strike="noStrike" smtClean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endParaRPr lang="en-US" altLang="ko-KR" sz="1800" b="1" i="0" u="none" strike="noStrike" smtClean="0">
                        <a:solidFill>
                          <a:srgbClr val="26262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송주은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37683" y="593424"/>
            <a:ext cx="9230944" cy="76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9178697" y="6218216"/>
            <a:ext cx="594373" cy="52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4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03502661"/>
              </p:ext>
            </p:extLst>
          </p:nvPr>
        </p:nvGraphicFramePr>
        <p:xfrm>
          <a:off x="1679930" y="3032224"/>
          <a:ext cx="6546359" cy="397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0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u="none" strike="noStrike" cap="none" smtClean="0"/>
                        <a:t>채권관리</a:t>
                      </a:r>
                      <a:r>
                        <a:rPr lang="ko-KR" sz="900" b="1" u="none" strike="noStrike" cap="none" smtClean="0"/>
                        <a:t> &gt;</a:t>
                      </a:r>
                      <a:r>
                        <a:rPr lang="en-US" altLang="ko-KR" sz="900" b="1" u="none" strike="noStrike" cap="none" smtClean="0"/>
                        <a:t> </a:t>
                      </a:r>
                      <a:r>
                        <a:rPr lang="ko-KR" altLang="en-US" sz="900" b="1" u="none" strike="noStrike" cap="none" smtClean="0"/>
                        <a:t>채권현황</a:t>
                      </a:r>
                      <a:endParaRPr lang="en-US" altLang="ko-KR" sz="900" b="1" u="none" strike="noStrike" cap="none" smtClean="0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99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7688"/>
          <a:stretch/>
        </p:blipFill>
        <p:spPr>
          <a:xfrm>
            <a:off x="64818" y="1463039"/>
            <a:ext cx="7741665" cy="3714363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채권현황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채권채무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채권현황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79732"/>
              </p:ext>
            </p:extLst>
          </p:nvPr>
        </p:nvGraphicFramePr>
        <p:xfrm>
          <a:off x="7858125" y="426720"/>
          <a:ext cx="2047875" cy="5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채권현황 조회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조회조건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기준년월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당해 당월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월별 채권 현황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당월 회수 채권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상세 내역 팝업 호출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채권 현황 </a:t>
                      </a:r>
                      <a:r>
                        <a:rPr lang="en-US" altLang="ko-KR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공사유형별 현황 삭제처리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정상채권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상세 내역 팝업 호출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관리채권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상세 내역 팝업 호출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장기채권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상세 내역 팝업 호출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총 계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상세 내역 팝업 호출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채권지연일별 현황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금액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상세 내역 팝업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채권관리 이동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채권채무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채권관리 화면으로 이동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여신 현황 삭제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64818" y="141105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64818" y="184839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6936135" y="173241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8" y="5114296"/>
            <a:ext cx="2560743" cy="17128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291" y="5110339"/>
            <a:ext cx="2576754" cy="17235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5783" y="5110339"/>
            <a:ext cx="2612735" cy="1747661"/>
          </a:xfrm>
          <a:prstGeom prst="rect">
            <a:avLst/>
          </a:prstGeom>
        </p:spPr>
      </p:pic>
      <p:cxnSp>
        <p:nvCxnSpPr>
          <p:cNvPr id="14" name="꺾인 연결선 13"/>
          <p:cNvCxnSpPr>
            <a:stCxn id="34" idx="1"/>
            <a:endCxn id="8" idx="0"/>
          </p:cNvCxnSpPr>
          <p:nvPr/>
        </p:nvCxnSpPr>
        <p:spPr>
          <a:xfrm rot="10800000" flipH="1" flipV="1">
            <a:off x="1233996" y="2399088"/>
            <a:ext cx="126093" cy="2715208"/>
          </a:xfrm>
          <a:prstGeom prst="bentConnector4">
            <a:avLst>
              <a:gd name="adj1" fmla="val -181295"/>
              <a:gd name="adj2" fmla="val 518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07869" y="3453809"/>
            <a:ext cx="1752451" cy="13827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233997" y="4192148"/>
            <a:ext cx="6374166" cy="140883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233997" y="2300721"/>
            <a:ext cx="6374166" cy="196734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79718" y="457552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9717" y="4532891"/>
            <a:ext cx="7454493" cy="510383"/>
          </a:xfrm>
          <a:prstGeom prst="rect">
            <a:avLst/>
          </a:prstGeom>
          <a:solidFill>
            <a:srgbClr val="000000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smtClean="0"/>
              <a:t>여신현황 삭제처리</a:t>
            </a:r>
            <a:endParaRPr lang="ko-KR" altLang="en-US" sz="500"/>
          </a:p>
        </p:txBody>
      </p:sp>
      <p:sp>
        <p:nvSpPr>
          <p:cNvPr id="29" name="직사각형 28"/>
          <p:cNvSpPr/>
          <p:nvPr/>
        </p:nvSpPr>
        <p:spPr>
          <a:xfrm>
            <a:off x="2514369" y="2766949"/>
            <a:ext cx="5199842" cy="973924"/>
          </a:xfrm>
          <a:prstGeom prst="rect">
            <a:avLst/>
          </a:prstGeom>
          <a:solidFill>
            <a:srgbClr val="000000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smtClean="0"/>
              <a:t>특별계약 삭제로 인한 공사유형별 현황 삭제처리</a:t>
            </a:r>
            <a:endParaRPr lang="ko-KR" altLang="en-US" sz="500"/>
          </a:p>
        </p:txBody>
      </p:sp>
      <p:cxnSp>
        <p:nvCxnSpPr>
          <p:cNvPr id="25" name="꺾인 연결선 24"/>
          <p:cNvCxnSpPr/>
          <p:nvPr/>
        </p:nvCxnSpPr>
        <p:spPr>
          <a:xfrm rot="16200000" flipH="1">
            <a:off x="6250644" y="4556601"/>
            <a:ext cx="778991" cy="3318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32" idx="0"/>
            <a:endCxn id="9" idx="0"/>
          </p:cNvCxnSpPr>
          <p:nvPr/>
        </p:nvCxnSpPr>
        <p:spPr>
          <a:xfrm rot="16200000" flipH="1">
            <a:off x="2042116" y="3095788"/>
            <a:ext cx="1656530" cy="2372573"/>
          </a:xfrm>
          <a:prstGeom prst="bentConnector3">
            <a:avLst>
              <a:gd name="adj1" fmla="val -138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t="3664" b="91791"/>
          <a:stretch/>
        </p:blipFill>
        <p:spPr>
          <a:xfrm>
            <a:off x="64818" y="749204"/>
            <a:ext cx="7741665" cy="182880"/>
          </a:xfrm>
          <a:prstGeom prst="rect">
            <a:avLst/>
          </a:prstGeom>
        </p:spPr>
      </p:pic>
      <p:sp>
        <p:nvSpPr>
          <p:cNvPr id="24" name="Google Shape;58;p20"/>
          <p:cNvSpPr/>
          <p:nvPr/>
        </p:nvSpPr>
        <p:spPr>
          <a:xfrm>
            <a:off x="278267" y="966147"/>
            <a:ext cx="7435943" cy="46333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기준 년월을 설정하여 채권 및 여신 현황을 조회할 수 있는 화면입니다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채권관리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채권채무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채권관리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164860"/>
              </p:ext>
            </p:extLst>
          </p:nvPr>
        </p:nvGraphicFramePr>
        <p:xfrm>
          <a:off x="7858125" y="426720"/>
          <a:ext cx="2047875" cy="616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여신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채권관리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3666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조회조건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법인명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like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사업자등록번호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채권이관여부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Y / N</a:t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주문제한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주문정상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주문제한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검색기간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년월 기간 검색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1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년전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현재년월</a:t>
                      </a:r>
                      <a:endParaRPr lang="en-US" altLang="ko-KR" sz="600" b="0" i="0" u="none" strike="noStrike" cap="none" baseline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선수금대상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Y / N</a:t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사용여부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정상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종료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정상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신용변경여부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정상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변경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정상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sng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법인</a:t>
                      </a:r>
                      <a:r>
                        <a:rPr lang="en-US" altLang="ko-KR" sz="600" b="0" i="0" u="none" strike="sng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sng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단체</a:t>
                      </a:r>
                      <a:r>
                        <a:rPr lang="en-US" altLang="ko-KR" sz="600" b="0" i="0" u="none" strike="sng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600" b="0" i="0" u="none" strike="sng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사업유형 </a:t>
                      </a:r>
                      <a:r>
                        <a:rPr lang="en-US" altLang="ko-KR" sz="600" b="0" i="0" u="none" strike="sng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sng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600" b="0" i="0" u="none" strike="sng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sng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코드타입 </a:t>
                      </a:r>
                      <a:r>
                        <a:rPr lang="en-US" altLang="ko-KR" sz="600" b="0" i="0" u="none" strike="sng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MEMBERGRADE </a:t>
                      </a:r>
                      <a:r>
                        <a:rPr lang="ko-KR" altLang="en-US" sz="600" b="0" i="0" u="none" strike="sng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코드리스트</a:t>
                      </a:r>
                      <a:r>
                        <a:rPr lang="en-US" altLang="ko-KR" sz="600" b="0" i="0" u="none" strike="sng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(SMPBRANCHS</a:t>
                      </a:r>
                      <a:r>
                        <a:rPr lang="ko-KR" altLang="en-US" sz="600" b="0" i="0" u="none" strike="sng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의 </a:t>
                      </a:r>
                      <a:r>
                        <a:rPr lang="en-US" altLang="ko-KR" sz="600" b="0" i="0" u="none" strike="sng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BRANCHGRAD)</a:t>
                      </a:r>
                      <a:r>
                        <a:rPr lang="en-US" altLang="ko-KR" sz="600" b="0" i="0" u="none" strike="sng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sng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sng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sng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</a:t>
                      </a:r>
                      <a:endParaRPr lang="en-US" altLang="ko-KR" sz="600" b="0" i="0" u="none" strike="sng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내역조회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채권현황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윈도우 팝업 이동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(4p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신용변경정보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크레탑 화면으로 이동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법인별 상세 신용정보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크레탑 화면으로 이동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8440"/>
          <a:stretch/>
        </p:blipFill>
        <p:spPr>
          <a:xfrm>
            <a:off x="82874" y="1247542"/>
            <a:ext cx="7692717" cy="3912062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64818" y="121203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64818" y="17517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51523" y="2071222"/>
            <a:ext cx="358777" cy="2751831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꺾인 연결선 35"/>
          <p:cNvCxnSpPr>
            <a:stCxn id="35" idx="1"/>
            <a:endCxn id="10" idx="0"/>
          </p:cNvCxnSpPr>
          <p:nvPr/>
        </p:nvCxnSpPr>
        <p:spPr>
          <a:xfrm rot="10800000" flipV="1">
            <a:off x="5296037" y="3447137"/>
            <a:ext cx="555487" cy="3727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t="3977" b="91548"/>
          <a:stretch/>
        </p:blipFill>
        <p:spPr>
          <a:xfrm>
            <a:off x="82874" y="491245"/>
            <a:ext cx="7692717" cy="191193"/>
          </a:xfrm>
          <a:prstGeom prst="rect">
            <a:avLst/>
          </a:prstGeom>
        </p:spPr>
      </p:pic>
      <p:sp>
        <p:nvSpPr>
          <p:cNvPr id="14" name="Google Shape;58;p20"/>
          <p:cNvSpPr/>
          <p:nvPr/>
        </p:nvSpPr>
        <p:spPr>
          <a:xfrm>
            <a:off x="278267" y="715571"/>
            <a:ext cx="7435943" cy="46333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법인별로 여신 및 채권을 관리하는 화면입니다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채권현황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&gt;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상세버튼 클릭시 사업장별 채권 현황을 조회 및 관리 할 수 있습니다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  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013" y="1886557"/>
            <a:ext cx="395325" cy="18466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54000" rIns="54000" rtlCol="0">
            <a:spAutoFit/>
          </a:bodyPr>
          <a:lstStyle/>
          <a:p>
            <a:r>
              <a:rPr lang="ko-KR" altLang="en-US" sz="600" smtClean="0"/>
              <a:t>법인명</a:t>
            </a:r>
            <a:endParaRPr lang="ko-KR" altLang="en-US" sz="600"/>
          </a:p>
        </p:txBody>
      </p:sp>
      <p:sp>
        <p:nvSpPr>
          <p:cNvPr id="18" name="TextBox 17"/>
          <p:cNvSpPr txBox="1"/>
          <p:nvPr/>
        </p:nvSpPr>
        <p:spPr>
          <a:xfrm>
            <a:off x="367481" y="1285506"/>
            <a:ext cx="312727" cy="16503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ko-KR" altLang="en-US" sz="600" smtClean="0"/>
              <a:t>법인명</a:t>
            </a:r>
            <a:endParaRPr lang="ko-KR" altLang="en-US" sz="600"/>
          </a:p>
        </p:txBody>
      </p:sp>
      <p:sp>
        <p:nvSpPr>
          <p:cNvPr id="19" name="직사각형 18"/>
          <p:cNvSpPr/>
          <p:nvPr/>
        </p:nvSpPr>
        <p:spPr>
          <a:xfrm>
            <a:off x="5719123" y="1548176"/>
            <a:ext cx="1995087" cy="114192"/>
          </a:xfrm>
          <a:prstGeom prst="rect">
            <a:avLst/>
          </a:prstGeom>
          <a:solidFill>
            <a:srgbClr val="000000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smtClean="0"/>
              <a:t>공사유형 제외 사업유형 삭제처리</a:t>
            </a:r>
            <a:endParaRPr lang="ko-KR" altLang="en-US" sz="500"/>
          </a:p>
        </p:txBody>
      </p:sp>
      <p:sp>
        <p:nvSpPr>
          <p:cNvPr id="20" name="직사각형 19"/>
          <p:cNvSpPr/>
          <p:nvPr/>
        </p:nvSpPr>
        <p:spPr>
          <a:xfrm>
            <a:off x="1471749" y="1829460"/>
            <a:ext cx="330925" cy="2899294"/>
          </a:xfrm>
          <a:prstGeom prst="rect">
            <a:avLst/>
          </a:prstGeom>
          <a:solidFill>
            <a:srgbClr val="000000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smtClean="0"/>
              <a:t>공사유형 제외 사업유형 삭제처리</a:t>
            </a:r>
            <a:endParaRPr lang="ko-KR" altLang="en-US" sz="5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480" y="3819839"/>
            <a:ext cx="4959111" cy="34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3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rcRect b="87168"/>
          <a:stretch/>
        </p:blipFill>
        <p:spPr>
          <a:xfrm>
            <a:off x="59365" y="683039"/>
            <a:ext cx="7738246" cy="69785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rcRect t="12761"/>
          <a:stretch/>
        </p:blipFill>
        <p:spPr>
          <a:xfrm>
            <a:off x="59365" y="1984184"/>
            <a:ext cx="7738246" cy="4744302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채권현황 상세 팝업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채권채무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채권관리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버튼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en-US" altLang="ko-KR" sz="8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801774"/>
              </p:ext>
            </p:extLst>
          </p:nvPr>
        </p:nvGraphicFramePr>
        <p:xfrm>
          <a:off x="7858125" y="426720"/>
          <a:ext cx="2047875" cy="562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법인별 채권현황 조회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smtClean="0"/>
                        <a:t>법인 정보 조회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선입금여부 저장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선입금변경사유 팝업 호출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textarea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 변경</a:t>
                      </a:r>
                      <a:endParaRPr lang="en-US" altLang="ko-KR" sz="600" b="0" i="0" u="none" strike="noStrike" cap="none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주문제현여부 저장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주문제한 변경사유 팝업 호출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textarea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 변경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타기관신용등급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저장 버튼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타기관신용등급 변경 사유 팝업 호출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textarea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 변경</a:t>
                      </a:r>
                      <a:endParaRPr lang="en-US" altLang="ko-KR" sz="600" b="0" i="0" u="none" strike="noStrike" cap="none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smtClean="0"/>
                        <a:t>채권목록 조회조건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마감년월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년월 기간 조회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default 1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년전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해당월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~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현재년월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잔액여부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전체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있음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없음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있음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구분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전체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정상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관리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전체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이관여부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전체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예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/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아니오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전체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사업장별 선입금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주문제한 관리 팝업 호출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채권목록 내역 조회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반제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  <a:sym typeface="Malgun Gothic"/>
                        </a:rPr>
                        <a:t>커서 포인트 제거</a:t>
                      </a:r>
                      <a:endParaRPr lang="ko-KR" altLang="en-US" sz="600" b="0" i="0" u="none" strike="noStrike" cap="none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1750" y="1964490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08323" y="2536657"/>
            <a:ext cx="263527" cy="18083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700" y="4008466"/>
            <a:ext cx="2719308" cy="2592700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1750" y="283742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1750" y="328794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50" name="Google Shape;58;p20"/>
          <p:cNvSpPr/>
          <p:nvPr/>
        </p:nvSpPr>
        <p:spPr>
          <a:xfrm>
            <a:off x="121750" y="1458074"/>
            <a:ext cx="7435943" cy="46333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법인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(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하위 사업장 포함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)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의 채권 내역을 조회하고 관리할 수 있는 화면입니다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채권별로 이관 처리할 수 있습니다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[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사업장별 선입금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/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주문제한 관리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]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버튼을 통해 각 사업장의 선입금 설정 및 주문 제한 여부를 관리할 수 있습니다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채권 관리 이력도 조회할 수 있습니다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031" y="729607"/>
            <a:ext cx="1214480" cy="4377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032" y="1202388"/>
            <a:ext cx="1214479" cy="4324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7032" y="1662196"/>
            <a:ext cx="1217976" cy="43168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987039" y="2534874"/>
            <a:ext cx="251711" cy="18083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973705" y="2530943"/>
            <a:ext cx="227195" cy="18476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18" idx="3"/>
            <a:endCxn id="4" idx="1"/>
          </p:cNvCxnSpPr>
          <p:nvPr/>
        </p:nvCxnSpPr>
        <p:spPr>
          <a:xfrm flipV="1">
            <a:off x="3371850" y="948461"/>
            <a:ext cx="3095181" cy="16786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9" idx="3"/>
            <a:endCxn id="5" idx="1"/>
          </p:cNvCxnSpPr>
          <p:nvPr/>
        </p:nvCxnSpPr>
        <p:spPr>
          <a:xfrm flipV="1">
            <a:off x="5238750" y="1418602"/>
            <a:ext cx="1228282" cy="1206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0" idx="1"/>
          </p:cNvCxnSpPr>
          <p:nvPr/>
        </p:nvCxnSpPr>
        <p:spPr>
          <a:xfrm rot="10800000" flipH="1">
            <a:off x="6973704" y="1966635"/>
            <a:ext cx="102315" cy="656692"/>
          </a:xfrm>
          <a:prstGeom prst="bentConnector4">
            <a:avLst>
              <a:gd name="adj1" fmla="val -223428"/>
              <a:gd name="adj2" fmla="val 570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172200" y="2746591"/>
            <a:ext cx="984250" cy="18083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꺾인 연결선 32"/>
          <p:cNvCxnSpPr>
            <a:stCxn id="32" idx="2"/>
            <a:endCxn id="24" idx="0"/>
          </p:cNvCxnSpPr>
          <p:nvPr/>
        </p:nvCxnSpPr>
        <p:spPr>
          <a:xfrm rot="5400000">
            <a:off x="5954321" y="3298462"/>
            <a:ext cx="1081038" cy="3389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5961943" y="2715711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707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t="13291"/>
          <a:stretch/>
        </p:blipFill>
        <p:spPr>
          <a:xfrm>
            <a:off x="59365" y="1945178"/>
            <a:ext cx="7738246" cy="4715510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채권현황 상세 팝업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채권채무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채권관리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버튼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194719"/>
              </p:ext>
            </p:extLst>
          </p:nvPr>
        </p:nvGraphicFramePr>
        <p:xfrm>
          <a:off x="7858125" y="426720"/>
          <a:ext cx="2047875" cy="496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법인별 채권현황 조회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algun Gothic"/>
                        </a:rPr>
                        <a:t>채권관리 </a:t>
                      </a:r>
                      <a:r>
                        <a:rPr lang="en-US" altLang="ko-KR" sz="600" u="none" strike="noStrike" cap="none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algun Gothic"/>
                        </a:rPr>
                        <a:t>history </a:t>
                      </a: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algun Gothic"/>
                        </a:rPr>
                        <a:t>내역 조회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등록버튼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채권관리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history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등록 팝업 호출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관리유형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코드타입 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BOND_MANAGE_TYPE </a:t>
                      </a:r>
                      <a:r>
                        <a:rPr lang="ko-KR" altLang="en-US" sz="6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코드리스트 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6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6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(default </a:t>
                      </a:r>
                      <a:r>
                        <a:rPr lang="ko-KR" altLang="en-US" sz="6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6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6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 </a:t>
                      </a:r>
                      <a:r>
                        <a:rPr lang="en-US" altLang="ko-KR" sz="6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default</a:t>
                      </a:r>
                      <a:r>
                        <a:rPr lang="en-US" altLang="ko-KR" sz="600" b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빈값</a:t>
                      </a:r>
                      <a:r>
                        <a:rPr lang="en-US" altLang="ko-KR" sz="600" b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600" b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600" b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첨부파일 </a:t>
                      </a:r>
                      <a:r>
                        <a:rPr lang="en-US" altLang="ko-KR" sz="600" b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default </a:t>
                      </a:r>
                      <a:r>
                        <a:rPr lang="ko-KR" altLang="en-US" sz="600" b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빈값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수정버튼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채권관리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history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수정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팝업 호출</a:t>
                      </a:r>
                      <a:endParaRPr lang="ko-KR" altLang="en-US" sz="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b="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19050" marR="1905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1128628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82" y="2699992"/>
            <a:ext cx="3240441" cy="21704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409" y="2699992"/>
            <a:ext cx="3227509" cy="2170446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112000" y="5069797"/>
            <a:ext cx="311150" cy="18083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423150" y="5069797"/>
            <a:ext cx="311150" cy="18083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꺾인 연결선 27"/>
          <p:cNvCxnSpPr>
            <a:stCxn id="25" idx="1"/>
            <a:endCxn id="3" idx="2"/>
          </p:cNvCxnSpPr>
          <p:nvPr/>
        </p:nvCxnSpPr>
        <p:spPr>
          <a:xfrm rot="10800000">
            <a:off x="2232704" y="4870438"/>
            <a:ext cx="4879297" cy="2897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27" idx="3"/>
            <a:endCxn id="8" idx="0"/>
          </p:cNvCxnSpPr>
          <p:nvPr/>
        </p:nvCxnSpPr>
        <p:spPr>
          <a:xfrm flipH="1" flipV="1">
            <a:off x="5660164" y="2699992"/>
            <a:ext cx="2074136" cy="2460224"/>
          </a:xfrm>
          <a:prstGeom prst="bentConnector4">
            <a:avLst>
              <a:gd name="adj1" fmla="val -11021"/>
              <a:gd name="adj2" fmla="val 1092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b="87168"/>
          <a:stretch/>
        </p:blipFill>
        <p:spPr>
          <a:xfrm>
            <a:off x="59365" y="683039"/>
            <a:ext cx="7738246" cy="697850"/>
          </a:xfrm>
          <a:prstGeom prst="rect">
            <a:avLst/>
          </a:prstGeom>
        </p:spPr>
      </p:pic>
      <p:sp>
        <p:nvSpPr>
          <p:cNvPr id="15" name="Google Shape;58;p20"/>
          <p:cNvSpPr/>
          <p:nvPr/>
        </p:nvSpPr>
        <p:spPr>
          <a:xfrm>
            <a:off x="121750" y="1458074"/>
            <a:ext cx="7435943" cy="46333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법인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(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하위 사업장 포함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)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의 채권 내역을 조회하고 관리할 수 있는 화면입니다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채권별로 이관 처리할 수 있습니다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[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사업장별 선입금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/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주문제한 관리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]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버튼을 통해 각 사업장의 선입금 설정 및 주문 제한 여부를 관리할 수 있습니다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</a:p>
          <a:p>
            <a:pPr marL="171450" lvl="0" indent="-171450"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채권 관리 이력도 조회할 수 있습니다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416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채무관리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채권채무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채무관리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45254"/>
              </p:ext>
            </p:extLst>
          </p:nvPr>
        </p:nvGraphicFramePr>
        <p:xfrm>
          <a:off x="7858125" y="426720"/>
          <a:ext cx="2047875" cy="59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공급사별 채무관리 내역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조회조건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공급사명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like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사업자등록번호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신용변경여부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정상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변경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마이너스채권여부 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마이너스채권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내역조회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채무현황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업체별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업체별 체무현황 팝업 호출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채무현황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채무별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발생채무별 현황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(7p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신용변경정보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상세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크레탑 윈도우 팝업 호출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발생채무별현황 팝업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채무목록 조회조건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마감년월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기간조회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현재년도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월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현재년월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잔액여부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있음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없음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거래명세서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유비폼 출력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유비폼 주석처리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등록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채무지급활동 팝업 호출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레이어팝업으로 변경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삭제 버튼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채무지급활동 내역 삭제 처리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6" y="426720"/>
            <a:ext cx="7749226" cy="430403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90426" y="716054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90426" y="10953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78550" y="1275389"/>
            <a:ext cx="361950" cy="14701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9" idx="1"/>
            <a:endCxn id="5" idx="0"/>
          </p:cNvCxnSpPr>
          <p:nvPr/>
        </p:nvCxnSpPr>
        <p:spPr>
          <a:xfrm rot="10800000" flipV="1">
            <a:off x="2096116" y="1348895"/>
            <a:ext cx="4082435" cy="311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525263" y="1275389"/>
            <a:ext cx="361950" cy="14701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55635" y="1095388"/>
            <a:ext cx="464011" cy="18466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54000" rIns="54000" rtlCol="0">
            <a:spAutoFit/>
          </a:bodyPr>
          <a:lstStyle/>
          <a:p>
            <a:r>
              <a:rPr lang="ko-KR" altLang="en-US" sz="600" smtClean="0"/>
              <a:t>공급사명</a:t>
            </a:r>
            <a:endParaRPr lang="ko-KR" altLang="en-US" sz="600"/>
          </a:p>
        </p:txBody>
      </p:sp>
      <p:grpSp>
        <p:nvGrpSpPr>
          <p:cNvPr id="6" name="그룹 5"/>
          <p:cNvGrpSpPr/>
          <p:nvPr/>
        </p:nvGrpSpPr>
        <p:grpSpPr>
          <a:xfrm>
            <a:off x="198658" y="1660759"/>
            <a:ext cx="3772449" cy="3051689"/>
            <a:chOff x="180426" y="1836673"/>
            <a:chExt cx="3772449" cy="305168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rcRect b="84696"/>
            <a:stretch/>
          </p:blipFill>
          <p:spPr>
            <a:xfrm>
              <a:off x="202890" y="1836673"/>
              <a:ext cx="3749985" cy="407764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4"/>
            <a:srcRect t="15116"/>
            <a:stretch/>
          </p:blipFill>
          <p:spPr>
            <a:xfrm>
              <a:off x="180426" y="2626663"/>
              <a:ext cx="3749985" cy="2261699"/>
            </a:xfrm>
            <a:prstGeom prst="rect">
              <a:avLst/>
            </a:prstGeom>
          </p:spPr>
        </p:pic>
        <p:sp>
          <p:nvSpPr>
            <p:cNvPr id="23" name="Google Shape;58;p20"/>
            <p:cNvSpPr/>
            <p:nvPr/>
          </p:nvSpPr>
          <p:spPr>
            <a:xfrm>
              <a:off x="202890" y="2252591"/>
              <a:ext cx="3727521" cy="365918"/>
            </a:xfrm>
            <a:prstGeom prst="rect">
              <a:avLst/>
            </a:prstGeom>
            <a:solidFill>
              <a:srgbClr val="F1F1F1"/>
            </a:solidFill>
            <a:ln w="25400" cap="flat" cmpd="sng">
              <a:solidFill>
                <a:srgbClr val="F1F1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71450" lvl="0" indent="-171450">
                <a:buClr>
                  <a:srgbClr val="000000"/>
                </a:buClr>
                <a:buSzPts val="600"/>
                <a:buFont typeface="Arial"/>
                <a:buChar char="•"/>
              </a:pPr>
              <a:r>
                <a:rPr lang="ko-KR" altLang="en-US" sz="7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sym typeface="Arial"/>
                </a:rPr>
                <a:t>공급사의 채무 내역을 조회하는 화면입니다</a:t>
              </a:r>
              <a:r>
                <a:rPr lang="en-US" altLang="ko-KR" sz="7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sym typeface="Arial"/>
                </a:rPr>
                <a:t>.</a:t>
              </a:r>
            </a:p>
          </p:txBody>
        </p:sp>
      </p:grpSp>
      <p:cxnSp>
        <p:nvCxnSpPr>
          <p:cNvPr id="25" name="꺾인 연결선 24"/>
          <p:cNvCxnSpPr>
            <a:stCxn id="24" idx="2"/>
            <a:endCxn id="8" idx="1"/>
          </p:cNvCxnSpPr>
          <p:nvPr/>
        </p:nvCxnSpPr>
        <p:spPr>
          <a:xfrm rot="5400000">
            <a:off x="4146729" y="1297862"/>
            <a:ext cx="2434971" cy="2684049"/>
          </a:xfrm>
          <a:prstGeom prst="bentConnector4">
            <a:avLst>
              <a:gd name="adj1" fmla="val 46079"/>
              <a:gd name="adj2" fmla="val 1085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5"/>
          <a:srcRect t="16657" r="3951"/>
          <a:stretch/>
        </p:blipFill>
        <p:spPr>
          <a:xfrm>
            <a:off x="310762" y="4635443"/>
            <a:ext cx="2716110" cy="194519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948643" y="3666445"/>
            <a:ext cx="5803594" cy="2742082"/>
            <a:chOff x="3948643" y="3666445"/>
            <a:chExt cx="5803594" cy="274208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6"/>
            <a:srcRect b="83593"/>
            <a:stretch/>
          </p:blipFill>
          <p:spPr>
            <a:xfrm>
              <a:off x="4022189" y="3666445"/>
              <a:ext cx="5730048" cy="381854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6"/>
            <a:srcRect t="16326"/>
            <a:stretch/>
          </p:blipFill>
          <p:spPr>
            <a:xfrm>
              <a:off x="3948643" y="4461180"/>
              <a:ext cx="5730048" cy="1947347"/>
            </a:xfrm>
            <a:prstGeom prst="rect">
              <a:avLst/>
            </a:prstGeom>
          </p:spPr>
        </p:pic>
        <p:sp>
          <p:nvSpPr>
            <p:cNvPr id="28" name="Google Shape;58;p20"/>
            <p:cNvSpPr/>
            <p:nvPr/>
          </p:nvSpPr>
          <p:spPr>
            <a:xfrm>
              <a:off x="4030387" y="4047788"/>
              <a:ext cx="5721850" cy="365918"/>
            </a:xfrm>
            <a:prstGeom prst="rect">
              <a:avLst/>
            </a:prstGeom>
            <a:solidFill>
              <a:srgbClr val="F1F1F1"/>
            </a:solidFill>
            <a:ln w="25400" cap="flat" cmpd="sng">
              <a:solidFill>
                <a:srgbClr val="F1F1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171450" lvl="0" indent="-171450">
                <a:buClr>
                  <a:srgbClr val="000000"/>
                </a:buClr>
                <a:buSzPts val="600"/>
                <a:buFont typeface="Arial"/>
                <a:buChar char="•"/>
              </a:pPr>
              <a:r>
                <a:rPr lang="ko-KR" altLang="en-US" sz="7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sym typeface="Arial"/>
                </a:rPr>
                <a:t>채무별 현황을 조회하고 관리할 수 있는 화면입니다</a:t>
              </a:r>
              <a:r>
                <a:rPr lang="en-US" altLang="ko-KR" sz="7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sym typeface="Arial"/>
                </a:rPr>
                <a:t>.</a:t>
              </a:r>
            </a:p>
            <a:p>
              <a:pPr marL="171450" lvl="0" indent="-171450">
                <a:buClr>
                  <a:srgbClr val="000000"/>
                </a:buClr>
                <a:buSzPts val="600"/>
                <a:buFont typeface="Arial"/>
                <a:buChar char="•"/>
              </a:pPr>
              <a:r>
                <a:rPr lang="en-US" altLang="ko-KR" sz="7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sym typeface="Arial"/>
                </a:rPr>
                <a:t>[</a:t>
              </a:r>
              <a:r>
                <a:rPr lang="ko-KR" altLang="en-US" sz="7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sym typeface="Arial"/>
                </a:rPr>
                <a:t>등록</a:t>
              </a:r>
              <a:r>
                <a:rPr lang="en-US" altLang="ko-KR" sz="7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sym typeface="Arial"/>
                </a:rPr>
                <a:t>] </a:t>
              </a:r>
              <a:r>
                <a:rPr lang="ko-KR" altLang="en-US" sz="7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sym typeface="Arial"/>
                </a:rPr>
                <a:t>버튼을 통해 채무지급활동 내역을 수기로 관리할 수 있습니다</a:t>
              </a:r>
              <a:r>
                <a:rPr lang="en-US" altLang="ko-KR" sz="7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sym typeface="Arial"/>
                </a:rPr>
                <a:t>.</a:t>
              </a: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8977631" y="5137268"/>
            <a:ext cx="239853" cy="9935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꺾인 연결선 33"/>
          <p:cNvCxnSpPr>
            <a:stCxn id="33" idx="2"/>
            <a:endCxn id="32" idx="3"/>
          </p:cNvCxnSpPr>
          <p:nvPr/>
        </p:nvCxnSpPr>
        <p:spPr>
          <a:xfrm rot="5400000">
            <a:off x="5876506" y="2386989"/>
            <a:ext cx="371418" cy="60706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965039" y="381251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210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19107</TotalTime>
  <Words>465</Words>
  <Application>Microsoft Office PowerPoint</Application>
  <PresentationFormat>A4 용지(210x297mm)</PresentationFormat>
  <Paragraphs>138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Malgun Gothic Semilight</vt:lpstr>
      <vt:lpstr>Nanum Gothic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bitcube</cp:lastModifiedBy>
  <cp:revision>337</cp:revision>
  <dcterms:created xsi:type="dcterms:W3CDTF">2024-10-08T00:49:16Z</dcterms:created>
  <dcterms:modified xsi:type="dcterms:W3CDTF">2025-06-11T08:25:22Z</dcterms:modified>
</cp:coreProperties>
</file>