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4" r:id="rId2"/>
    <p:sldId id="257" r:id="rId3"/>
    <p:sldId id="298" r:id="rId4"/>
    <p:sldId id="299" r:id="rId5"/>
    <p:sldId id="300" r:id="rId6"/>
    <p:sldId id="302" r:id="rId7"/>
    <p:sldId id="304" r:id="rId8"/>
    <p:sldId id="303" r:id="rId9"/>
    <p:sldId id="308" r:id="rId10"/>
    <p:sldId id="307" r:id="rId11"/>
    <p:sldId id="305" r:id="rId12"/>
    <p:sldId id="306" r:id="rId1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 varScale="1">
        <p:scale>
          <a:sx n="115" d="100"/>
          <a:sy n="115" d="100"/>
        </p:scale>
        <p:origin x="1560" y="-492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0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5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7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607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32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2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4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32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49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이의진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16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16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849715870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상품관리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 smtClean="0"/>
                        <a:t>상품조회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33338" y="508566"/>
            <a:ext cx="7171449" cy="6993087"/>
            <a:chOff x="433338" y="508566"/>
            <a:chExt cx="7171449" cy="69930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38" y="508566"/>
              <a:ext cx="7171449" cy="336329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892" y="3796159"/>
              <a:ext cx="7151895" cy="3705494"/>
            </a:xfrm>
            <a:prstGeom prst="rect">
              <a:avLst/>
            </a:prstGeom>
          </p:spPr>
        </p:pic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공통 윈도우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옵션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정보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91818"/>
              </p:ext>
            </p:extLst>
          </p:nvPr>
        </p:nvGraphicFramePr>
        <p:xfrm>
          <a:off x="7858125" y="426720"/>
          <a:ext cx="2047875" cy="48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공통 윈도우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옵션상품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 탭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운영사 메모 공통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붉은색 레이어 팝업 디자인으로 변경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 등록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변경 이력 레이어 팝업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옵션 등록 레이어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규격옵션 일괄등록 레이어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선택된 옵션 서브 수정 저장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선택된 옵션 서브 상태 정상 처리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선택된 옵션 서브 상태 종료 처리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규격별 가격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 관리 검색 조건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값 변경 시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바로 재조회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규격옵션 가격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일괄 수정 레이어 팝업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등록이 아닌 수정만 되도록 변경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버튼명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팝업 헤더 수정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규격 가격 변경 레이어 팝업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 가격 변경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같은 팝업 사용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판매가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매입가 가격 변경 이력 레이어 팝업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같은 팝업 사용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헤더 명 수정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입출고 처리 레이어 팝업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재고 이력조회  레이어 팝업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080471" y="9721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662629" y="9721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815498" y="2498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158836" y="2494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541221" y="2494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847352" y="24988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163236" y="24988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073236" y="51540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917970" y="55673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391796" y="55673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549534" y="55697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073236" y="55697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2" idx="0"/>
            <a:endCxn id="58" idx="3"/>
          </p:cNvCxnSpPr>
          <p:nvPr/>
        </p:nvCxnSpPr>
        <p:spPr>
          <a:xfrm rot="16200000" flipH="1" flipV="1">
            <a:off x="4050457" y="-772328"/>
            <a:ext cx="375578" cy="3864451"/>
          </a:xfrm>
          <a:prstGeom prst="bentConnector4">
            <a:avLst>
              <a:gd name="adj1" fmla="val -60866"/>
              <a:gd name="adj2" fmla="val 9311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65" y="508566"/>
            <a:ext cx="2004355" cy="16782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027" y="1062109"/>
            <a:ext cx="2404023" cy="15753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61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5807179" y="892613"/>
            <a:ext cx="685954" cy="1204946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2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6" idx="2"/>
            <a:endCxn id="112" idx="0"/>
          </p:cNvCxnSpPr>
          <p:nvPr/>
        </p:nvCxnSpPr>
        <p:spPr>
          <a:xfrm rot="5400000">
            <a:off x="5729371" y="2338073"/>
            <a:ext cx="183539" cy="85539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7" name="그림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962" y="2960730"/>
            <a:ext cx="2548932" cy="1006351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5052" y="2985873"/>
            <a:ext cx="2617577" cy="1048808"/>
          </a:xfrm>
          <a:prstGeom prst="rect">
            <a:avLst/>
          </a:prstGeom>
        </p:spPr>
      </p:pic>
      <p:cxnSp>
        <p:nvCxnSpPr>
          <p:cNvPr id="69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5" idx="1"/>
            <a:endCxn id="67" idx="0"/>
          </p:cNvCxnSpPr>
          <p:nvPr/>
        </p:nvCxnSpPr>
        <p:spPr>
          <a:xfrm rot="10800000" flipV="1">
            <a:off x="2620428" y="2588822"/>
            <a:ext cx="3195070" cy="371907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4" name="그림 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4520" y="4113972"/>
            <a:ext cx="2653129" cy="1079916"/>
          </a:xfrm>
          <a:prstGeom prst="rect">
            <a:avLst/>
          </a:prstGeom>
        </p:spPr>
      </p:pic>
      <p:cxnSp>
        <p:nvCxnSpPr>
          <p:cNvPr id="7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52" idx="0"/>
            <a:endCxn id="74" idx="3"/>
          </p:cNvCxnSpPr>
          <p:nvPr/>
        </p:nvCxnSpPr>
        <p:spPr>
          <a:xfrm rot="16200000" flipV="1">
            <a:off x="6680372" y="4671208"/>
            <a:ext cx="500143" cy="465587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457683" y="51540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45825" y="4122285"/>
            <a:ext cx="411858" cy="200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/>
              <a:t>수정</a:t>
            </a:r>
            <a:endParaRPr lang="ko-KR" altLang="en-US" sz="80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1765" y="4155540"/>
            <a:ext cx="2653129" cy="1057697"/>
          </a:xfrm>
          <a:prstGeom prst="rect">
            <a:avLst/>
          </a:prstGeom>
        </p:spPr>
      </p:pic>
      <p:cxnSp>
        <p:nvCxnSpPr>
          <p:cNvPr id="81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53" idx="0"/>
            <a:endCxn id="80" idx="2"/>
          </p:cNvCxnSpPr>
          <p:nvPr/>
        </p:nvCxnSpPr>
        <p:spPr>
          <a:xfrm rot="16200000" flipV="1">
            <a:off x="3611073" y="4170495"/>
            <a:ext cx="354155" cy="243964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84" name="그룹 83"/>
          <p:cNvGrpSpPr/>
          <p:nvPr/>
        </p:nvGrpSpPr>
        <p:grpSpPr>
          <a:xfrm flipV="1">
            <a:off x="3749040" y="5488618"/>
            <a:ext cx="615142" cy="1585513"/>
            <a:chOff x="1466063" y="5853991"/>
            <a:chExt cx="3922096" cy="947331"/>
          </a:xfrm>
        </p:grpSpPr>
        <p:sp>
          <p:nvSpPr>
            <p:cNvPr id="85" name="직사각형 84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0" name="그림 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054" y="5672458"/>
            <a:ext cx="2420015" cy="1498875"/>
          </a:xfrm>
          <a:prstGeom prst="rect">
            <a:avLst/>
          </a:prstGeom>
        </p:spPr>
      </p:pic>
      <p:cxnSp>
        <p:nvCxnSpPr>
          <p:cNvPr id="91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54" idx="2"/>
            <a:endCxn id="90" idx="3"/>
          </p:cNvCxnSpPr>
          <p:nvPr/>
        </p:nvCxnSpPr>
        <p:spPr>
          <a:xfrm rot="5400000">
            <a:off x="4141681" y="5081781"/>
            <a:ext cx="674504" cy="2005727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직사각형 93"/>
          <p:cNvSpPr/>
          <p:nvPr/>
        </p:nvSpPr>
        <p:spPr>
          <a:xfrm>
            <a:off x="1066800" y="5679536"/>
            <a:ext cx="2128452" cy="1504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/>
              <a:t>판매가</a:t>
            </a:r>
            <a:r>
              <a:rPr lang="en-US" altLang="ko-KR" sz="800" smtClean="0"/>
              <a:t>/</a:t>
            </a:r>
            <a:r>
              <a:rPr lang="ko-KR" altLang="en-US" sz="800" smtClean="0"/>
              <a:t>매입가 가격 변경 이력</a:t>
            </a:r>
            <a:endParaRPr lang="ko-KR" altLang="en-US" sz="800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6724" y="6745949"/>
            <a:ext cx="2884223" cy="1178132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8489" y="5677044"/>
            <a:ext cx="2635353" cy="1639875"/>
          </a:xfrm>
          <a:prstGeom prst="rect">
            <a:avLst/>
          </a:prstGeom>
        </p:spPr>
      </p:pic>
      <p:cxnSp>
        <p:nvCxnSpPr>
          <p:cNvPr id="9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55" idx="2"/>
            <a:endCxn id="95" idx="0"/>
          </p:cNvCxnSpPr>
          <p:nvPr/>
        </p:nvCxnSpPr>
        <p:spPr>
          <a:xfrm rot="5400000">
            <a:off x="5946065" y="6052480"/>
            <a:ext cx="996240" cy="3906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56" idx="3"/>
            <a:endCxn id="96" idx="1"/>
          </p:cNvCxnSpPr>
          <p:nvPr/>
        </p:nvCxnSpPr>
        <p:spPr>
          <a:xfrm>
            <a:off x="7253236" y="5659709"/>
            <a:ext cx="695253" cy="8372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1" name="그림 1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708" y="2865512"/>
            <a:ext cx="2548932" cy="10063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4654" y="2857539"/>
            <a:ext cx="2617577" cy="10488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3" name="그림 1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74" y="4050644"/>
            <a:ext cx="2653129" cy="10799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4" name="그림 1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2511" y="4060322"/>
            <a:ext cx="2653129" cy="10576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5" name="그림 1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800" y="5577240"/>
            <a:ext cx="2420015" cy="1498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7470" y="6650731"/>
            <a:ext cx="2884223" cy="11781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9235" y="5581826"/>
            <a:ext cx="2635353" cy="1639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2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공통 윈도우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진열 정보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108814"/>
              </p:ext>
            </p:extLst>
          </p:nvPr>
        </p:nvGraphicFramePr>
        <p:xfrm>
          <a:off x="7858125" y="426720"/>
          <a:ext cx="2047875" cy="634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공통 윈도우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진열 정보 탭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목록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리스트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선택된 공급사의 진열정보를 하위에 출력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진열정보 목록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권역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권역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(DELI_AREA_CODE)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코드 사용여부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Y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인 값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진열정보 목록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공사유형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구매유형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(ORG_BRANCH_PURCHASE_TYPE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테이블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의 사용여부가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Y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인 값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진열정보 목록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사업장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상품진열사업장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(GDS_GOODS_DISPLAY_BRANCH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테이블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의 등록된 값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고객사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사업장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검색 공통 레이어 팝업 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B2C </a:t>
                      </a: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진열 여부에</a:t>
                      </a:r>
                      <a:r>
                        <a:rPr lang="ko-KR" altLang="en-US" sz="6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 따른 표현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공급사가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B2C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판매자 약관동의를 하지않은 경우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B2C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판매자 약관동의를 한 경우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B2C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판매자 약관동의를 하지 않았으나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상품기본 정보의 물류여부가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Y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인 경우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공급사에게 팬타온 판매 동의 요청 알림톡을 발송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운영사 메모 공통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 땐 보이지 않고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수정일 때만 보여야함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붉은색 레이어 팝업 디자인으로 변경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상품진열 이력조회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순번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수정일시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수정업체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수정자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권역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사업유형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사업장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4076700" y="3894219"/>
            <a:ext cx="2324100" cy="235822"/>
            <a:chOff x="1466063" y="5853991"/>
            <a:chExt cx="3922096" cy="947331"/>
          </a:xfrm>
        </p:grpSpPr>
        <p:sp>
          <p:nvSpPr>
            <p:cNvPr id="22" name="직사각형 21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059006" y="4582326"/>
            <a:ext cx="824865" cy="186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물량배분비율 </a:t>
            </a:r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98201" y="1945597"/>
            <a:ext cx="802004" cy="81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물량배분비율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8201" y="2052596"/>
            <a:ext cx="802004" cy="10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75%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8201" y="2159595"/>
            <a:ext cx="802004" cy="10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25%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6401" y="4605615"/>
            <a:ext cx="687159" cy="163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25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3560" y="45823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%</a:t>
            </a:r>
            <a:endParaRPr lang="ko-KR" altLang="en-US" sz="900"/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36130" y="18469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971810" y="44834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65" y="474231"/>
            <a:ext cx="7768756" cy="7318730"/>
            <a:chOff x="11265" y="474231"/>
            <a:chExt cx="7768756" cy="731873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65" y="474231"/>
              <a:ext cx="7768755" cy="39039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35" y="4303051"/>
              <a:ext cx="7745786" cy="3489910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5623560" y="2021549"/>
            <a:ext cx="2069869" cy="52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  <a:latin typeface="+mj-ea"/>
                <a:ea typeface="+mj-ea"/>
              </a:rPr>
              <a:t>공사유형 </a:t>
            </a:r>
            <a:r>
              <a:rPr lang="en-US" altLang="ko-KR" sz="1000" b="1" smtClean="0">
                <a:solidFill>
                  <a:srgbClr val="FF0000"/>
                </a:solidFill>
                <a:latin typeface="+mj-ea"/>
                <a:ea typeface="+mj-ea"/>
              </a:rPr>
              <a:t>&gt; </a:t>
            </a:r>
            <a:r>
              <a:rPr lang="ko-KR" altLang="en-US" sz="1000" b="1" smtClean="0">
                <a:solidFill>
                  <a:srgbClr val="FF0000"/>
                </a:solidFill>
                <a:latin typeface="+mj-ea"/>
                <a:ea typeface="+mj-ea"/>
              </a:rPr>
              <a:t>사업유형 </a:t>
            </a:r>
            <a:endParaRPr lang="en-US" altLang="ko-KR" sz="1000" b="1" smtClean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  <a:latin typeface="+mj-ea"/>
                <a:ea typeface="+mj-ea"/>
              </a:rPr>
              <a:t>팬타온 </a:t>
            </a:r>
            <a:r>
              <a:rPr lang="en-US" altLang="ko-KR" sz="1000" b="1" smtClean="0">
                <a:solidFill>
                  <a:srgbClr val="FF0000"/>
                </a:solidFill>
                <a:latin typeface="+mj-ea"/>
                <a:ea typeface="+mj-ea"/>
              </a:rPr>
              <a:t>&gt; B2C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  <a:latin typeface="+mj-ea"/>
                <a:ea typeface="+mj-ea"/>
              </a:rPr>
              <a:t>텍스트 변경</a:t>
            </a:r>
            <a:endParaRPr lang="ko-KR" altLang="en-US" sz="10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0" y="12245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0" y="25837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0" y="42219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0" y="65025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0" y="69886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880860" y="69886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919" y="7496570"/>
            <a:ext cx="1973182" cy="1910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919" y="7276744"/>
            <a:ext cx="1261235" cy="1759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0653" y="7362574"/>
            <a:ext cx="2866447" cy="2435368"/>
          </a:xfrm>
          <a:prstGeom prst="rect">
            <a:avLst/>
          </a:prstGeom>
        </p:spPr>
      </p:pic>
      <p:cxnSp>
        <p:nvCxnSpPr>
          <p:cNvPr id="39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180000" y="6592597"/>
            <a:ext cx="5843877" cy="769977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702" y="2791587"/>
            <a:ext cx="2400987" cy="17005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478494" y="10678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40" idx="1"/>
            <a:endCxn id="42" idx="0"/>
          </p:cNvCxnSpPr>
          <p:nvPr/>
        </p:nvCxnSpPr>
        <p:spPr>
          <a:xfrm rot="10800000" flipV="1">
            <a:off x="4236126" y="1157890"/>
            <a:ext cx="2242369" cy="1632066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" name="그림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3947" y="2789956"/>
            <a:ext cx="2004355" cy="16782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098932" y="10678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endCxn id="19" idx="0"/>
          </p:cNvCxnSpPr>
          <p:nvPr/>
        </p:nvCxnSpPr>
        <p:spPr>
          <a:xfrm rot="5400000">
            <a:off x="6099716" y="1702370"/>
            <a:ext cx="1543697" cy="634736"/>
          </a:xfrm>
          <a:prstGeom prst="bentConnector3">
            <a:avLst>
              <a:gd name="adj1" fmla="val 88502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782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67149" y="508566"/>
            <a:ext cx="7181226" cy="6167217"/>
            <a:chOff x="367149" y="508566"/>
            <a:chExt cx="7181226" cy="616721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49" y="508566"/>
              <a:ext cx="7171449" cy="3421959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149" y="3894219"/>
              <a:ext cx="7181226" cy="2781564"/>
            </a:xfrm>
            <a:prstGeom prst="rect">
              <a:avLst/>
            </a:prstGeom>
          </p:spPr>
        </p:pic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공통 윈도우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B2C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정보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58790"/>
              </p:ext>
            </p:extLst>
          </p:nvPr>
        </p:nvGraphicFramePr>
        <p:xfrm>
          <a:off x="7858125" y="426720"/>
          <a:ext cx="2047875" cy="455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공통 윈도우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B2C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정보 탭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목록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리스트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선택된 공급사의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B2C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정보를 하위에 출력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운영사 메모 공통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붉은색 레이어 팝업 디자인으로 변경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B2c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정보 이력 레이어 팝업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배송정보 레이어 팝업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공급사에서 입력한 값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거래 조건에 관한 정보 레이어 팝업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77149" y="18898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15107" y="2177666"/>
            <a:ext cx="2069869" cy="528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rgbClr val="FF0000"/>
                </a:solidFill>
                <a:latin typeface="+mj-ea"/>
                <a:ea typeface="+mj-ea"/>
              </a:rPr>
              <a:t>팬타온 </a:t>
            </a:r>
            <a:r>
              <a:rPr lang="en-US" altLang="ko-KR" sz="1000" b="1" smtClean="0">
                <a:solidFill>
                  <a:srgbClr val="FF0000"/>
                </a:solidFill>
                <a:latin typeface="+mj-ea"/>
                <a:ea typeface="+mj-ea"/>
              </a:rPr>
              <a:t>&gt; B2C</a:t>
            </a:r>
          </a:p>
          <a:p>
            <a:pPr algn="ctr"/>
            <a:r>
              <a:rPr lang="ko-KR" altLang="en-US" sz="1000" b="1" smtClean="0">
                <a:solidFill>
                  <a:srgbClr val="FF0000"/>
                </a:solidFill>
                <a:latin typeface="+mj-ea"/>
                <a:ea typeface="+mj-ea"/>
              </a:rPr>
              <a:t>텍스트 변경</a:t>
            </a:r>
            <a:endParaRPr lang="ko-KR" altLang="en-US" sz="1000" b="1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476111" y="28396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181100" y="3588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091100" y="51050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905498" y="28346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rot="10800000" flipV="1">
            <a:off x="-629942" y="2924655"/>
            <a:ext cx="6535441" cy="42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34298" y="2089808"/>
            <a:ext cx="2004355" cy="16782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327" y="3700304"/>
            <a:ext cx="2912541" cy="19098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00321" y="3930525"/>
            <a:ext cx="4270378" cy="16241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47" name="그룹 46"/>
          <p:cNvGrpSpPr/>
          <p:nvPr/>
        </p:nvGrpSpPr>
        <p:grpSpPr>
          <a:xfrm>
            <a:off x="367149" y="7035095"/>
            <a:ext cx="6288962" cy="8860858"/>
            <a:chOff x="1815039" y="1394204"/>
            <a:chExt cx="6288962" cy="886085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15039" y="1394204"/>
              <a:ext cx="6275923" cy="4069590"/>
            </a:xfrm>
            <a:prstGeom prst="rect">
              <a:avLst/>
            </a:prstGeom>
            <a:ln w="28575">
              <a:noFill/>
            </a:ln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39909" y="5422424"/>
              <a:ext cx="6264092" cy="4832638"/>
            </a:xfrm>
            <a:prstGeom prst="rect">
              <a:avLst/>
            </a:prstGeom>
            <a:ln w="28575">
              <a:noFill/>
            </a:ln>
          </p:spPr>
        </p:pic>
      </p:grpSp>
      <p:cxnSp>
        <p:nvCxnSpPr>
          <p:cNvPr id="5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4" idx="1"/>
            <a:endCxn id="18" idx="3"/>
          </p:cNvCxnSpPr>
          <p:nvPr/>
        </p:nvCxnSpPr>
        <p:spPr>
          <a:xfrm rot="10800000" flipV="1">
            <a:off x="-629942" y="3678748"/>
            <a:ext cx="1811043" cy="1063835"/>
          </a:xfrm>
          <a:prstGeom prst="bentConnector3">
            <a:avLst>
              <a:gd name="adj1" fmla="val 82398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 rot="16200000" flipH="1">
            <a:off x="6757016" y="2828721"/>
            <a:ext cx="680677" cy="10624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5" idx="2"/>
            <a:endCxn id="20" idx="0"/>
          </p:cNvCxnSpPr>
          <p:nvPr/>
        </p:nvCxnSpPr>
        <p:spPr>
          <a:xfrm rot="16200000" flipH="1">
            <a:off x="1468058" y="4998042"/>
            <a:ext cx="1750094" cy="2324011"/>
          </a:xfrm>
          <a:prstGeom prst="bentConnector3">
            <a:avLst>
              <a:gd name="adj1" fmla="val 82655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750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07303"/>
              </p:ext>
            </p:extLst>
          </p:nvPr>
        </p:nvGraphicFramePr>
        <p:xfrm>
          <a:off x="7858125" y="426720"/>
          <a:ext cx="2047875" cy="621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 조건 삭제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관리상품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경쟁상품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정상여부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비활성화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HOMS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세부품종여부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품종코드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버튼 삭제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카테고리 동의어 일괄수정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상품일괄등록 에서 처리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상품일괄변경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상품일괄등록 에서 처리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개인별 항목 설정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그리드 컬럼 삭제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HOMS 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CBMz(M2) 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관리상품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경쟁상품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정상여부 상태값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상품공급사 상태가 정상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비활성화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(18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개월동안 주문없는 상품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종료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상품공급사 상태가 종료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대기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상품공급사 상태가 대기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승인중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상품가격승인 상태가 승인중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상품가격승인 상태가 반려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입력대기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상품공급사 미입력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19359"/>
            <a:ext cx="7847317" cy="628045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2895094" y="1932440"/>
            <a:ext cx="2400114" cy="378498"/>
            <a:chOff x="1466063" y="5853991"/>
            <a:chExt cx="3922096" cy="947331"/>
          </a:xfrm>
        </p:grpSpPr>
        <p:sp>
          <p:nvSpPr>
            <p:cNvPr id="11" name="직사각형 10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/>
          <p:nvPr/>
        </p:nvGrpSpPr>
        <p:grpSpPr>
          <a:xfrm>
            <a:off x="2895093" y="1314297"/>
            <a:ext cx="3123321" cy="198619"/>
            <a:chOff x="1466063" y="5853991"/>
            <a:chExt cx="3922096" cy="947331"/>
          </a:xfrm>
        </p:grpSpPr>
        <p:sp>
          <p:nvSpPr>
            <p:cNvPr id="18" name="직사각형 17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88163" y="2121689"/>
            <a:ext cx="734797" cy="172624"/>
            <a:chOff x="1466063" y="5853991"/>
            <a:chExt cx="3922096" cy="947331"/>
          </a:xfrm>
        </p:grpSpPr>
        <p:sp>
          <p:nvSpPr>
            <p:cNvPr id="22" name="직사각형 21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7030830" y="2587355"/>
            <a:ext cx="724638" cy="223578"/>
            <a:chOff x="1466063" y="5853991"/>
            <a:chExt cx="3922096" cy="947331"/>
          </a:xfrm>
        </p:grpSpPr>
        <p:sp>
          <p:nvSpPr>
            <p:cNvPr id="31" name="직사각형 30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5752363" y="2587355"/>
            <a:ext cx="614570" cy="223578"/>
            <a:chOff x="1466063" y="5853991"/>
            <a:chExt cx="3922096" cy="947331"/>
          </a:xfrm>
        </p:grpSpPr>
        <p:sp>
          <p:nvSpPr>
            <p:cNvPr id="35" name="직사각형 34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3805029" y="2587355"/>
            <a:ext cx="910903" cy="223578"/>
            <a:chOff x="1466063" y="5853991"/>
            <a:chExt cx="3922096" cy="947331"/>
          </a:xfrm>
        </p:grpSpPr>
        <p:sp>
          <p:nvSpPr>
            <p:cNvPr id="39" name="직사각형 38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089" y="3520018"/>
            <a:ext cx="2784178" cy="2791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2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H="1">
            <a:off x="7428509" y="3281826"/>
            <a:ext cx="704719" cy="50797"/>
          </a:xfrm>
          <a:prstGeom prst="bentConnector4">
            <a:avLst>
              <a:gd name="adj1" fmla="val 451"/>
              <a:gd name="adj2" fmla="val 55002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" name="그룹 43"/>
          <p:cNvGrpSpPr/>
          <p:nvPr/>
        </p:nvGrpSpPr>
        <p:grpSpPr>
          <a:xfrm>
            <a:off x="4160631" y="2815954"/>
            <a:ext cx="225102" cy="3694913"/>
            <a:chOff x="1466063" y="5853991"/>
            <a:chExt cx="3922096" cy="947331"/>
          </a:xfrm>
        </p:grpSpPr>
        <p:sp>
          <p:nvSpPr>
            <p:cNvPr id="45" name="직사각형 44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6359480" y="3530601"/>
            <a:ext cx="1455253" cy="262466"/>
            <a:chOff x="1466063" y="5853991"/>
            <a:chExt cx="3922096" cy="947331"/>
          </a:xfrm>
        </p:grpSpPr>
        <p:sp>
          <p:nvSpPr>
            <p:cNvPr id="49" name="직사각형 48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4319380" y="1714768"/>
            <a:ext cx="580280" cy="223578"/>
            <a:chOff x="1466063" y="5853991"/>
            <a:chExt cx="3922096" cy="947331"/>
          </a:xfrm>
        </p:grpSpPr>
        <p:sp>
          <p:nvSpPr>
            <p:cNvPr id="54" name="직사각형 53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09297"/>
              </p:ext>
            </p:extLst>
          </p:nvPr>
        </p:nvGraphicFramePr>
        <p:xfrm>
          <a:off x="8418867" y="426720"/>
          <a:ext cx="1487133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278853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상세 공통 윈도우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공급사 상세 공통 윈도우 팝업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상품이미지 크게보기 레이어 팝업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상품설명 보기 레이어 팝업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5404" y="533651"/>
            <a:ext cx="8249921" cy="2488697"/>
            <a:chOff x="150210" y="575985"/>
            <a:chExt cx="8249921" cy="248869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210" y="575985"/>
              <a:ext cx="6608381" cy="248869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3599" y="589710"/>
              <a:ext cx="1746532" cy="2306489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3559497" y="546888"/>
            <a:ext cx="199703" cy="2306978"/>
            <a:chOff x="1466063" y="5853991"/>
            <a:chExt cx="3922096" cy="947331"/>
          </a:xfrm>
        </p:grpSpPr>
        <p:sp>
          <p:nvSpPr>
            <p:cNvPr id="53" name="직사각형 52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/>
          <p:cNvGrpSpPr/>
          <p:nvPr/>
        </p:nvGrpSpPr>
        <p:grpSpPr>
          <a:xfrm>
            <a:off x="7394703" y="546888"/>
            <a:ext cx="843364" cy="2306978"/>
            <a:chOff x="1466063" y="5853991"/>
            <a:chExt cx="3922096" cy="947331"/>
          </a:xfrm>
        </p:grpSpPr>
        <p:sp>
          <p:nvSpPr>
            <p:cNvPr id="57" name="직사각형 56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58099" y="604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0" idx="2"/>
            <a:endCxn id="9" idx="0"/>
          </p:cNvCxnSpPr>
          <p:nvPr/>
        </p:nvCxnSpPr>
        <p:spPr>
          <a:xfrm rot="16200000" flipH="1">
            <a:off x="430932" y="1401794"/>
            <a:ext cx="1781052" cy="5467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682230" y="604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800631" y="604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4" idx="2"/>
            <a:endCxn id="26" idx="0"/>
          </p:cNvCxnSpPr>
          <p:nvPr/>
        </p:nvCxnSpPr>
        <p:spPr>
          <a:xfrm rot="16200000" flipH="1">
            <a:off x="3994959" y="680299"/>
            <a:ext cx="1542069" cy="17507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226362" y="604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6" idx="3"/>
            <a:endCxn id="27" idx="0"/>
          </p:cNvCxnSpPr>
          <p:nvPr/>
        </p:nvCxnSpPr>
        <p:spPr>
          <a:xfrm>
            <a:off x="4406362" y="694628"/>
            <a:ext cx="2818558" cy="2564971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" y="2565680"/>
            <a:ext cx="3109810" cy="19964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43" y="3720239"/>
            <a:ext cx="3378987" cy="26848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345" y="2326697"/>
            <a:ext cx="2622021" cy="25816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5043" y="3259599"/>
            <a:ext cx="3199754" cy="32797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6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 rot="5400000">
            <a:off x="1120829" y="2068837"/>
            <a:ext cx="2935611" cy="36719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548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02705554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상품관리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 smtClean="0"/>
                        <a:t>상품상세 공통 윈도우 팝업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0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공통 윈도우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상품기본정보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54075"/>
              </p:ext>
            </p:extLst>
          </p:nvPr>
        </p:nvGraphicFramePr>
        <p:xfrm>
          <a:off x="7858125" y="426720"/>
          <a:ext cx="2047875" cy="714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상품등록 공통 윈도우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상품기본정보 탭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삭제 항목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품종여부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품종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세부품종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컴포넌트 상품 여부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컴포넌트 상품 구분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신규사업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상품규격 세부입력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경쟁상품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관리상품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운영사 메모 공통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 땐 보이지 않고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수정일 때만 보여야함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붉은색 레이어 팝업 디자인으로 변경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표준카테고리 공통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트리 구조로 조회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선택 후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해당값 콜백처리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상품기본정보 이력조회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순번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고정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수정일시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고정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수업업체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고정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수정자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고정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상품코드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상품명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카테고리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안전관리비품목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상품실적년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신규사업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규격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과세구분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담당자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주문단위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상품구분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공급사노출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물량배분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추가구성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추가구성상품코두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상품상세관리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SKT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이미지관리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이미지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통계품목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통계실적코드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FIMS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코드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7" y="546150"/>
            <a:ext cx="7705384" cy="4775100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5181600" y="1718732"/>
            <a:ext cx="1684867" cy="262467"/>
            <a:chOff x="1466063" y="5853991"/>
            <a:chExt cx="3922096" cy="947331"/>
          </a:xfrm>
        </p:grpSpPr>
        <p:sp>
          <p:nvSpPr>
            <p:cNvPr id="28" name="직사각형 27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01600" y="1981199"/>
            <a:ext cx="7603067" cy="524934"/>
            <a:chOff x="1466063" y="5853991"/>
            <a:chExt cx="3922096" cy="947331"/>
          </a:xfrm>
        </p:grpSpPr>
        <p:sp>
          <p:nvSpPr>
            <p:cNvPr id="32" name="직사각형 31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638800" y="2506133"/>
            <a:ext cx="276225" cy="262467"/>
            <a:chOff x="1466063" y="5853991"/>
            <a:chExt cx="3922096" cy="947331"/>
          </a:xfrm>
        </p:grpSpPr>
        <p:sp>
          <p:nvSpPr>
            <p:cNvPr id="40" name="직사각형 39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6434666" y="2506133"/>
            <a:ext cx="276225" cy="262467"/>
            <a:chOff x="1466063" y="5853991"/>
            <a:chExt cx="3922096" cy="947331"/>
          </a:xfrm>
        </p:grpSpPr>
        <p:sp>
          <p:nvSpPr>
            <p:cNvPr id="44" name="직사각형 43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181600" y="3795158"/>
            <a:ext cx="1684867" cy="285775"/>
            <a:chOff x="1466063" y="5853991"/>
            <a:chExt cx="3922096" cy="947331"/>
          </a:xfrm>
        </p:grpSpPr>
        <p:sp>
          <p:nvSpPr>
            <p:cNvPr id="48" name="직사각형 47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101600" y="4080933"/>
            <a:ext cx="1684867" cy="285775"/>
            <a:chOff x="1466063" y="5853991"/>
            <a:chExt cx="3922096" cy="947331"/>
          </a:xfrm>
        </p:grpSpPr>
        <p:sp>
          <p:nvSpPr>
            <p:cNvPr id="52" name="직사각형 51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19168" y="4600558"/>
            <a:ext cx="824865" cy="186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상품상세관리 </a:t>
            </a:r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711615" y="1366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58" idx="2"/>
            <a:endCxn id="70" idx="0"/>
          </p:cNvCxnSpPr>
          <p:nvPr/>
        </p:nvCxnSpPr>
        <p:spPr>
          <a:xfrm rot="5400000">
            <a:off x="2608285" y="2317226"/>
            <a:ext cx="2963929" cy="14227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64" name="그룹 63"/>
          <p:cNvGrpSpPr/>
          <p:nvPr/>
        </p:nvGrpSpPr>
        <p:grpSpPr>
          <a:xfrm>
            <a:off x="4678680" y="2849880"/>
            <a:ext cx="411480" cy="144780"/>
            <a:chOff x="1466063" y="5853991"/>
            <a:chExt cx="3922096" cy="947331"/>
          </a:xfrm>
        </p:grpSpPr>
        <p:sp>
          <p:nvSpPr>
            <p:cNvPr id="65" name="직사각형 64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856" y="4510558"/>
            <a:ext cx="3215914" cy="22058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634" y="4510557"/>
            <a:ext cx="2186498" cy="22620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747" y="1179427"/>
            <a:ext cx="543114" cy="209717"/>
          </a:xfrm>
          <a:prstGeom prst="rect">
            <a:avLst/>
          </a:prstGeom>
        </p:spPr>
      </p:pic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290749" y="1089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56" idx="1"/>
            <a:endCxn id="80" idx="1"/>
          </p:cNvCxnSpPr>
          <p:nvPr/>
        </p:nvCxnSpPr>
        <p:spPr>
          <a:xfrm rot="10800000" flipV="1">
            <a:off x="119169" y="1179426"/>
            <a:ext cx="6171581" cy="4619095"/>
          </a:xfrm>
          <a:prstGeom prst="bentConnector3">
            <a:avLst>
              <a:gd name="adj1" fmla="val 103704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866891" y="1089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77" idx="2"/>
            <a:endCxn id="25" idx="0"/>
          </p:cNvCxnSpPr>
          <p:nvPr/>
        </p:nvCxnSpPr>
        <p:spPr>
          <a:xfrm rot="5400000">
            <a:off x="4940787" y="2494453"/>
            <a:ext cx="3241131" cy="79107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68" y="4959401"/>
            <a:ext cx="2004355" cy="16782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44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공통 윈도우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상품기본정보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64593"/>
              </p:ext>
            </p:extLst>
          </p:nvPr>
        </p:nvGraphicFramePr>
        <p:xfrm>
          <a:off x="7858125" y="426720"/>
          <a:ext cx="2047875" cy="492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공통 윈도우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상품기본정보 탭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추가구성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상세 관리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 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경우의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추가 구성 상품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SUB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Width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넓히기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 선택 후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콜백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상품이미지 등록 윈도우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크롭 기능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선택영역 저장하기 후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콜백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섬머노트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" y="667544"/>
            <a:ext cx="7663927" cy="487704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82880" y="2351290"/>
            <a:ext cx="379095" cy="839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939140" y="10894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 rot="5400000">
            <a:off x="5792745" y="1982632"/>
            <a:ext cx="1949601" cy="52319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2055379" y="33478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>
          <a:xfrm rot="16200000" flipH="1">
            <a:off x="2681173" y="2992034"/>
            <a:ext cx="553745" cy="16253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74811" y="36754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9946" y="2342046"/>
            <a:ext cx="824865" cy="186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상품상세관리 </a:t>
            </a:r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endParaRPr lang="ko-KR" altLang="en-US" sz="70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042" y="3219028"/>
            <a:ext cx="2399815" cy="26907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159" y="4081573"/>
            <a:ext cx="2651104" cy="25475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8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공통 윈도우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공급사 정보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87165"/>
              </p:ext>
            </p:extLst>
          </p:nvPr>
        </p:nvGraphicFramePr>
        <p:xfrm>
          <a:off x="7858125" y="426720"/>
          <a:ext cx="2047875" cy="4729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공통 윈도우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공급사 정보 탭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목록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리스트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기본정보의 물량배분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자동물량배분 인 경우 비율 표기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물량배분비율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기본정보의 물량배분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자동물량배분 인 경우 비율 표기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섬머노트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36130" y="525565"/>
            <a:ext cx="7326859" cy="8718881"/>
            <a:chOff x="436130" y="525565"/>
            <a:chExt cx="7326859" cy="87188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130" y="525565"/>
              <a:ext cx="7326859" cy="451146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370" y="5035435"/>
              <a:ext cx="7293662" cy="4209011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4076700" y="3894219"/>
            <a:ext cx="2324100" cy="235822"/>
            <a:chOff x="1466063" y="5853991"/>
            <a:chExt cx="3922096" cy="947331"/>
          </a:xfrm>
        </p:grpSpPr>
        <p:sp>
          <p:nvSpPr>
            <p:cNvPr id="22" name="직사각형 21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4059006" y="4582326"/>
            <a:ext cx="824865" cy="186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물량배분비율 </a:t>
            </a:r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98201" y="1945597"/>
            <a:ext cx="802004" cy="81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물량배분비율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8201" y="2052596"/>
            <a:ext cx="802004" cy="10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75%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8201" y="2159595"/>
            <a:ext cx="802004" cy="10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25%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6401" y="4605615"/>
            <a:ext cx="687159" cy="163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25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3560" y="45823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%</a:t>
            </a:r>
            <a:endParaRPr lang="ko-KR" altLang="en-US" sz="900"/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36130" y="18469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971810" y="44834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58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공통 윈도우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공급사 정보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62018"/>
              </p:ext>
            </p:extLst>
          </p:nvPr>
        </p:nvGraphicFramePr>
        <p:xfrm>
          <a:off x="7858125" y="426720"/>
          <a:ext cx="2047875" cy="628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공통 윈도우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공급사 정보 탭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운영사 메모 공통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붉은색 레이어 팝업 디자인으로 변경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공급사 이력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순번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수정일시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수정업체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수정자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상품코드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공급사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기준이익율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매입가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옵션매입추가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판매가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옵션판매가추가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진열순위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최소주문수량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재고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표준납기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제조사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이미지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동의어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변경사유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등록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변경 이력 레이어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상품가격 변경 이력조회 레이어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상품가격 변경 레이어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입출고 처리 레이어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이력조회 레이어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이미지 등록 공통 윈도우 팝업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섬머노트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36130" y="525565"/>
            <a:ext cx="7326859" cy="8718881"/>
            <a:chOff x="436130" y="525565"/>
            <a:chExt cx="7326859" cy="87188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130" y="525565"/>
              <a:ext cx="7326859" cy="4511469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1370" y="5035435"/>
              <a:ext cx="7293662" cy="4209011"/>
            </a:xfrm>
            <a:prstGeom prst="rect">
              <a:avLst/>
            </a:prstGeom>
          </p:spPr>
        </p:pic>
      </p:grpSp>
      <p:sp>
        <p:nvSpPr>
          <p:cNvPr id="25" name="직사각형 24"/>
          <p:cNvSpPr/>
          <p:nvPr/>
        </p:nvSpPr>
        <p:spPr>
          <a:xfrm>
            <a:off x="4059006" y="4582326"/>
            <a:ext cx="824865" cy="186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물량배분비율 </a:t>
            </a:r>
            <a:r>
              <a:rPr lang="en-US" altLang="ko-KR" sz="700" smtClean="0">
                <a:solidFill>
                  <a:srgbClr val="FF0000"/>
                </a:solidFill>
              </a:rPr>
              <a:t>*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98201" y="1945597"/>
            <a:ext cx="802004" cy="81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물량배분비율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98201" y="2052596"/>
            <a:ext cx="802004" cy="10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75%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98201" y="2159595"/>
            <a:ext cx="802004" cy="10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25%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936401" y="4605615"/>
            <a:ext cx="687159" cy="163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smtClean="0">
                <a:solidFill>
                  <a:schemeClr val="tx1"/>
                </a:solidFill>
              </a:rPr>
              <a:t>25</a:t>
            </a:r>
            <a:endParaRPr lang="ko-KR" altLang="en-US" sz="70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23560" y="4582326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smtClean="0"/>
              <a:t>%</a:t>
            </a:r>
            <a:endParaRPr lang="ko-KR" altLang="en-US" sz="900"/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383969" y="13692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2" idx="1"/>
            <a:endCxn id="36" idx="3"/>
          </p:cNvCxnSpPr>
          <p:nvPr/>
        </p:nvCxnSpPr>
        <p:spPr>
          <a:xfrm rot="10800000">
            <a:off x="2196171" y="1459266"/>
            <a:ext cx="3187798" cy="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16" y="620144"/>
            <a:ext cx="2004355" cy="16782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877156" y="13692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rot="5400000">
            <a:off x="3328312" y="-162748"/>
            <a:ext cx="926812" cy="4350876"/>
          </a:xfrm>
          <a:prstGeom prst="bentConnector3">
            <a:avLst>
              <a:gd name="adj1" fmla="val 8782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671749" y="13692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5400000">
            <a:off x="6107820" y="1891403"/>
            <a:ext cx="996049" cy="31181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73" y="2476096"/>
            <a:ext cx="2916214" cy="1986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718" y="2545333"/>
            <a:ext cx="2654442" cy="17195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239402" y="36692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59" idx="2"/>
            <a:endCxn id="66" idx="0"/>
          </p:cNvCxnSpPr>
          <p:nvPr/>
        </p:nvCxnSpPr>
        <p:spPr>
          <a:xfrm rot="5400000">
            <a:off x="2490576" y="2861157"/>
            <a:ext cx="850764" cy="2826888"/>
          </a:xfrm>
          <a:prstGeom prst="bentConnector3">
            <a:avLst>
              <a:gd name="adj1" fmla="val 81348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900205" y="36607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 rot="5400000">
            <a:off x="1494324" y="4279101"/>
            <a:ext cx="3934263" cy="3057501"/>
          </a:xfrm>
          <a:prstGeom prst="bentConnector3">
            <a:avLst>
              <a:gd name="adj1" fmla="val 92998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66" name="그림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173" y="4699983"/>
            <a:ext cx="2688682" cy="16487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173" y="7774983"/>
            <a:ext cx="3549061" cy="15970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3780" y="5259311"/>
            <a:ext cx="2908665" cy="11976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780" y="6616233"/>
            <a:ext cx="2622021" cy="15909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623560" y="4804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93" idx="0"/>
            <a:endCxn id="91" idx="0"/>
          </p:cNvCxnSpPr>
          <p:nvPr/>
        </p:nvCxnSpPr>
        <p:spPr>
          <a:xfrm rot="16200000" flipH="1">
            <a:off x="6463398" y="4054597"/>
            <a:ext cx="454876" cy="1954553"/>
          </a:xfrm>
          <a:prstGeom prst="bentConnector3">
            <a:avLst>
              <a:gd name="adj1" fmla="val -50255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5920687" y="48141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95" idx="2"/>
            <a:endCxn id="92" idx="1"/>
          </p:cNvCxnSpPr>
          <p:nvPr/>
        </p:nvCxnSpPr>
        <p:spPr>
          <a:xfrm rot="16200000" flipH="1">
            <a:off x="4903420" y="6101366"/>
            <a:ext cx="2417627" cy="203093"/>
          </a:xfrm>
          <a:prstGeom prst="bent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059402" y="57619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447522" y="6722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077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33338" y="508566"/>
            <a:ext cx="7171449" cy="6993087"/>
            <a:chOff x="433338" y="508566"/>
            <a:chExt cx="7171449" cy="699308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338" y="508566"/>
              <a:ext cx="7171449" cy="336329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892" y="3796159"/>
              <a:ext cx="7151895" cy="3705494"/>
            </a:xfrm>
            <a:prstGeom prst="rect">
              <a:avLst/>
            </a:prstGeom>
          </p:spPr>
        </p:pic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공통 윈도우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옵션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정보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35180"/>
              </p:ext>
            </p:extLst>
          </p:nvPr>
        </p:nvGraphicFramePr>
        <p:xfrm>
          <a:off x="7858125" y="426720"/>
          <a:ext cx="2047875" cy="511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공통 윈도우 팝업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옵션상품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정보 탭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목록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리스트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선택된 공급사의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옵션정보를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하위에 출력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 옵션 규격관리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옵션 서브 상품리스트 조회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단가코드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*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추가 금액으로 옵션 서브 금액 측정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 옵션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옵션 상품을 구매할 때 하단에 선택 가능한 옵션 입력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규격별 가격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재고 관리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옵션 서브 상품의 가격변경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이력 관리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전체 공급사 옵션 서브 상품 출력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변경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이력 삭제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같은 팝업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호출로 인한 중복 제거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)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-1101724" y="1780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36377" y="11663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43338" y="27082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63856" y="39618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59988" y="53389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0" y="69886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6880860" y="69886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645237" y="1767375"/>
            <a:ext cx="1623406" cy="940840"/>
          </a:xfrm>
          <a:prstGeom prst="bentConnector3">
            <a:avLst>
              <a:gd name="adj1" fmla="val 86356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8643" y="1467906"/>
            <a:ext cx="2286692" cy="248061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 flipV="1">
            <a:off x="3749040" y="5488618"/>
            <a:ext cx="615142" cy="1585513"/>
            <a:chOff x="1466063" y="5853991"/>
            <a:chExt cx="3922096" cy="947331"/>
          </a:xfrm>
        </p:grpSpPr>
        <p:sp>
          <p:nvSpPr>
            <p:cNvPr id="20" name="직사각형 19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34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20508</TotalTime>
  <Words>1029</Words>
  <Application>Microsoft Office PowerPoint</Application>
  <PresentationFormat>A4 용지(210x297mm)</PresentationFormat>
  <Paragraphs>379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이의진</cp:lastModifiedBy>
  <cp:revision>262</cp:revision>
  <dcterms:created xsi:type="dcterms:W3CDTF">2024-10-08T00:49:16Z</dcterms:created>
  <dcterms:modified xsi:type="dcterms:W3CDTF">2025-06-11T01:44:22Z</dcterms:modified>
</cp:coreProperties>
</file>