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94" r:id="rId2"/>
    <p:sldId id="257" r:id="rId3"/>
    <p:sldId id="290" r:id="rId4"/>
    <p:sldId id="292" r:id="rId5"/>
    <p:sldId id="291" r:id="rId6"/>
    <p:sldId id="295" r:id="rId7"/>
    <p:sldId id="293" r:id="rId8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26" userDrawn="1">
          <p15:clr>
            <a:srgbClr val="A4A3A4"/>
          </p15:clr>
        </p15:guide>
        <p15:guide id="3" pos="3120" userDrawn="1">
          <p15:clr>
            <a:srgbClr val="A4A3A4"/>
          </p15:clr>
        </p15:guide>
        <p15:guide id="4" orient="horz" pos="41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283A0"/>
    <a:srgbClr val="CC0099"/>
    <a:srgbClr val="E35600"/>
    <a:srgbClr val="00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9718" autoAdjust="0"/>
    <p:restoredTop sz="95782"/>
  </p:normalViewPr>
  <p:slideViewPr>
    <p:cSldViewPr snapToGrid="0">
      <p:cViewPr varScale="1">
        <p:scale>
          <a:sx n="116" d="100"/>
          <a:sy n="116" d="100"/>
        </p:scale>
        <p:origin x="1524" y="102"/>
      </p:cViewPr>
      <p:guideLst>
        <p:guide orient="horz" pos="2160"/>
        <p:guide pos="126"/>
        <p:guide pos="3120"/>
        <p:guide orient="horz" pos="41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9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240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8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97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607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3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0930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595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78181684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</a:t>
                      </a:r>
                      <a:r>
                        <a:rPr lang="en-US" altLang="ko-KR" sz="1800" b="1" i="0" u="none" strike="noStrike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 </a:t>
                      </a:r>
                      <a:r>
                        <a:rPr lang="en-US" altLang="ko-KR" sz="1800" b="1" i="0" u="none" strike="noStrike" smtClean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PLAZA_</a:t>
                      </a:r>
                      <a:r>
                        <a:rPr lang="ko-KR" altLang="en-US" sz="1800" b="1" i="0" u="none" strike="noStrike" smtClean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endParaRPr lang="en-US" altLang="ko-KR" sz="1800" b="1" i="0" u="none" strike="noStrike" smtClean="0">
                        <a:solidFill>
                          <a:srgbClr val="262626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송주은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37683" y="593424"/>
            <a:ext cx="9230944" cy="763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9178697" y="6218216"/>
            <a:ext cx="594373" cy="524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36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1158646859"/>
              </p:ext>
            </p:extLst>
          </p:nvPr>
        </p:nvGraphicFramePr>
        <p:xfrm>
          <a:off x="1679930" y="3032224"/>
          <a:ext cx="6546359" cy="3970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4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70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1" u="none" strike="noStrike" cap="none" smtClean="0"/>
                        <a:t>B2C</a:t>
                      </a:r>
                      <a:r>
                        <a:rPr lang="ko-KR" altLang="en-US" sz="900" b="1" u="none" strike="noStrike" cap="none" smtClean="0"/>
                        <a:t> </a:t>
                      </a:r>
                      <a:r>
                        <a:rPr lang="en-US" altLang="ko-KR" sz="900" b="1" u="none" strike="noStrike" cap="none"/>
                        <a:t>&gt; </a:t>
                      </a:r>
                      <a:r>
                        <a:rPr lang="ko-KR" altLang="en-US" sz="900" b="1" u="none" strike="noStrike" cap="none"/>
                        <a:t>주문관리</a:t>
                      </a:r>
                      <a:endParaRPr sz="900" b="1" u="none" strike="noStrike" cap="none"/>
                    </a:p>
                  </a:txBody>
                  <a:tcPr marL="83859" marR="83859" marT="83859" marB="83859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79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B2C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주문조회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B2C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주문관리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486074"/>
              </p:ext>
            </p:extLst>
          </p:nvPr>
        </p:nvGraphicFramePr>
        <p:xfrm>
          <a:off x="7858125" y="426720"/>
          <a:ext cx="2047875" cy="552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36000" marR="0" lvl="6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팬타온의 모든 주문리스트</a:t>
                      </a: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조회조건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주문일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Default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일주일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주문번호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Equal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주문자명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주문자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ID: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앞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Like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주문상태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주문상태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OK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플라자의 상태를 사용하지만 용어가 다름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결제완료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주문의뢰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(40)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배송준비중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주문접수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(50)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배송중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출하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(60)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배송완료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인수완료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(70)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주문취소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주문취소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(99)</a:t>
                      </a: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검색결과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주문번호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클릭 시 주문상세 팝업 호출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주문상태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주문 최소상태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배송비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배송비 합</a:t>
                      </a:r>
                      <a:endParaRPr lang="ko-KR" altLang="en-US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98576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12040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7659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2771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60631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51295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091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80357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433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56692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26411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370379"/>
                  </a:ext>
                </a:extLst>
              </a:tr>
            </a:tbl>
          </a:graphicData>
        </a:graphic>
      </p:graphicFrame>
      <p:cxnSp>
        <p:nvCxnSpPr>
          <p:cNvPr id="6" name="Google Shape;277;g2f2558950df_0_15">
            <a:extLst>
              <a:ext uri="{FF2B5EF4-FFF2-40B4-BE49-F238E27FC236}">
                <a16:creationId xmlns:a16="http://schemas.microsoft.com/office/drawing/2014/main" id="{BDE4DAC3-E37E-D61B-488F-BCE8E63A05EB}"/>
              </a:ext>
            </a:extLst>
          </p:cNvPr>
          <p:cNvCxnSpPr>
            <a:cxnSpLocks/>
          </p:cNvCxnSpPr>
          <p:nvPr/>
        </p:nvCxnSpPr>
        <p:spPr>
          <a:xfrm>
            <a:off x="33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75" y="874415"/>
            <a:ext cx="7609999" cy="4513378"/>
          </a:xfrm>
          <a:prstGeom prst="rect">
            <a:avLst/>
          </a:prstGeom>
        </p:spPr>
      </p:pic>
      <p:sp>
        <p:nvSpPr>
          <p:cNvPr id="1612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1462262" y="176663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6392062" y="185663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902" y="2816917"/>
            <a:ext cx="4084991" cy="3637589"/>
          </a:xfrm>
          <a:prstGeom prst="rect">
            <a:avLst/>
          </a:prstGeom>
        </p:spPr>
      </p:pic>
      <p:cxnSp>
        <p:nvCxnSpPr>
          <p:cNvPr id="117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endCxn id="22" idx="1"/>
          </p:cNvCxnSpPr>
          <p:nvPr/>
        </p:nvCxnSpPr>
        <p:spPr>
          <a:xfrm rot="16200000" flipH="1">
            <a:off x="1656225" y="2710035"/>
            <a:ext cx="2342092" cy="1509262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1372262" y="220998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88728" y="1071221"/>
            <a:ext cx="240072" cy="9256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en-US" altLang="ko-KR" sz="500" smtClean="0">
                <a:solidFill>
                  <a:schemeClr val="tx1"/>
                </a:solidFill>
              </a:rPr>
              <a:t>B2c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708764" y="1314307"/>
            <a:ext cx="203163" cy="773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en-US" altLang="ko-KR" sz="500" smtClean="0">
                <a:solidFill>
                  <a:schemeClr val="tx1"/>
                </a:solidFill>
              </a:rPr>
              <a:t>B2c</a:t>
            </a:r>
          </a:p>
        </p:txBody>
      </p:sp>
    </p:spTree>
    <p:extLst>
      <p:ext uri="{BB962C8B-B14F-4D97-AF65-F5344CB8AC3E}">
        <p14:creationId xmlns:p14="http://schemas.microsoft.com/office/powerpoint/2010/main" val="311492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B2C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주문 상세내역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B2C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주문관리 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 번호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536525"/>
              </p:ext>
            </p:extLst>
          </p:nvPr>
        </p:nvGraphicFramePr>
        <p:xfrm>
          <a:off x="7858125" y="426720"/>
          <a:ext cx="2047875" cy="534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팬타온 주문 내역 화면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주문기본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주문자 및 수령인정보 확인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배송주소 수정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(6p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참조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배송메모 수정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(6p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참조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결제상세정보 확인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(6p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참조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주문상품</a:t>
                      </a:r>
                      <a:endParaRPr lang="en-US" altLang="ko-KR" sz="600" u="none" strike="noStrike" cap="none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주문번호에 판매사별로 주문상품을 나열함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판매사별로 배송비가 책정되기 때문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전체환불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 주문을 취소처리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(5p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참조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부분환불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주문상품을 취소함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(5p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참조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 상태일 경우만 체크박스가 없음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선택이 안됨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주문이력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주문의 모든 변경사항을 저장하여 보여줌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en-US" altLang="ko-KR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5430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en-US" altLang="ko-KR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875439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en-US" altLang="ko-KR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36970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en-US" altLang="ko-KR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78576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en-US" altLang="ko-KR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41079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en-US" altLang="ko-KR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6237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en-US" altLang="ko-KR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19521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en-US" altLang="ko-KR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55139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en-US" altLang="ko-KR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016771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en-US" altLang="ko-KR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94830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en-US" altLang="ko-KR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1656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en-US" altLang="ko-KR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43948"/>
                  </a:ext>
                </a:extLst>
              </a:tr>
            </a:tbl>
          </a:graphicData>
        </a:graphic>
      </p:graphicFrame>
      <p:cxnSp>
        <p:nvCxnSpPr>
          <p:cNvPr id="6" name="Google Shape;277;g2f2558950df_0_15">
            <a:extLst>
              <a:ext uri="{FF2B5EF4-FFF2-40B4-BE49-F238E27FC236}">
                <a16:creationId xmlns:a16="http://schemas.microsoft.com/office/drawing/2014/main" id="{BDE4DAC3-E37E-D61B-488F-BCE8E63A05EB}"/>
              </a:ext>
            </a:extLst>
          </p:cNvPr>
          <p:cNvCxnSpPr>
            <a:cxnSpLocks/>
          </p:cNvCxnSpPr>
          <p:nvPr/>
        </p:nvCxnSpPr>
        <p:spPr>
          <a:xfrm>
            <a:off x="33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8" y="742200"/>
            <a:ext cx="6000903" cy="520734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16" y="2413257"/>
            <a:ext cx="587853" cy="369359"/>
          </a:xfrm>
          <a:prstGeom prst="rect">
            <a:avLst/>
          </a:prstGeom>
        </p:spPr>
      </p:pic>
      <p:sp>
        <p:nvSpPr>
          <p:cNvPr id="19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0" y="307587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268" y="2407919"/>
            <a:ext cx="234301" cy="37469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33018" y="162424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28548" y="2482949"/>
            <a:ext cx="1512788" cy="4675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smtClean="0">
                <a:solidFill>
                  <a:srgbClr val="FF0000"/>
                </a:solidFill>
              </a:rPr>
              <a:t>주문 상태가 모두 결제완료 상태면 버튼 노출</a:t>
            </a:r>
            <a:endParaRPr lang="en-US" altLang="ko-KR" sz="700">
              <a:solidFill>
                <a:srgbClr val="FF0000"/>
              </a:solidFill>
            </a:endParaRPr>
          </a:p>
        </p:txBody>
      </p:sp>
      <p:cxnSp>
        <p:nvCxnSpPr>
          <p:cNvPr id="27" name="Google Shape;872;g28120bc8d10_0_307">
            <a:extLst>
              <a:ext uri="{FF2B5EF4-FFF2-40B4-BE49-F238E27FC236}">
                <a16:creationId xmlns:a16="http://schemas.microsoft.com/office/drawing/2014/main" id="{D376FC5B-70A6-72E2-9EB2-CB982F754D87}"/>
              </a:ext>
            </a:extLst>
          </p:cNvPr>
          <p:cNvCxnSpPr>
            <a:cxnSpLocks/>
            <a:stCxn id="26" idx="1"/>
          </p:cNvCxnSpPr>
          <p:nvPr/>
        </p:nvCxnSpPr>
        <p:spPr>
          <a:xfrm rot="10800000">
            <a:off x="697570" y="2595272"/>
            <a:ext cx="2630978" cy="12147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66" y="5949547"/>
            <a:ext cx="5976571" cy="1740749"/>
          </a:xfrm>
          <a:prstGeom prst="rect">
            <a:avLst/>
          </a:prstGeom>
        </p:spPr>
      </p:pic>
      <p:sp>
        <p:nvSpPr>
          <p:cNvPr id="30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0" y="58893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042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B2C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전체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부분 환불 팝업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4" y="203122"/>
            <a:ext cx="2962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B2C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주문관리 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 상세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835113"/>
              </p:ext>
            </p:extLst>
          </p:nvPr>
        </p:nvGraphicFramePr>
        <p:xfrm>
          <a:off x="7858125" y="426720"/>
          <a:ext cx="2047875" cy="608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팬타온 환불 관련 팝업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전체환불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결제 상품금액 </a:t>
                      </a:r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 (</a:t>
                      </a:r>
                      <a:r>
                        <a:rPr lang="ko-KR" altLang="en-US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총 주문 금액 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– </a:t>
                      </a:r>
                      <a:r>
                        <a:rPr lang="ko-KR" altLang="en-US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총 배송비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) disabled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결제 배송비 </a:t>
                      </a:r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: (</a:t>
                      </a:r>
                      <a:r>
                        <a:rPr lang="ko-KR" altLang="en-US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주문 총 배송비</a:t>
                      </a:r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disabled</a:t>
                      </a:r>
                    </a:p>
                    <a:p>
                      <a:pPr marL="108000" marR="0" lvl="6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환불 금액 </a:t>
                      </a:r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 disabled</a:t>
                      </a:r>
                      <a:b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처리된 환불 내역이 있으면 제하고 조회</a:t>
                      </a:r>
                      <a:endParaRPr lang="en-US" altLang="ko-KR" sz="6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  <a:p>
                      <a:pPr marL="108000" marR="0" lvl="6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환불처리 버튼 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: pg</a:t>
                      </a:r>
                      <a:r>
                        <a:rPr lang="ko-KR" altLang="en-US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사 전송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en-US" altLang="ko-KR" sz="600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bitMP</a:t>
                      </a:r>
                      <a:r>
                        <a:rPr lang="ko-KR" altLang="en-US" sz="600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에서는 개발 불가하므로 주석처리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  <a:p>
                      <a:pPr marL="36000" marR="0" lvl="6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endParaRPr lang="ko-KR" altLang="en-US" sz="6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부분환불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  <a:t>결제정보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</a:b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  <a:t>배송비 정책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  <a:t>공급사별 설정한 배송비 정책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</a:b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  <a:t>결제 상품금액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  <a:t>선택 주문 상품금액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  <a:t>disabled</a:t>
                      </a:r>
                      <a:b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</a:b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  <a:t>결제 배송비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  <a:t>공급사 배송비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  <a:t>disabled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환불정보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4p </a:t>
                      </a:r>
                      <a:r>
                        <a:rPr lang="ko-KR" altLang="en-US" sz="60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상품에서 체크한 주문차수 내역 조회</a:t>
                      </a:r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환불금액 </a:t>
                      </a:r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disabled</a:t>
                      </a:r>
                      <a:br>
                        <a:rPr lang="en-US" altLang="ko-KR" sz="60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 배송비 </a:t>
                      </a:r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환불</a:t>
                      </a:r>
                      <a:r>
                        <a:rPr lang="ko-KR" altLang="en-US" sz="600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배송비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상품취소 금액 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취소수량 입력 후 금액 변경 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or </a:t>
                      </a:r>
                      <a:r>
                        <a:rPr lang="ko-KR" altLang="en-US" sz="600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수동으로 금액 변경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반품번호 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구매자가 반품요청하여 환불 처리하는 경우 반품번호를 입력하여야 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반품완료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 </a:t>
                      </a:r>
                      <a:r>
                        <a:rPr lang="ko-KR" altLang="en-US" sz="600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상태로 변경</a:t>
                      </a:r>
                      <a:endParaRPr lang="en-US" altLang="ko-KR" sz="600" baseline="0" smtClean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08000" marR="0" lvl="6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환불처리 버튼 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: pg</a:t>
                      </a:r>
                      <a:r>
                        <a:rPr lang="ko-KR" altLang="en-US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사 전송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en-US" altLang="ko-KR" sz="600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bitMP</a:t>
                      </a:r>
                      <a:r>
                        <a:rPr lang="ko-KR" altLang="en-US" sz="600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에서는 개발 불가하므로 주석처리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smtClean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63378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</a:tbl>
          </a:graphicData>
        </a:graphic>
      </p:graphicFrame>
      <p:cxnSp>
        <p:nvCxnSpPr>
          <p:cNvPr id="6" name="Google Shape;277;g2f2558950df_0_15">
            <a:extLst>
              <a:ext uri="{FF2B5EF4-FFF2-40B4-BE49-F238E27FC236}">
                <a16:creationId xmlns:a16="http://schemas.microsoft.com/office/drawing/2014/main" id="{BDE4DAC3-E37E-D61B-488F-BCE8E63A05EB}"/>
              </a:ext>
            </a:extLst>
          </p:cNvPr>
          <p:cNvCxnSpPr>
            <a:cxnSpLocks/>
          </p:cNvCxnSpPr>
          <p:nvPr/>
        </p:nvCxnSpPr>
        <p:spPr>
          <a:xfrm>
            <a:off x="33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94" y="728531"/>
            <a:ext cx="3828542" cy="21870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94" y="3148608"/>
            <a:ext cx="3496285" cy="3513921"/>
          </a:xfrm>
          <a:prstGeom prst="rect">
            <a:avLst/>
          </a:prstGeom>
        </p:spPr>
      </p:pic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121856" y="69441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121856" y="305860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3488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B2C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배송정보 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결제수단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996324"/>
              </p:ext>
            </p:extLst>
          </p:nvPr>
        </p:nvGraphicFramePr>
        <p:xfrm>
          <a:off x="7858125" y="426720"/>
          <a:ext cx="2047875" cy="416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 정보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/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결제수단 팝업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배송정보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  <a:t>주소 버튼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  <a:t>주소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  <a:t>api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  <a:t>사용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</a:b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  <a:t>상세주소도 주소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  <a:t>input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  <a:t>내 기입</a:t>
                      </a:r>
                      <a:endParaRPr lang="ko-KR" altLang="en-US" sz="600" smtClean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결제수단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  <a:t>PG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  <a:t>사에서 넘어온 결제정보 조회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en-US" altLang="ko-KR" sz="600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bitMP</a:t>
                      </a:r>
                      <a:r>
                        <a:rPr lang="ko-KR" altLang="en-US" sz="600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에서는 개발 불가하므로 주석처리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smtClean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63378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</a:tbl>
          </a:graphicData>
        </a:graphic>
      </p:graphicFrame>
      <p:cxnSp>
        <p:nvCxnSpPr>
          <p:cNvPr id="6" name="Google Shape;277;g2f2558950df_0_15">
            <a:extLst>
              <a:ext uri="{FF2B5EF4-FFF2-40B4-BE49-F238E27FC236}">
                <a16:creationId xmlns:a16="http://schemas.microsoft.com/office/drawing/2014/main" id="{BDE4DAC3-E37E-D61B-488F-BCE8E63A05EB}"/>
              </a:ext>
            </a:extLst>
          </p:cNvPr>
          <p:cNvCxnSpPr>
            <a:cxnSpLocks/>
          </p:cNvCxnSpPr>
          <p:nvPr/>
        </p:nvCxnSpPr>
        <p:spPr>
          <a:xfrm>
            <a:off x="33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58" y="948850"/>
            <a:ext cx="4893786" cy="24957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23" y="3871993"/>
            <a:ext cx="3799043" cy="227942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4" y="203122"/>
            <a:ext cx="2962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B2C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주문관리 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 상세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3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163520" y="85885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163520" y="378199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41395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3943788094"/>
              </p:ext>
            </p:extLst>
          </p:nvPr>
        </p:nvGraphicFramePr>
        <p:xfrm>
          <a:off x="1679930" y="3032224"/>
          <a:ext cx="6546359" cy="3970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4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70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1" u="none" strike="noStrike" cap="none" smtClean="0"/>
                        <a:t>B2C</a:t>
                      </a:r>
                      <a:r>
                        <a:rPr lang="ko-KR" altLang="en-US" sz="900" b="1" u="none" strike="noStrike" cap="none" smtClean="0"/>
                        <a:t> </a:t>
                      </a:r>
                      <a:r>
                        <a:rPr lang="en-US" altLang="ko-KR" sz="900" b="1" u="none" strike="noStrike" cap="none"/>
                        <a:t>&gt; </a:t>
                      </a:r>
                      <a:r>
                        <a:rPr lang="ko-KR" altLang="en-US" sz="900" b="1" u="none" strike="noStrike" cap="none"/>
                        <a:t>교환</a:t>
                      </a:r>
                      <a:r>
                        <a:rPr lang="en-US" altLang="ko-KR" sz="900" b="1" u="none" strike="noStrike" cap="none"/>
                        <a:t>/</a:t>
                      </a:r>
                      <a:r>
                        <a:rPr lang="ko-KR" altLang="en-US" sz="900" b="1" u="none" strike="noStrike" cap="none"/>
                        <a:t>반품</a:t>
                      </a:r>
                      <a:endParaRPr sz="900" b="1" u="none" strike="noStrike" cap="none"/>
                    </a:p>
                  </a:txBody>
                  <a:tcPr marL="83859" marR="83859" marT="83859" marB="83859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431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91" y="581907"/>
            <a:ext cx="7504534" cy="4684360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B2C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교환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반품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B2C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교환</a:t>
            </a:r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반품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331964"/>
              </p:ext>
            </p:extLst>
          </p:nvPr>
        </p:nvGraphicFramePr>
        <p:xfrm>
          <a:off x="7858125" y="426720"/>
          <a:ext cx="2047875" cy="4531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교환반품 내역 조회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조회조건</a:t>
                      </a:r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1. </a:t>
                      </a:r>
                      <a:r>
                        <a:rPr lang="ko-KR" altLang="en-US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요청일 </a:t>
                      </a:r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일주일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algn="l" latinLnBrk="1"/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2. </a:t>
                      </a:r>
                      <a:r>
                        <a:rPr lang="ko-KR" altLang="en-US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교환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반품 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전체 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교환 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3. </a:t>
                      </a:r>
                      <a:r>
                        <a:rPr lang="ko-KR" altLang="en-US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주문번호 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: equal </a:t>
                      </a:r>
                      <a:r>
                        <a:rPr lang="ko-KR" altLang="en-US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4.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주문자명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주문자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앞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Like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algn="l" latinLnBrk="1"/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5. </a:t>
                      </a:r>
                      <a:r>
                        <a:rPr lang="ko-KR" altLang="en-US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상태 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: defuat </a:t>
                      </a:r>
                      <a:r>
                        <a:rPr lang="ko-KR" altLang="en-US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상태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전체 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요청 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승인 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환불완료 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철회 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반려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검색결과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클릭 시 주문상세 팝업 호출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환불 요청 수량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6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63378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</a:tbl>
          </a:graphicData>
        </a:graphic>
      </p:graphicFrame>
      <p:cxnSp>
        <p:nvCxnSpPr>
          <p:cNvPr id="6" name="Google Shape;277;g2f2558950df_0_15">
            <a:extLst>
              <a:ext uri="{FF2B5EF4-FFF2-40B4-BE49-F238E27FC236}">
                <a16:creationId xmlns:a16="http://schemas.microsoft.com/office/drawing/2014/main" id="{BDE4DAC3-E37E-D61B-488F-BCE8E63A05EB}"/>
              </a:ext>
            </a:extLst>
          </p:cNvPr>
          <p:cNvCxnSpPr>
            <a:cxnSpLocks/>
          </p:cNvCxnSpPr>
          <p:nvPr/>
        </p:nvCxnSpPr>
        <p:spPr>
          <a:xfrm>
            <a:off x="33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12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259996" y="164170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210025" y="201973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836" y="3220411"/>
            <a:ext cx="4084991" cy="3637589"/>
          </a:xfrm>
          <a:prstGeom prst="rect">
            <a:avLst/>
          </a:prstGeom>
        </p:spPr>
      </p:pic>
      <p:cxnSp>
        <p:nvCxnSpPr>
          <p:cNvPr id="117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602129" y="2241550"/>
            <a:ext cx="1628203" cy="978861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4933950" y="200288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0025" y="816242"/>
            <a:ext cx="240072" cy="9256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en-US" altLang="ko-KR" sz="500" smtClean="0">
                <a:solidFill>
                  <a:schemeClr val="tx1"/>
                </a:solidFill>
              </a:rPr>
              <a:t>B2c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10061" y="1108515"/>
            <a:ext cx="240072" cy="9256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en-US" altLang="ko-KR" sz="500" smtClean="0">
                <a:solidFill>
                  <a:schemeClr val="tx1"/>
                </a:solidFill>
              </a:rPr>
              <a:t>B2c</a:t>
            </a:r>
          </a:p>
        </p:txBody>
      </p:sp>
    </p:spTree>
    <p:extLst>
      <p:ext uri="{BB962C8B-B14F-4D97-AF65-F5344CB8AC3E}">
        <p14:creationId xmlns:p14="http://schemas.microsoft.com/office/powerpoint/2010/main" val="3211945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18649</TotalTime>
  <Words>293</Words>
  <Application>Microsoft Office PowerPoint</Application>
  <PresentationFormat>A4 용지(210x297mm)</PresentationFormat>
  <Paragraphs>109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Malgun Gothic Semilight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bitcube</cp:lastModifiedBy>
  <cp:revision>213</cp:revision>
  <dcterms:created xsi:type="dcterms:W3CDTF">2024-10-08T00:49:16Z</dcterms:created>
  <dcterms:modified xsi:type="dcterms:W3CDTF">2025-06-10T04:51:27Z</dcterms:modified>
</cp:coreProperties>
</file>