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67" r:id="rId1"/>
  </p:sldMasterIdLst>
  <p:notesMasterIdLst>
    <p:notesMasterId r:id="rId9"/>
  </p:notesMasterIdLst>
  <p:handoutMasterIdLst>
    <p:handoutMasterId r:id="rId10"/>
  </p:handoutMasterIdLst>
  <p:sldIdLst>
    <p:sldId id="256" r:id="rId2"/>
    <p:sldId id="404" r:id="rId3"/>
    <p:sldId id="406" r:id="rId4"/>
    <p:sldId id="410" r:id="rId5"/>
    <p:sldId id="409" r:id="rId6"/>
    <p:sldId id="411" r:id="rId7"/>
    <p:sldId id="405" r:id="rId8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1124" userDrawn="1">
          <p15:clr>
            <a:srgbClr val="A4A3A4"/>
          </p15:clr>
        </p15:guide>
        <p15:guide id="3" pos="4708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6" pos="2122" userDrawn="1">
          <p15:clr>
            <a:srgbClr val="A4A3A4"/>
          </p15:clr>
        </p15:guide>
        <p15:guide id="7" orient="horz" pos="3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B41"/>
    <a:srgbClr val="04BF86"/>
    <a:srgbClr val="44546A"/>
    <a:srgbClr val="F1392B"/>
    <a:srgbClr val="1090FB"/>
    <a:srgbClr val="A9A9A9"/>
    <a:srgbClr val="31859C"/>
    <a:srgbClr val="0647AB"/>
    <a:srgbClr val="777A7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14" y="108"/>
      </p:cViewPr>
      <p:guideLst>
        <p:guide orient="horz" pos="4156"/>
        <p:guide pos="1124"/>
        <p:guide pos="4708"/>
        <p:guide orient="horz" pos="4020"/>
        <p:guide pos="2122"/>
        <p:guide orient="horz" pos="31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35C1D519-F4F7-40F2-82BA-F9C0399E58C2}" type="datetimeFigureOut">
              <a:rPr lang="ko-KR" altLang="en-US" smtClean="0"/>
              <a:t>2023-06-22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A4DF38F-3E29-479C-8D74-3E5B6DDEE6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3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A042E33-C471-40DF-9598-289BC6A32C52}" type="datetimeFigureOut">
              <a:rPr lang="ko-KR" altLang="en-US" smtClean="0"/>
              <a:t>2023-06-22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59C65CC-2136-4C89-ADEA-E670700E96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42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자유형 6"/>
          <p:cNvSpPr/>
          <p:nvPr userDrawn="1"/>
        </p:nvSpPr>
        <p:spPr>
          <a:xfrm>
            <a:off x="179251" y="674187"/>
            <a:ext cx="9204000" cy="0"/>
          </a:xfrm>
          <a:custGeom>
            <a:avLst/>
            <a:gdLst>
              <a:gd name="connsiteX0" fmla="*/ 0 w 8051800"/>
              <a:gd name="connsiteY0" fmla="*/ 0 h 0"/>
              <a:gd name="connsiteX1" fmla="*/ 8051800 w 8051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51800">
                <a:moveTo>
                  <a:pt x="0" y="0"/>
                </a:moveTo>
                <a:lnTo>
                  <a:pt x="8051800" y="0"/>
                </a:lnTo>
              </a:path>
            </a:pathLst>
          </a:custGeom>
          <a:noFill/>
          <a:ln w="25400">
            <a:gradFill flip="none" rotWithShape="1">
              <a:gsLst>
                <a:gs pos="31000">
                  <a:srgbClr val="0072B9"/>
                </a:gs>
                <a:gs pos="70000">
                  <a:srgbClr val="0072B9"/>
                </a:gs>
                <a:gs pos="5000">
                  <a:srgbClr val="E42F44"/>
                </a:gs>
                <a:gs pos="91000">
                  <a:srgbClr val="FF99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205603" y="143607"/>
            <a:ext cx="8640000" cy="540000"/>
          </a:xfrm>
          <a:prstGeom prst="rect">
            <a:avLst/>
          </a:prstGeom>
        </p:spPr>
        <p:txBody>
          <a:bodyPr vert="horz" lIns="36000" tIns="36000" rIns="36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latin typeface="CJ ONLYONE NEW 제목 OTF Bold" panose="00000800000000000000" pitchFamily="50" charset="-127"/>
              <a:ea typeface="CJ ONLYONE NEW 제목 OTF Bold" panose="00000800000000000000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93357" y="111127"/>
            <a:ext cx="8640000" cy="540000"/>
          </a:xfrm>
        </p:spPr>
        <p:txBody>
          <a:bodyPr anchor="b">
            <a:normAutofit/>
          </a:bodyPr>
          <a:lstStyle>
            <a:lvl1pPr>
              <a:defRPr sz="2400">
                <a:latin typeface="CJ ONLYONE NEW 제목 OTF Bold" panose="00000800000000000000" pitchFamily="50" charset="-127"/>
                <a:ea typeface="CJ ONLYONE NEW 제목 OTF Bold" panose="0000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자유형 10"/>
          <p:cNvSpPr/>
          <p:nvPr userDrawn="1"/>
        </p:nvSpPr>
        <p:spPr>
          <a:xfrm>
            <a:off x="8824133" y="-1044"/>
            <a:ext cx="1083945" cy="641985"/>
          </a:xfrm>
          <a:custGeom>
            <a:avLst/>
            <a:gdLst>
              <a:gd name="connsiteX0" fmla="*/ 0 w 925830"/>
              <a:gd name="connsiteY0" fmla="*/ 36195 h 584835"/>
              <a:gd name="connsiteX1" fmla="*/ 426720 w 925830"/>
              <a:gd name="connsiteY1" fmla="*/ 453390 h 584835"/>
              <a:gd name="connsiteX2" fmla="*/ 727710 w 925830"/>
              <a:gd name="connsiteY2" fmla="*/ 584835 h 584835"/>
              <a:gd name="connsiteX3" fmla="*/ 920115 w 925830"/>
              <a:gd name="connsiteY3" fmla="*/ 415290 h 584835"/>
              <a:gd name="connsiteX4" fmla="*/ 925830 w 925830"/>
              <a:gd name="connsiteY4" fmla="*/ 0 h 584835"/>
              <a:gd name="connsiteX5" fmla="*/ 0 w 925830"/>
              <a:gd name="connsiteY5" fmla="*/ 36195 h 584835"/>
              <a:gd name="connsiteX0" fmla="*/ 0 w 965835"/>
              <a:gd name="connsiteY0" fmla="*/ 0 h 584835"/>
              <a:gd name="connsiteX1" fmla="*/ 466725 w 965835"/>
              <a:gd name="connsiteY1" fmla="*/ 453390 h 584835"/>
              <a:gd name="connsiteX2" fmla="*/ 767715 w 965835"/>
              <a:gd name="connsiteY2" fmla="*/ 584835 h 584835"/>
              <a:gd name="connsiteX3" fmla="*/ 960120 w 965835"/>
              <a:gd name="connsiteY3" fmla="*/ 415290 h 584835"/>
              <a:gd name="connsiteX4" fmla="*/ 965835 w 965835"/>
              <a:gd name="connsiteY4" fmla="*/ 0 h 584835"/>
              <a:gd name="connsiteX5" fmla="*/ 0 w 965835"/>
              <a:gd name="connsiteY5" fmla="*/ 0 h 584835"/>
              <a:gd name="connsiteX0" fmla="*/ 0 w 965835"/>
              <a:gd name="connsiteY0" fmla="*/ 0 h 584835"/>
              <a:gd name="connsiteX1" fmla="*/ 466725 w 965835"/>
              <a:gd name="connsiteY1" fmla="*/ 453390 h 584835"/>
              <a:gd name="connsiteX2" fmla="*/ 767715 w 965835"/>
              <a:gd name="connsiteY2" fmla="*/ 584835 h 584835"/>
              <a:gd name="connsiteX3" fmla="*/ 960120 w 965835"/>
              <a:gd name="connsiteY3" fmla="*/ 415290 h 584835"/>
              <a:gd name="connsiteX4" fmla="*/ 965835 w 965835"/>
              <a:gd name="connsiteY4" fmla="*/ 0 h 584835"/>
              <a:gd name="connsiteX5" fmla="*/ 0 w 965835"/>
              <a:gd name="connsiteY5" fmla="*/ 0 h 584835"/>
              <a:gd name="connsiteX0" fmla="*/ 499110 w 499110"/>
              <a:gd name="connsiteY0" fmla="*/ 0 h 584835"/>
              <a:gd name="connsiteX1" fmla="*/ 0 w 499110"/>
              <a:gd name="connsiteY1" fmla="*/ 453390 h 584835"/>
              <a:gd name="connsiteX2" fmla="*/ 300990 w 499110"/>
              <a:gd name="connsiteY2" fmla="*/ 584835 h 584835"/>
              <a:gd name="connsiteX3" fmla="*/ 493395 w 499110"/>
              <a:gd name="connsiteY3" fmla="*/ 415290 h 584835"/>
              <a:gd name="connsiteX4" fmla="*/ 499110 w 499110"/>
              <a:gd name="connsiteY4" fmla="*/ 0 h 584835"/>
              <a:gd name="connsiteX0" fmla="*/ 499110 w 499110"/>
              <a:gd name="connsiteY0" fmla="*/ 0 h 584835"/>
              <a:gd name="connsiteX1" fmla="*/ 163830 w 499110"/>
              <a:gd name="connsiteY1" fmla="*/ 302895 h 584835"/>
              <a:gd name="connsiteX2" fmla="*/ 0 w 499110"/>
              <a:gd name="connsiteY2" fmla="*/ 453390 h 584835"/>
              <a:gd name="connsiteX3" fmla="*/ 300990 w 499110"/>
              <a:gd name="connsiteY3" fmla="*/ 584835 h 584835"/>
              <a:gd name="connsiteX4" fmla="*/ 493395 w 499110"/>
              <a:gd name="connsiteY4" fmla="*/ 415290 h 584835"/>
              <a:gd name="connsiteX5" fmla="*/ 499110 w 499110"/>
              <a:gd name="connsiteY5" fmla="*/ 0 h 584835"/>
              <a:gd name="connsiteX0" fmla="*/ 992505 w 992505"/>
              <a:gd name="connsiteY0" fmla="*/ 0 h 584835"/>
              <a:gd name="connsiteX1" fmla="*/ 0 w 992505"/>
              <a:gd name="connsiteY1" fmla="*/ 3810 h 584835"/>
              <a:gd name="connsiteX2" fmla="*/ 493395 w 992505"/>
              <a:gd name="connsiteY2" fmla="*/ 453390 h 584835"/>
              <a:gd name="connsiteX3" fmla="*/ 794385 w 992505"/>
              <a:gd name="connsiteY3" fmla="*/ 584835 h 584835"/>
              <a:gd name="connsiteX4" fmla="*/ 986790 w 992505"/>
              <a:gd name="connsiteY4" fmla="*/ 415290 h 584835"/>
              <a:gd name="connsiteX5" fmla="*/ 992505 w 992505"/>
              <a:gd name="connsiteY5" fmla="*/ 0 h 584835"/>
              <a:gd name="connsiteX0" fmla="*/ 992505 w 992505"/>
              <a:gd name="connsiteY0" fmla="*/ 0 h 596265"/>
              <a:gd name="connsiteX1" fmla="*/ 0 w 992505"/>
              <a:gd name="connsiteY1" fmla="*/ 3810 h 596265"/>
              <a:gd name="connsiteX2" fmla="*/ 493395 w 992505"/>
              <a:gd name="connsiteY2" fmla="*/ 453390 h 596265"/>
              <a:gd name="connsiteX3" fmla="*/ 800100 w 992505"/>
              <a:gd name="connsiteY3" fmla="*/ 596265 h 596265"/>
              <a:gd name="connsiteX4" fmla="*/ 986790 w 992505"/>
              <a:gd name="connsiteY4" fmla="*/ 415290 h 596265"/>
              <a:gd name="connsiteX5" fmla="*/ 992505 w 992505"/>
              <a:gd name="connsiteY5" fmla="*/ 0 h 596265"/>
              <a:gd name="connsiteX0" fmla="*/ 992505 w 1017270"/>
              <a:gd name="connsiteY0" fmla="*/ 0 h 596265"/>
              <a:gd name="connsiteX1" fmla="*/ 0 w 1017270"/>
              <a:gd name="connsiteY1" fmla="*/ 3810 h 596265"/>
              <a:gd name="connsiteX2" fmla="*/ 493395 w 1017270"/>
              <a:gd name="connsiteY2" fmla="*/ 453390 h 596265"/>
              <a:gd name="connsiteX3" fmla="*/ 800100 w 1017270"/>
              <a:gd name="connsiteY3" fmla="*/ 596265 h 596265"/>
              <a:gd name="connsiteX4" fmla="*/ 1017270 w 1017270"/>
              <a:gd name="connsiteY4" fmla="*/ 396240 h 596265"/>
              <a:gd name="connsiteX5" fmla="*/ 992505 w 1017270"/>
              <a:gd name="connsiteY5" fmla="*/ 0 h 596265"/>
              <a:gd name="connsiteX0" fmla="*/ 1021080 w 1021080"/>
              <a:gd name="connsiteY0" fmla="*/ 0 h 641985"/>
              <a:gd name="connsiteX1" fmla="*/ 0 w 1021080"/>
              <a:gd name="connsiteY1" fmla="*/ 49530 h 641985"/>
              <a:gd name="connsiteX2" fmla="*/ 493395 w 1021080"/>
              <a:gd name="connsiteY2" fmla="*/ 499110 h 641985"/>
              <a:gd name="connsiteX3" fmla="*/ 800100 w 1021080"/>
              <a:gd name="connsiteY3" fmla="*/ 641985 h 641985"/>
              <a:gd name="connsiteX4" fmla="*/ 1017270 w 1021080"/>
              <a:gd name="connsiteY4" fmla="*/ 441960 h 641985"/>
              <a:gd name="connsiteX5" fmla="*/ 1021080 w 1021080"/>
              <a:gd name="connsiteY5" fmla="*/ 0 h 641985"/>
              <a:gd name="connsiteX0" fmla="*/ 1083945 w 1083945"/>
              <a:gd name="connsiteY0" fmla="*/ 0 h 641985"/>
              <a:gd name="connsiteX1" fmla="*/ 0 w 1083945"/>
              <a:gd name="connsiteY1" fmla="*/ 1905 h 641985"/>
              <a:gd name="connsiteX2" fmla="*/ 556260 w 1083945"/>
              <a:gd name="connsiteY2" fmla="*/ 499110 h 641985"/>
              <a:gd name="connsiteX3" fmla="*/ 862965 w 1083945"/>
              <a:gd name="connsiteY3" fmla="*/ 641985 h 641985"/>
              <a:gd name="connsiteX4" fmla="*/ 1080135 w 1083945"/>
              <a:gd name="connsiteY4" fmla="*/ 441960 h 641985"/>
              <a:gd name="connsiteX5" fmla="*/ 1083945 w 1083945"/>
              <a:gd name="connsiteY5" fmla="*/ 0 h 641985"/>
              <a:gd name="connsiteX0" fmla="*/ 1083945 w 1083945"/>
              <a:gd name="connsiteY0" fmla="*/ 0 h 641985"/>
              <a:gd name="connsiteX1" fmla="*/ 0 w 1083945"/>
              <a:gd name="connsiteY1" fmla="*/ 1905 h 641985"/>
              <a:gd name="connsiteX2" fmla="*/ 539115 w 1083945"/>
              <a:gd name="connsiteY2" fmla="*/ 501015 h 641985"/>
              <a:gd name="connsiteX3" fmla="*/ 862965 w 1083945"/>
              <a:gd name="connsiteY3" fmla="*/ 641985 h 641985"/>
              <a:gd name="connsiteX4" fmla="*/ 1080135 w 1083945"/>
              <a:gd name="connsiteY4" fmla="*/ 441960 h 641985"/>
              <a:gd name="connsiteX5" fmla="*/ 1083945 w 1083945"/>
              <a:gd name="connsiteY5" fmla="*/ 0 h 64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945" h="641985">
                <a:moveTo>
                  <a:pt x="1083945" y="0"/>
                </a:moveTo>
                <a:lnTo>
                  <a:pt x="0" y="1905"/>
                </a:lnTo>
                <a:lnTo>
                  <a:pt x="539115" y="501015"/>
                </a:lnTo>
                <a:lnTo>
                  <a:pt x="862965" y="641985"/>
                </a:lnTo>
                <a:lnTo>
                  <a:pt x="1080135" y="441960"/>
                </a:lnTo>
                <a:lnTo>
                  <a:pt x="1083945" y="0"/>
                </a:lnTo>
                <a:close/>
              </a:path>
            </a:pathLst>
          </a:custGeom>
          <a:solidFill>
            <a:srgbClr val="56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1134319"/>
            <a:ext cx="9906000" cy="574674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873000" y="6610352"/>
            <a:ext cx="2160000" cy="216000"/>
          </a:xfrm>
          <a:prstGeom prst="rect">
            <a:avLst/>
          </a:prstGeom>
        </p:spPr>
        <p:txBody>
          <a:bodyPr vert="horz" lIns="36000" tIns="36000" rIns="36000" bIns="36000" rtlCol="0" anchor="b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- </a:t>
            </a:r>
            <a:fld id="{51FB962B-3F6A-4EF6-BEFF-7C53160317D0}" type="slidenum">
              <a:rPr lang="ko-KR" altLang="en-US" sz="1000" smtClean="0"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pPr algn="ctr"/>
              <a:t>‹#›</a:t>
            </a:fld>
            <a:r>
              <a:rPr lang="ko-KR" altLang="en-US" sz="1000" dirty="0"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 </a:t>
            </a:r>
            <a:r>
              <a:rPr lang="en-US" altLang="ko-KR" sz="1000" dirty="0"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-</a:t>
            </a:r>
            <a:endParaRPr lang="ko-KR" altLang="en-US" sz="1000" dirty="0">
              <a:latin typeface="CJ ONLYONE NEW 본문 OTF Regular" panose="00000500000000000000" pitchFamily="50" charset="-127"/>
              <a:ea typeface="CJ ONLYONE NEW 본문 OTF Regular" panose="00000500000000000000" pitchFamily="50" charset="-127"/>
            </a:endParaRPr>
          </a:p>
        </p:txBody>
      </p:sp>
      <p:pic>
        <p:nvPicPr>
          <p:cNvPr id="14" name="그림 32">
            <a:extLst>
              <a:ext uri="{FF2B5EF4-FFF2-40B4-BE49-F238E27FC236}">
                <a16:creationId xmlns:a16="http://schemas.microsoft.com/office/drawing/2014/main" id="{5EDD3C4C-4F4B-461C-A6AB-3169D20BCA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5169" y="6382903"/>
            <a:ext cx="1497474" cy="39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052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63880"/>
            <a:ext cx="9906000" cy="1080000"/>
          </a:xfrm>
        </p:spPr>
        <p:txBody>
          <a:bodyPr anchor="ctr">
            <a:normAutofit/>
          </a:bodyPr>
          <a:lstStyle>
            <a:lvl1pPr algn="ctr">
              <a:defRPr sz="4550" b="0">
                <a:latin typeface="CJ ONLYONE NEW 제목 Bold" panose="00000800000000000000" pitchFamily="2" charset="-127"/>
                <a:ea typeface="CJ ONLYONE NEW 제목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B904A-BCDC-40F8-9C9B-DB219162E83D}" type="datetime1">
              <a:rPr lang="en-US" altLang="ko-KR" smtClean="0"/>
              <a:t>6/22/2023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962B-3F6A-4EF6-BEFF-7C53160317D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09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0" y="2428063"/>
            <a:ext cx="9906000" cy="1341363"/>
          </a:xfrm>
        </p:spPr>
        <p:txBody>
          <a:bodyPr>
            <a:normAutofit/>
          </a:bodyPr>
          <a:lstStyle/>
          <a:p>
            <a:r>
              <a:rPr lang="ko-KR" altLang="en-US" sz="5200" b="1" spc="400" dirty="0">
                <a:latin typeface="+mj-ea"/>
                <a:ea typeface="+mj-ea"/>
              </a:rPr>
              <a:t>코드 파이프 라인 가이드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1551" y="1911660"/>
            <a:ext cx="5684740" cy="312224"/>
          </a:xfrm>
          <a:prstGeom prst="rect">
            <a:avLst/>
          </a:prstGeom>
          <a:noFill/>
        </p:spPr>
        <p:txBody>
          <a:bodyPr wrap="square" lIns="39000" tIns="39000" rIns="39000" bIns="39000" rtlCol="0">
            <a:spAutoFit/>
          </a:bodyPr>
          <a:lstStyle/>
          <a:p>
            <a:r>
              <a:rPr lang="ko-KR" altLang="en-US" sz="1517" spc="-54" dirty="0">
                <a:gradFill>
                  <a:gsLst>
                    <a:gs pos="0">
                      <a:srgbClr val="0080C6"/>
                    </a:gs>
                    <a:gs pos="100000">
                      <a:srgbClr val="0080C6"/>
                    </a:gs>
                  </a:gsLst>
                  <a:lin ang="5400000" scaled="1"/>
                </a:gradFill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고객과 사회의 행복을 선도하는 </a:t>
            </a:r>
            <a:r>
              <a:rPr lang="en-US" altLang="ko-KR" sz="1517" spc="-54" dirty="0">
                <a:gradFill>
                  <a:gsLst>
                    <a:gs pos="0">
                      <a:srgbClr val="0080C6"/>
                    </a:gs>
                    <a:gs pos="100000">
                      <a:srgbClr val="0080C6"/>
                    </a:gs>
                  </a:gsLst>
                  <a:lin ang="5400000" scaled="1"/>
                </a:gradFill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Top Tier </a:t>
            </a:r>
            <a:r>
              <a:rPr lang="ko-KR" altLang="en-US" sz="1517" spc="-54" dirty="0">
                <a:gradFill>
                  <a:gsLst>
                    <a:gs pos="0">
                      <a:srgbClr val="0080C6"/>
                    </a:gs>
                    <a:gs pos="100000">
                      <a:srgbClr val="0080C6"/>
                    </a:gs>
                  </a:gsLst>
                  <a:lin ang="5400000" scaled="1"/>
                </a:gradFill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디지털 서비스 기업</a:t>
            </a:r>
            <a:r>
              <a:rPr lang="en-US" altLang="ko-KR" sz="1517" spc="-54" dirty="0">
                <a:gradFill>
                  <a:gsLst>
                    <a:gs pos="0">
                      <a:srgbClr val="0080C6"/>
                    </a:gs>
                    <a:gs pos="100000">
                      <a:srgbClr val="0080C6"/>
                    </a:gs>
                  </a:gsLst>
                  <a:lin ang="5400000" scaled="1"/>
                </a:gradFill>
                <a:latin typeface="CJ ONLYONE NEW 본문 OTF Regular" panose="00000500000000000000" pitchFamily="50" charset="-127"/>
                <a:ea typeface="CJ ONLYONE NEW 본문 OTF Regular" panose="00000500000000000000" pitchFamily="50" charset="-127"/>
              </a:rPr>
              <a:t> 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932394" y="2223884"/>
            <a:ext cx="5643897" cy="25496"/>
          </a:xfrm>
          <a:prstGeom prst="line">
            <a:avLst/>
          </a:prstGeom>
          <a:ln w="19050">
            <a:solidFill>
              <a:srgbClr val="42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1743" y="4926377"/>
            <a:ext cx="2242514" cy="5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05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DE7328B-2157-4183-BBE9-8797B56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1. </a:t>
            </a:r>
            <a:r>
              <a:rPr lang="ko-KR" altLang="en-US" sz="2200" b="1" dirty="0">
                <a:latin typeface="+mn-ea"/>
                <a:ea typeface="+mn-ea"/>
              </a:rPr>
              <a:t>일반적인 형태의 </a:t>
            </a:r>
            <a:r>
              <a:rPr lang="en-US" altLang="ko-KR" sz="2200" b="1" dirty="0" err="1">
                <a:latin typeface="+mn-ea"/>
                <a:ea typeface="+mn-ea"/>
              </a:rPr>
              <a:t>CodePipeline</a:t>
            </a:r>
            <a:r>
              <a:rPr lang="en-US" altLang="ko-KR" sz="2200" b="1" dirty="0">
                <a:latin typeface="+mn-ea"/>
                <a:ea typeface="+mn-ea"/>
              </a:rPr>
              <a:t> </a:t>
            </a:r>
            <a:r>
              <a:rPr lang="ko-KR" altLang="en-US" sz="2200" b="1" dirty="0">
                <a:latin typeface="+mn-ea"/>
                <a:ea typeface="+mn-ea"/>
              </a:rPr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5BA4-1D12-411C-B143-5C3A302B263D}"/>
              </a:ext>
            </a:extLst>
          </p:cNvPr>
          <p:cNvSpPr txBox="1"/>
          <p:nvPr/>
        </p:nvSpPr>
        <p:spPr>
          <a:xfrm>
            <a:off x="625811" y="747301"/>
            <a:ext cx="5835178" cy="9299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Code Commit :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aws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의 코드 저장소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, git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통해 소스 형상 관리가 가능</a:t>
            </a:r>
            <a:endParaRPr lang="en-US" altLang="ko-KR" sz="1600" b="1" spc="-9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Code Build :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aws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의 코드 빌드 서비스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builspec.yaml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정의 필요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Code Deploy: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aws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코드 배포 서비스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appspec.yaml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정의 필요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600" b="1" spc="-9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4666863-60CD-368F-47C0-BCC25B46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72" y="2365087"/>
            <a:ext cx="61531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AA902-0FF0-FDBE-C182-B41130A18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61" y="2365087"/>
            <a:ext cx="587692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2DE7328B-2157-4183-BBE9-8797B56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2.</a:t>
            </a:r>
            <a:r>
              <a:rPr lang="ko-KR" altLang="en-US" sz="2200" b="1" dirty="0">
                <a:latin typeface="+mn-ea"/>
                <a:ea typeface="+mn-ea"/>
              </a:rPr>
              <a:t> 외부 </a:t>
            </a:r>
            <a:r>
              <a:rPr lang="en-US" altLang="ko-KR" sz="2200" b="1" dirty="0">
                <a:latin typeface="+mn-ea"/>
                <a:ea typeface="+mn-ea"/>
              </a:rPr>
              <a:t>Repository </a:t>
            </a:r>
            <a:r>
              <a:rPr lang="ko-KR" altLang="en-US" sz="2200" b="1" dirty="0">
                <a:latin typeface="+mn-ea"/>
                <a:ea typeface="+mn-ea"/>
              </a:rPr>
              <a:t>사용 </a:t>
            </a:r>
            <a:r>
              <a:rPr lang="en-US" altLang="ko-KR" sz="2200" b="1" dirty="0" err="1">
                <a:latin typeface="+mn-ea"/>
                <a:ea typeface="+mn-ea"/>
              </a:rPr>
              <a:t>CodePipeline</a:t>
            </a:r>
            <a:r>
              <a:rPr lang="en-US" altLang="ko-KR" sz="2200" b="1" dirty="0">
                <a:latin typeface="+mn-ea"/>
                <a:ea typeface="+mn-ea"/>
              </a:rPr>
              <a:t> </a:t>
            </a:r>
            <a:r>
              <a:rPr lang="ko-KR" altLang="en-US" sz="2200" b="1" dirty="0">
                <a:latin typeface="+mn-ea"/>
                <a:ea typeface="+mn-ea"/>
              </a:rPr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5BA4-1D12-411C-B143-5C3A302B263D}"/>
              </a:ext>
            </a:extLst>
          </p:cNvPr>
          <p:cNvSpPr txBox="1"/>
          <p:nvPr/>
        </p:nvSpPr>
        <p:spPr>
          <a:xfrm>
            <a:off x="625811" y="747301"/>
            <a:ext cx="7792317" cy="6344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AWS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 상의 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Repository(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CodeCommit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을 사용하지 않을 경우 구성하는 방안</a:t>
            </a:r>
            <a:endParaRPr lang="en-US" altLang="ko-KR" sz="1600" b="1" spc="-9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소스 코드의 위치를 외부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Repositoy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또는 별도의 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Git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를 사용하지 않는 경우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S3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로 대체 가능</a:t>
            </a:r>
          </a:p>
        </p:txBody>
      </p:sp>
    </p:spTree>
    <p:extLst>
      <p:ext uri="{BB962C8B-B14F-4D97-AF65-F5344CB8AC3E}">
        <p14:creationId xmlns:p14="http://schemas.microsoft.com/office/powerpoint/2010/main" val="55035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90E065-F5ED-E59A-4ADE-66470447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72" y="2365087"/>
            <a:ext cx="61150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2DE7328B-2157-4183-BBE9-8797B56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3. Code Deploy </a:t>
            </a:r>
            <a:r>
              <a:rPr lang="ko-KR" altLang="en-US" sz="2200" dirty="0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전용 </a:t>
            </a:r>
            <a:r>
              <a:rPr lang="en-US" altLang="ko-KR" sz="2200" dirty="0" err="1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CodePipeline</a:t>
            </a:r>
            <a:r>
              <a:rPr lang="en-US" altLang="ko-KR" sz="2200" dirty="0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 </a:t>
            </a:r>
            <a:r>
              <a:rPr lang="ko-KR" altLang="en-US" sz="2200" dirty="0"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구성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5BA4-1D12-411C-B143-5C3A302B263D}"/>
              </a:ext>
            </a:extLst>
          </p:cNvPr>
          <p:cNvSpPr txBox="1"/>
          <p:nvPr/>
        </p:nvSpPr>
        <p:spPr>
          <a:xfrm>
            <a:off x="625811" y="747301"/>
            <a:ext cx="7444273" cy="6344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별도의 소스 형상 관리 솔루션 및 로컬에서 빌드 하고자 할 때 구성 가능한 파이프 라인</a:t>
            </a:r>
            <a:endParaRPr lang="en-US" altLang="ko-KR" sz="1600" b="1" spc="-9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빌드 후 나온 파일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(artifact)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를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S3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에 업로드 하면 배포가 이루어지는 구성</a:t>
            </a:r>
          </a:p>
        </p:txBody>
      </p:sp>
    </p:spTree>
    <p:extLst>
      <p:ext uri="{BB962C8B-B14F-4D97-AF65-F5344CB8AC3E}">
        <p14:creationId xmlns:p14="http://schemas.microsoft.com/office/powerpoint/2010/main" val="197151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DE7328B-2157-4183-BBE9-8797B56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b="1" dirty="0">
                <a:latin typeface="+mn-ea"/>
                <a:ea typeface="+mn-ea"/>
              </a:rPr>
              <a:t>4. </a:t>
            </a:r>
            <a:r>
              <a:rPr lang="en-US" altLang="ko-KR" sz="2200" b="1" dirty="0" err="1">
                <a:latin typeface="+mn-ea"/>
                <a:ea typeface="+mn-ea"/>
              </a:rPr>
              <a:t>buildspec.yaml</a:t>
            </a:r>
            <a:r>
              <a:rPr lang="en-US" altLang="ko-KR" sz="2200" b="1" dirty="0">
                <a:latin typeface="+mn-ea"/>
                <a:ea typeface="+mn-ea"/>
              </a:rPr>
              <a:t> </a:t>
            </a:r>
            <a:r>
              <a:rPr lang="ko-KR" altLang="en-US" sz="2200" b="1" dirty="0">
                <a:latin typeface="+mn-ea"/>
                <a:ea typeface="+mn-ea"/>
              </a:rPr>
              <a:t>및 </a:t>
            </a:r>
            <a:r>
              <a:rPr lang="en-US" altLang="ko-KR" sz="2200" b="1" dirty="0" err="1">
                <a:latin typeface="+mn-ea"/>
                <a:ea typeface="+mn-ea"/>
              </a:rPr>
              <a:t>appspec.yaml</a:t>
            </a:r>
            <a:r>
              <a:rPr lang="ko-KR" altLang="en-US" sz="2200" b="1" dirty="0">
                <a:latin typeface="+mn-ea"/>
                <a:ea typeface="+mn-ea"/>
              </a:rPr>
              <a:t>의 위치</a:t>
            </a:r>
            <a:r>
              <a:rPr lang="en-US" altLang="ko-KR" sz="2200" b="1" dirty="0">
                <a:latin typeface="+mn-ea"/>
                <a:ea typeface="+mn-ea"/>
              </a:rPr>
              <a:t> 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5BA4-1D12-411C-B143-5C3A302B263D}"/>
              </a:ext>
            </a:extLst>
          </p:cNvPr>
          <p:cNvSpPr txBox="1"/>
          <p:nvPr/>
        </p:nvSpPr>
        <p:spPr>
          <a:xfrm>
            <a:off x="625811" y="747301"/>
            <a:ext cx="8453844" cy="63446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소스 코드상에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buildspec.yaml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및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appspec.yaml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을 정의 하며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codebuild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및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codedeploy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에서 해당 </a:t>
            </a:r>
            <a:endParaRPr lang="en-US" altLang="ko-KR" sz="1600" b="1" spc="-9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파일의 설정 값을 읽고 빌드 및 배포를 진행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FE421E-B346-1639-1C16-466F94C8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51" y="1658560"/>
            <a:ext cx="6493163" cy="45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1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DE7328B-2157-4183-BBE9-8797B56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b="1" dirty="0">
                <a:latin typeface="+mn-ea"/>
                <a:ea typeface="+mn-ea"/>
              </a:rPr>
              <a:t>5. </a:t>
            </a:r>
            <a:r>
              <a:rPr lang="en-US" altLang="ko-KR" sz="2200" b="1" dirty="0" err="1">
                <a:latin typeface="+mn-ea"/>
                <a:ea typeface="+mn-ea"/>
              </a:rPr>
              <a:t>buildspec.yaml</a:t>
            </a:r>
            <a:r>
              <a:rPr lang="en-US" altLang="ko-KR" sz="2200" b="1" dirty="0">
                <a:latin typeface="+mn-ea"/>
                <a:ea typeface="+mn-ea"/>
              </a:rPr>
              <a:t> </a:t>
            </a:r>
            <a:r>
              <a:rPr lang="ko-KR" altLang="en-US" sz="2200" b="1" dirty="0">
                <a:latin typeface="+mn-ea"/>
                <a:ea typeface="+mn-ea"/>
              </a:rPr>
              <a:t>및 </a:t>
            </a:r>
            <a:r>
              <a:rPr lang="en-US" altLang="ko-KR" sz="2200" b="1" dirty="0" err="1">
                <a:latin typeface="+mn-ea"/>
                <a:ea typeface="+mn-ea"/>
              </a:rPr>
              <a:t>appspec.yaml</a:t>
            </a:r>
            <a:r>
              <a:rPr lang="ko-KR" altLang="en-US" sz="2200" b="1" dirty="0">
                <a:latin typeface="+mn-ea"/>
                <a:ea typeface="+mn-ea"/>
              </a:rPr>
              <a:t> 설정</a:t>
            </a:r>
            <a:r>
              <a:rPr lang="en-US" altLang="ko-KR" sz="2200" b="1" dirty="0">
                <a:latin typeface="+mn-ea"/>
                <a:ea typeface="+mn-ea"/>
              </a:rPr>
              <a:t> </a:t>
            </a:r>
            <a:endParaRPr lang="ko-KR" altLang="en-US" sz="22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45BA4-1D12-411C-B143-5C3A302B263D}"/>
              </a:ext>
            </a:extLst>
          </p:cNvPr>
          <p:cNvSpPr txBox="1"/>
          <p:nvPr/>
        </p:nvSpPr>
        <p:spPr>
          <a:xfrm>
            <a:off x="625811" y="747301"/>
            <a:ext cx="8845489" cy="92992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buildspec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의 경우 사용 할 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jdk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버전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 빌드 시 수행 될 커맨드가 정의 되어 있어야 함</a:t>
            </a:r>
            <a:endParaRPr lang="en-US" altLang="ko-KR" sz="1600" b="1" spc="-9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appspec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의 경우 빌드 후에 나온 산출물이 배포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(COPY)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 되어야 하는 위치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600" b="1" spc="-90" dirty="0" err="1">
                <a:solidFill>
                  <a:srgbClr val="000000"/>
                </a:solidFill>
                <a:latin typeface="+mj-ea"/>
                <a:ea typeface="+mj-ea"/>
              </a:rPr>
              <a:t>EC2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 내부</a:t>
            </a:r>
            <a:r>
              <a:rPr lang="en-US" altLang="ko-KR" sz="1600" b="1" spc="-9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의 대한 경로가 정의</a:t>
            </a:r>
            <a:endParaRPr lang="en-US" altLang="ko-KR" sz="1600" b="1" spc="-9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b="1" spc="-90" dirty="0">
                <a:solidFill>
                  <a:srgbClr val="000000"/>
                </a:solidFill>
                <a:latin typeface="+mj-ea"/>
                <a:ea typeface="+mj-ea"/>
              </a:rPr>
              <a:t>되어 있어야 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CFDEA-D90C-54D9-E2F0-71269A01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7" y="2136601"/>
            <a:ext cx="4038600" cy="3771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600EE-B500-3B0D-31F4-2D94C8E1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55" y="2102081"/>
            <a:ext cx="4038600" cy="38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8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32D21ED-4F30-43A9-8CAA-453AD5A5DC7F}"/>
              </a:ext>
            </a:extLst>
          </p:cNvPr>
          <p:cNvSpPr/>
          <p:nvPr/>
        </p:nvSpPr>
        <p:spPr>
          <a:xfrm>
            <a:off x="2521113" y="2041352"/>
            <a:ext cx="485742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J ONLYONE NEW 제목 Bold" panose="00000800000000000000" pitchFamily="2" charset="-127"/>
                <a:ea typeface="CJ ONLYONE NEW 제목 Bold" panose="00000800000000000000" pitchFamily="2" charset="-127"/>
              </a:rPr>
              <a:t>감사합니다</a:t>
            </a:r>
            <a:endParaRPr lang="en-US" altLang="ko-KR" sz="8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J ONLYONE NEW 제목 Bold" panose="00000800000000000000" pitchFamily="2" charset="-127"/>
              <a:ea typeface="CJ ONLYONE NEW 제목 Bold" panose="00000800000000000000" pitchFamily="2" charset="-127"/>
            </a:endParaRPr>
          </a:p>
        </p:txBody>
      </p:sp>
      <p:pic>
        <p:nvPicPr>
          <p:cNvPr id="7" name="그림 32">
            <a:extLst>
              <a:ext uri="{FF2B5EF4-FFF2-40B4-BE49-F238E27FC236}">
                <a16:creationId xmlns:a16="http://schemas.microsoft.com/office/drawing/2014/main" id="{FC48B687-8435-48A2-8941-D486E2FA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8566" y="3476013"/>
            <a:ext cx="2242514" cy="58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581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223</Words>
  <Application>Microsoft Office PowerPoint</Application>
  <PresentationFormat>A4 용지(210x297mm)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CJ ONLYONE NEW 본문 OTF Regular</vt:lpstr>
      <vt:lpstr>CJ ONLYONE NEW 제목 Bold</vt:lpstr>
      <vt:lpstr>CJ ONLYONE NEW 제목 OTF Bold</vt:lpstr>
      <vt:lpstr>맑은 고딕</vt:lpstr>
      <vt:lpstr>Arial</vt:lpstr>
      <vt:lpstr>Calibri</vt:lpstr>
      <vt:lpstr>Calibri Light</vt:lpstr>
      <vt:lpstr>Office 테마</vt:lpstr>
      <vt:lpstr>코드 파이프 라인 가이드</vt:lpstr>
      <vt:lpstr>1. 일반적인 형태의 CodePipeline 구성</vt:lpstr>
      <vt:lpstr>2. 외부 Repository 사용 CodePipeline 구성</vt:lpstr>
      <vt:lpstr>3. Code Deploy 전용 CodePipeline 구성</vt:lpstr>
      <vt:lpstr>4. buildspec.yaml 및 appspec.yaml의 위치 </vt:lpstr>
      <vt:lpstr>5. buildspec.yaml 및 appspec.yaml 설정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 파이프 라인 가이드</dc:title>
  <dc:creator>mcjinsu</dc:creator>
  <cp:lastModifiedBy>김대유님 [KIM DAE YOO]</cp:lastModifiedBy>
  <cp:revision>64</cp:revision>
  <dcterms:modified xsi:type="dcterms:W3CDTF">2023-06-22T03:06:01Z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32b298-d092-4ba9-a1be-2a4de4a74ea4_Enabled">
    <vt:lpwstr>true</vt:lpwstr>
  </property>
  <property fmtid="{D5CDD505-2E9C-101B-9397-08002B2CF9AE}" pid="3" name="MSIP_Label_d132b298-d092-4ba9-a1be-2a4de4a74ea4_SetDate">
    <vt:lpwstr>2023-06-22T03:05:59Z</vt:lpwstr>
  </property>
  <property fmtid="{D5CDD505-2E9C-101B-9397-08002B2CF9AE}" pid="4" name="MSIP_Label_d132b298-d092-4ba9-a1be-2a4de4a74ea4_Method">
    <vt:lpwstr>Privileged</vt:lpwstr>
  </property>
  <property fmtid="{D5CDD505-2E9C-101B-9397-08002B2CF9AE}" pid="5" name="MSIP_Label_d132b298-d092-4ba9-a1be-2a4de4a74ea4_Name">
    <vt:lpwstr>평문화</vt:lpwstr>
  </property>
  <property fmtid="{D5CDD505-2E9C-101B-9397-08002B2CF9AE}" pid="6" name="MSIP_Label_d132b298-d092-4ba9-a1be-2a4de4a74ea4_SiteId">
    <vt:lpwstr>ee6af5c5-684f-4539-9eb6-64793af08027</vt:lpwstr>
  </property>
  <property fmtid="{D5CDD505-2E9C-101B-9397-08002B2CF9AE}" pid="7" name="MSIP_Label_d132b298-d092-4ba9-a1be-2a4de4a74ea4_ActionId">
    <vt:lpwstr>5024ad18-b614-4d20-8d23-9350f6fb6374</vt:lpwstr>
  </property>
  <property fmtid="{D5CDD505-2E9C-101B-9397-08002B2CF9AE}" pid="8" name="MSIP_Label_d132b298-d092-4ba9-a1be-2a4de4a74ea4_ContentBits">
    <vt:lpwstr>0</vt:lpwstr>
  </property>
</Properties>
</file>