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78" r:id="rId3"/>
    <p:sldId id="281" r:id="rId4"/>
    <p:sldId id="282" r:id="rId5"/>
    <p:sldId id="283" r:id="rId6"/>
    <p:sldId id="284" r:id="rId7"/>
    <p:sldId id="285" r:id="rId8"/>
    <p:sldId id="287" r:id="rId9"/>
    <p:sldId id="288" r:id="rId10"/>
  </p:sldIdLst>
  <p:sldSz cx="10799763" cy="57594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hmL6S6yJV7YZlnjFdwNyF12wOVH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kang" initials="j" lastIdx="1" clrIdx="0">
    <p:extLst>
      <p:ext uri="{19B8F6BF-5375-455C-9EA6-DF929625EA0E}">
        <p15:presenceInfo xmlns:p15="http://schemas.microsoft.com/office/powerpoint/2012/main" userId="4f71408cedc54c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FEF"/>
    <a:srgbClr val="F1F1F1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5F0C1E-2325-4A7A-BD05-369431DB3D1F}">
  <a:tblStyle styleId="{685F0C1E-2325-4A7A-BD05-369431DB3D1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88B84AF5-B714-44C4-9783-9B931EF0E584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36" autoAdjust="0"/>
    <p:restoredTop sz="96391" autoAdjust="0"/>
  </p:normalViewPr>
  <p:slideViewPr>
    <p:cSldViewPr snapToGrid="0">
      <p:cViewPr varScale="1">
        <p:scale>
          <a:sx n="110" d="100"/>
          <a:sy n="110" d="100"/>
        </p:scale>
        <p:origin x="108" y="234"/>
      </p:cViewPr>
      <p:guideLst>
        <p:guide orient="horz" pos="181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608" y="685800"/>
            <a:ext cx="6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7945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3645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8420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ctrTitle"/>
          </p:nvPr>
        </p:nvSpPr>
        <p:spPr>
          <a:xfrm>
            <a:off x="368159" y="833820"/>
            <a:ext cx="10063800" cy="22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subTitle" idx="1"/>
          </p:nvPr>
        </p:nvSpPr>
        <p:spPr>
          <a:xfrm>
            <a:off x="368150" y="3173823"/>
            <a:ext cx="100638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47244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2"/>
          </p:nvPr>
        </p:nvSpPr>
        <p:spPr>
          <a:xfrm>
            <a:off x="5707559" y="1290611"/>
            <a:ext cx="47244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body" idx="1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>
            <a:spLocks noGrp="1"/>
          </p:cNvSpPr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3975" tIns="103975" rIns="103975" bIns="103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subTitle" idx="1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>
            <a:spLocks noGrp="1"/>
          </p:cNvSpPr>
          <p:nvPr>
            <p:ph type="title" hasCustomPrompt="1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46" name="Google Shape;46;p17"/>
          <p:cNvSpPr txBox="1">
            <a:spLocks noGrp="1"/>
          </p:cNvSpPr>
          <p:nvPr>
            <p:ph type="body" idx="1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"/>
          <p:cNvGraphicFramePr/>
          <p:nvPr>
            <p:extLst>
              <p:ext uri="{D42A27DB-BD31-4B8C-83A1-F6EECF244321}">
                <p14:modId xmlns:p14="http://schemas.microsoft.com/office/powerpoint/2010/main" val="2169450602"/>
              </p:ext>
            </p:extLst>
          </p:nvPr>
        </p:nvGraphicFramePr>
        <p:xfrm>
          <a:off x="1831500" y="1349869"/>
          <a:ext cx="7137000" cy="45717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800" b="1" u="none" strike="noStrike" cap="none" dirty="0" smtClean="0"/>
                        <a:t>OK</a:t>
                      </a:r>
                      <a:r>
                        <a:rPr lang="ko-KR" altLang="en-US" sz="1800" b="1" u="none" strike="noStrike" cap="none" dirty="0" smtClean="0"/>
                        <a:t>플라자 </a:t>
                      </a:r>
                      <a:r>
                        <a:rPr lang="en-US" altLang="ko-KR" sz="1800" b="1" u="none" strike="noStrike" cap="none" dirty="0" smtClean="0"/>
                        <a:t>Data </a:t>
                      </a:r>
                      <a:r>
                        <a:rPr lang="ko-KR" altLang="en-US" sz="1800" b="1" u="none" strike="noStrike" cap="none" dirty="0" smtClean="0"/>
                        <a:t>클링징</a:t>
                      </a:r>
                      <a:endParaRPr sz="1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831500" y="2318221"/>
            <a:ext cx="7137000" cy="1382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>
                <a:solidFill>
                  <a:schemeClr val="tx1"/>
                </a:solidFill>
              </a:rPr>
              <a:t>OK</a:t>
            </a:r>
            <a:r>
              <a:rPr lang="ko-KR" altLang="en-US" b="1" dirty="0" smtClean="0">
                <a:solidFill>
                  <a:schemeClr val="tx1"/>
                </a:solidFill>
              </a:rPr>
              <a:t>플라자 </a:t>
            </a:r>
            <a:r>
              <a:rPr lang="en-US" altLang="ko-KR" b="1" dirty="0" smtClean="0">
                <a:solidFill>
                  <a:schemeClr val="tx1"/>
                </a:solidFill>
              </a:rPr>
              <a:t>Data </a:t>
            </a:r>
            <a:r>
              <a:rPr lang="ko-KR" altLang="en-US" b="1" dirty="0" smtClean="0">
                <a:solidFill>
                  <a:schemeClr val="tx1"/>
                </a:solidFill>
              </a:rPr>
              <a:t>클링징은 불필요한 </a:t>
            </a:r>
            <a:r>
              <a:rPr lang="en-US" altLang="ko-KR" b="1" dirty="0" smtClean="0">
                <a:solidFill>
                  <a:schemeClr val="tx1"/>
                </a:solidFill>
              </a:rPr>
              <a:t>Data</a:t>
            </a:r>
            <a:r>
              <a:rPr lang="ko-KR" altLang="en-US" b="1" dirty="0" smtClean="0">
                <a:solidFill>
                  <a:schemeClr val="tx1"/>
                </a:solidFill>
              </a:rPr>
              <a:t>를 정리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</a:rPr>
              <a:t>삭제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r>
              <a:rPr lang="ko-KR" altLang="en-US" b="1" dirty="0" smtClean="0">
                <a:solidFill>
                  <a:schemeClr val="tx1"/>
                </a:solidFill>
              </a:rPr>
              <a:t>하여 조회 속도의 향상을 꾀합니다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/>
                </a:solidFill>
              </a:rPr>
              <a:t>삭제 시 백업 </a:t>
            </a:r>
            <a:r>
              <a:rPr lang="en-US" altLang="ko-KR" b="1" dirty="0" smtClean="0">
                <a:solidFill>
                  <a:schemeClr val="tx1"/>
                </a:solidFill>
              </a:rPr>
              <a:t>Data</a:t>
            </a:r>
            <a:r>
              <a:rPr lang="ko-KR" altLang="en-US" b="1" dirty="0" smtClean="0">
                <a:solidFill>
                  <a:schemeClr val="tx1"/>
                </a:solidFill>
              </a:rPr>
              <a:t>를 생성하여 과거 </a:t>
            </a:r>
            <a:r>
              <a:rPr lang="en-US" altLang="ko-KR" b="1" dirty="0" smtClean="0">
                <a:solidFill>
                  <a:schemeClr val="tx1"/>
                </a:solidFill>
              </a:rPr>
              <a:t>Data</a:t>
            </a:r>
            <a:r>
              <a:rPr lang="ko-KR" altLang="en-US" b="1" dirty="0" smtClean="0">
                <a:solidFill>
                  <a:schemeClr val="tx1"/>
                </a:solidFill>
              </a:rPr>
              <a:t>를 조회할 수 있도록 합니다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/>
                </a:solidFill>
              </a:rPr>
              <a:t>클링징 대상은 상품과 주문을 대상으로 합니다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Data Cleansing (</a:t>
            </a:r>
            <a:r>
              <a:rPr lang="ko-KR" altLang="en-US" dirty="0" smtClean="0"/>
              <a:t>상품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68150" y="1741714"/>
            <a:ext cx="4724400" cy="2455817"/>
          </a:xfrm>
          <a:ln>
            <a:solidFill>
              <a:schemeClr val="bg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r>
              <a:rPr lang="ko-KR" altLang="en-US" sz="1400" dirty="0"/>
              <a:t>상품마스터 </a:t>
            </a:r>
            <a:r>
              <a:rPr lang="en-US" altLang="ko-KR" sz="1400" dirty="0"/>
              <a:t>(MCGOOD)</a:t>
            </a:r>
            <a:endParaRPr lang="en-US" altLang="ko-KR" sz="1400" dirty="0" smtClean="0"/>
          </a:p>
          <a:p>
            <a:r>
              <a:rPr lang="ko-KR" altLang="en-US" sz="1400" dirty="0" smtClean="0"/>
              <a:t>상품공급사 </a:t>
            </a:r>
            <a:r>
              <a:rPr lang="en-US" altLang="ko-KR" sz="1400" dirty="0" smtClean="0"/>
              <a:t>(MCGOODVENDOR)</a:t>
            </a:r>
          </a:p>
          <a:p>
            <a:r>
              <a:rPr lang="ko-KR" altLang="en-US" sz="1400" dirty="0" smtClean="0"/>
              <a:t>상품진열 </a:t>
            </a:r>
            <a:r>
              <a:rPr lang="en-US" altLang="ko-KR" sz="1400" dirty="0" smtClean="0"/>
              <a:t>(MCGOODDISPLAY)</a:t>
            </a:r>
          </a:p>
          <a:p>
            <a:r>
              <a:rPr lang="ko-KR" altLang="en-US" sz="1400" dirty="0" smtClean="0"/>
              <a:t>상품진열 사업장 </a:t>
            </a:r>
            <a:r>
              <a:rPr lang="en-US" altLang="ko-KR" sz="1400" dirty="0" smtClean="0"/>
              <a:t>(MCGOODDISPLAYBRANCH)</a:t>
            </a:r>
          </a:p>
          <a:p>
            <a:r>
              <a:rPr lang="ko-KR" altLang="en-US" sz="1400" dirty="0" smtClean="0"/>
              <a:t>규격상세 </a:t>
            </a:r>
            <a:r>
              <a:rPr lang="en-US" altLang="ko-KR" sz="1400" dirty="0" smtClean="0"/>
              <a:t>(MCGOOD_SPEC)</a:t>
            </a:r>
          </a:p>
          <a:p>
            <a:r>
              <a:rPr lang="ko-KR" altLang="en-US" sz="1400" dirty="0" smtClean="0"/>
              <a:t>상품마스터히스토리 </a:t>
            </a:r>
            <a:r>
              <a:rPr lang="en-US" altLang="ko-KR" sz="1400" dirty="0" smtClean="0"/>
              <a:t>(MCGOOD_HIST)</a:t>
            </a:r>
          </a:p>
          <a:p>
            <a:r>
              <a:rPr lang="ko-KR" altLang="en-US" sz="1400" dirty="0" smtClean="0"/>
              <a:t>상품공급사히스토리 </a:t>
            </a:r>
            <a:r>
              <a:rPr lang="en-US" altLang="ko-KR" sz="1400" dirty="0" smtClean="0"/>
              <a:t>(MCGOODVENDOR_HIST)</a:t>
            </a:r>
          </a:p>
          <a:p>
            <a:r>
              <a:rPr lang="ko-KR" altLang="en-US" sz="1400" dirty="0" smtClean="0"/>
              <a:t>상품진열히스토리 </a:t>
            </a:r>
            <a:r>
              <a:rPr lang="en-US" altLang="ko-KR" sz="1400" dirty="0" smtClean="0"/>
              <a:t>(MCGOODDISPLAY_HIST)</a:t>
            </a:r>
          </a:p>
          <a:p>
            <a:r>
              <a:rPr lang="ko-KR" altLang="en-US" sz="1400" dirty="0" smtClean="0"/>
              <a:t>가격변경이력 </a:t>
            </a:r>
            <a:r>
              <a:rPr lang="en-US" altLang="ko-KR" sz="1400" dirty="0" smtClean="0"/>
              <a:t>(MCPRICECHGHIST)</a:t>
            </a:r>
            <a:endParaRPr lang="ko-KR" altLang="en-US" sz="14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2"/>
          </p:nvPr>
        </p:nvSpPr>
        <p:spPr>
          <a:xfrm>
            <a:off x="5707559" y="1741715"/>
            <a:ext cx="4724400" cy="2455816"/>
          </a:xfrm>
          <a:ln>
            <a:solidFill>
              <a:schemeClr val="bg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r>
              <a:rPr lang="ko-KR" altLang="en-US" sz="1400" dirty="0" smtClean="0"/>
              <a:t>대상 테이블 백업 후 삭제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1100" dirty="0" smtClean="0">
                <a:solidFill>
                  <a:schemeClr val="bg1">
                    <a:lumMod val="50000"/>
                  </a:schemeClr>
                </a:solidFill>
              </a:rPr>
              <a:t>테이블명</a:t>
            </a:r>
            <a:r>
              <a:rPr lang="en-US" altLang="ko-KR" sz="1100" dirty="0" smtClean="0">
                <a:solidFill>
                  <a:schemeClr val="bg1">
                    <a:lumMod val="50000"/>
                  </a:schemeClr>
                </a:solidFill>
              </a:rPr>
              <a:t>]_ [BU] =&gt; ex) MCGOOD_BU</a:t>
            </a:r>
          </a:p>
          <a:p>
            <a:r>
              <a:rPr lang="en-US" altLang="ko-KR" sz="1400" dirty="0"/>
              <a:t>2018</a:t>
            </a:r>
            <a:r>
              <a:rPr lang="ko-KR" altLang="en-US" sz="1400" dirty="0"/>
              <a:t>년 이전에 등록된 상품마스터의 상품 코드로 </a:t>
            </a:r>
            <a:r>
              <a:rPr lang="en-US" altLang="ko-KR" sz="1400" dirty="0"/>
              <a:t>2013</a:t>
            </a:r>
            <a:r>
              <a:rPr lang="ko-KR" altLang="en-US" sz="1400" dirty="0"/>
              <a:t>년 이후 한번도 주문 안된 </a:t>
            </a:r>
            <a:r>
              <a:rPr lang="ko-KR" altLang="en-US" sz="1400" dirty="0" smtClean="0"/>
              <a:t>상품</a:t>
            </a:r>
            <a:endParaRPr lang="en-US" altLang="ko-KR" sz="1400" dirty="0" smtClean="0"/>
          </a:p>
          <a:p>
            <a:r>
              <a:rPr lang="ko-KR" altLang="en-US" sz="1400" dirty="0" smtClean="0">
                <a:solidFill>
                  <a:srgbClr val="FF0000"/>
                </a:solidFill>
              </a:rPr>
              <a:t>삭제 대상 상품은 물류입고정보</a:t>
            </a:r>
            <a:r>
              <a:rPr lang="en-US" altLang="ko-KR" sz="1400" dirty="0" smtClean="0">
                <a:solidFill>
                  <a:srgbClr val="FF0000"/>
                </a:solidFill>
              </a:rPr>
              <a:t>(</a:t>
            </a:r>
            <a:r>
              <a:rPr lang="ko-KR" altLang="en-US" sz="1400" dirty="0" smtClean="0">
                <a:solidFill>
                  <a:srgbClr val="FF0000"/>
                </a:solidFill>
              </a:rPr>
              <a:t>재고</a:t>
            </a:r>
            <a:r>
              <a:rPr lang="en-US" altLang="ko-KR" sz="1400" dirty="0" smtClean="0">
                <a:solidFill>
                  <a:srgbClr val="FF0000"/>
                </a:solidFill>
              </a:rPr>
              <a:t>)</a:t>
            </a:r>
            <a:r>
              <a:rPr lang="ko-KR" altLang="en-US" sz="1400" dirty="0" smtClean="0">
                <a:solidFill>
                  <a:srgbClr val="FF0000"/>
                </a:solidFill>
              </a:rPr>
              <a:t>에 등록된 상품 제외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68150" y="1290611"/>
            <a:ext cx="4724400" cy="4336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삭제 대상 테이블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07559" y="1290611"/>
            <a:ext cx="4724400" cy="4336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삭제 조건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865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Data Cleansing (</a:t>
            </a:r>
            <a:r>
              <a:rPr lang="ko-KR" altLang="en-US" dirty="0" smtClean="0"/>
              <a:t>주문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68150" y="1741715"/>
            <a:ext cx="4724400" cy="875215"/>
          </a:xfrm>
          <a:ln>
            <a:solidFill>
              <a:schemeClr val="bg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r>
              <a:rPr lang="ko-KR" altLang="en-US" sz="1400" dirty="0" smtClean="0"/>
              <a:t>장바구니 </a:t>
            </a:r>
            <a:r>
              <a:rPr lang="en-US" altLang="ko-KR" sz="1400" dirty="0" smtClean="0"/>
              <a:t>(MRCART)</a:t>
            </a:r>
          </a:p>
          <a:p>
            <a:r>
              <a:rPr lang="ko-KR" altLang="en-US" sz="1400" dirty="0" smtClean="0"/>
              <a:t>장바구니품목 </a:t>
            </a:r>
            <a:r>
              <a:rPr lang="en-US" altLang="ko-KR" sz="1400" dirty="0" smtClean="0"/>
              <a:t>(MRCARTPROD)</a:t>
            </a:r>
          </a:p>
          <a:p>
            <a:r>
              <a:rPr lang="ko-KR" altLang="en-US" sz="1400" dirty="0" smtClean="0"/>
              <a:t>관심상품 </a:t>
            </a:r>
            <a:r>
              <a:rPr lang="en-US" altLang="ko-KR" sz="1400" dirty="0" smtClean="0"/>
              <a:t>(MRUSERGOOD)</a:t>
            </a:r>
            <a:endParaRPr lang="ko-KR" altLang="en-US" sz="14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2"/>
          </p:nvPr>
        </p:nvSpPr>
        <p:spPr>
          <a:xfrm>
            <a:off x="5707559" y="1741715"/>
            <a:ext cx="4724400" cy="1123410"/>
          </a:xfrm>
          <a:ln>
            <a:solidFill>
              <a:schemeClr val="bg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r>
              <a:rPr lang="ko-KR" altLang="en-US" sz="1400" dirty="0"/>
              <a:t>대상 테이블 백업 후 삭제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테이블명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]_ [BU] =&gt; ex) MCGOOD_BU</a:t>
            </a:r>
            <a:endParaRPr lang="en-US" altLang="ko-KR" sz="1100" dirty="0" smtClean="0"/>
          </a:p>
          <a:p>
            <a:r>
              <a:rPr lang="ko-KR" altLang="en-US" sz="1400" dirty="0" smtClean="0"/>
              <a:t>사용하지 않은 조직</a:t>
            </a:r>
            <a:endParaRPr lang="en-US" altLang="ko-KR" sz="1400" dirty="0" smtClean="0"/>
          </a:p>
          <a:p>
            <a:r>
              <a:rPr lang="en-US" altLang="ko-KR" sz="1400" dirty="0" smtClean="0"/>
              <a:t>2021</a:t>
            </a:r>
            <a:r>
              <a:rPr lang="ko-KR" altLang="en-US" sz="1400" dirty="0" smtClean="0"/>
              <a:t>년 이전에 담긴 상품 </a:t>
            </a:r>
            <a:r>
              <a:rPr lang="en-US" altLang="ko-KR" sz="1400" dirty="0" smtClean="0"/>
              <a:t>(OR)</a:t>
            </a:r>
            <a:endParaRPr lang="ko-KR" altLang="en-US" sz="1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68150" y="1290611"/>
            <a:ext cx="4724400" cy="4336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삭제 대상 테이블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07559" y="1290611"/>
            <a:ext cx="4724400" cy="4336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삭제 조건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368150" y="2625633"/>
            <a:ext cx="4724400" cy="223374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103975" tIns="103975" rIns="103975" bIns="1039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1400" dirty="0" smtClean="0"/>
              <a:t>주문마스터 </a:t>
            </a:r>
            <a:r>
              <a:rPr lang="en-US" altLang="ko-KR" sz="1400" dirty="0" smtClean="0"/>
              <a:t>(MRORDM)</a:t>
            </a:r>
          </a:p>
          <a:p>
            <a:r>
              <a:rPr lang="ko-KR" altLang="en-US" sz="1400" dirty="0" smtClean="0"/>
              <a:t>주문상품 </a:t>
            </a:r>
            <a:r>
              <a:rPr lang="en-US" altLang="ko-KR" sz="1400" dirty="0" smtClean="0"/>
              <a:t>(MRORDT)</a:t>
            </a:r>
          </a:p>
          <a:p>
            <a:r>
              <a:rPr lang="ko-KR" altLang="en-US" sz="1400" dirty="0" smtClean="0"/>
              <a:t>주문상품 히스토리 </a:t>
            </a:r>
            <a:r>
              <a:rPr lang="en-US" altLang="ko-KR" sz="1400" dirty="0" smtClean="0"/>
              <a:t>(MRORDTHIST)</a:t>
            </a:r>
          </a:p>
          <a:p>
            <a:r>
              <a:rPr lang="ko-KR" altLang="en-US" sz="1400" dirty="0" smtClean="0"/>
              <a:t>주문상품발주 </a:t>
            </a:r>
            <a:r>
              <a:rPr lang="en-US" altLang="ko-KR" sz="1400" dirty="0" smtClean="0"/>
              <a:t>(MRPURT)</a:t>
            </a:r>
          </a:p>
          <a:p>
            <a:r>
              <a:rPr lang="ko-KR" altLang="en-US" sz="1400" dirty="0" smtClean="0"/>
              <a:t>주문상품출하 </a:t>
            </a:r>
            <a:r>
              <a:rPr lang="en-US" altLang="ko-KR" sz="1400" dirty="0" smtClean="0"/>
              <a:t>(MRACPT)</a:t>
            </a:r>
          </a:p>
          <a:p>
            <a:r>
              <a:rPr lang="ko-KR" altLang="en-US" sz="1400" dirty="0" smtClean="0"/>
              <a:t>주문반품 </a:t>
            </a:r>
            <a:r>
              <a:rPr lang="en-US" altLang="ko-KR" sz="1400" dirty="0" smtClean="0"/>
              <a:t>(MRAREM)</a:t>
            </a:r>
          </a:p>
          <a:p>
            <a:r>
              <a:rPr lang="ko-KR" altLang="en-US" sz="1400" dirty="0" smtClean="0"/>
              <a:t>주문인수 </a:t>
            </a:r>
            <a:r>
              <a:rPr lang="en-US" altLang="ko-KR" sz="1400" dirty="0" smtClean="0"/>
              <a:t>(MRORDTLIST)</a:t>
            </a:r>
            <a:endParaRPr lang="ko-KR" altLang="en-US" sz="1400" dirty="0"/>
          </a:p>
        </p:txBody>
      </p:sp>
      <p:sp>
        <p:nvSpPr>
          <p:cNvPr id="10" name="텍스트 개체 틀 3"/>
          <p:cNvSpPr txBox="1">
            <a:spLocks/>
          </p:cNvSpPr>
          <p:nvPr/>
        </p:nvSpPr>
        <p:spPr>
          <a:xfrm>
            <a:off x="5707559" y="2865125"/>
            <a:ext cx="4724400" cy="8969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103975" tIns="103975" rIns="103975" bIns="1039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1400" dirty="0"/>
              <a:t>대상 테이블 백업 후 삭제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테이블명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]_ [BU] =&gt; ex) MCGOOD_BU</a:t>
            </a:r>
            <a:endParaRPr lang="en-US" altLang="ko-KR" sz="1100" dirty="0" smtClean="0"/>
          </a:p>
          <a:p>
            <a:r>
              <a:rPr lang="en-US" altLang="ko-KR" sz="1400" dirty="0" smtClean="0"/>
              <a:t>2013</a:t>
            </a:r>
            <a:r>
              <a:rPr lang="ko-KR" altLang="en-US" sz="1400" dirty="0" smtClean="0"/>
              <a:t>년 이전 주문</a:t>
            </a:r>
            <a:endParaRPr lang="ko-KR" altLang="en-US" sz="1400" dirty="0"/>
          </a:p>
        </p:txBody>
      </p:sp>
      <p:cxnSp>
        <p:nvCxnSpPr>
          <p:cNvPr id="11" name="직선 연결선 10"/>
          <p:cNvCxnSpPr>
            <a:stCxn id="3" idx="3"/>
            <a:endCxn id="4" idx="1"/>
          </p:cNvCxnSpPr>
          <p:nvPr/>
        </p:nvCxnSpPr>
        <p:spPr>
          <a:xfrm>
            <a:off x="5092550" y="2179323"/>
            <a:ext cx="615009" cy="1240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9" idx="3"/>
            <a:endCxn id="10" idx="1"/>
          </p:cNvCxnSpPr>
          <p:nvPr/>
        </p:nvCxnSpPr>
        <p:spPr>
          <a:xfrm flipV="1">
            <a:off x="5092550" y="3313614"/>
            <a:ext cx="615009" cy="4288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76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"/>
          <p:cNvGraphicFramePr/>
          <p:nvPr>
            <p:extLst>
              <p:ext uri="{D42A27DB-BD31-4B8C-83A1-F6EECF244321}">
                <p14:modId xmlns:p14="http://schemas.microsoft.com/office/powerpoint/2010/main" val="3048870961"/>
              </p:ext>
            </p:extLst>
          </p:nvPr>
        </p:nvGraphicFramePr>
        <p:xfrm>
          <a:off x="1831500" y="1349869"/>
          <a:ext cx="7137000" cy="45717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800" b="1" u="none" strike="noStrike" cap="none" dirty="0" smtClean="0"/>
                        <a:t>OK</a:t>
                      </a:r>
                      <a:r>
                        <a:rPr lang="ko-KR" altLang="en-US" sz="1800" b="1" u="none" strike="noStrike" cap="none" dirty="0" smtClean="0"/>
                        <a:t>플라자 실적조회</a:t>
                      </a:r>
                      <a:endParaRPr sz="1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831500" y="2318221"/>
            <a:ext cx="7137000" cy="1382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/>
                </a:solidFill>
              </a:rPr>
              <a:t>현재 </a:t>
            </a:r>
            <a:r>
              <a:rPr lang="en-US" altLang="ko-KR" b="1" dirty="0" smtClean="0">
                <a:solidFill>
                  <a:schemeClr val="tx1"/>
                </a:solidFill>
              </a:rPr>
              <a:t>OK</a:t>
            </a:r>
            <a:r>
              <a:rPr lang="ko-KR" altLang="en-US" b="1" dirty="0" smtClean="0">
                <a:solidFill>
                  <a:schemeClr val="tx1"/>
                </a:solidFill>
              </a:rPr>
              <a:t>플라자 실적조회 주문</a:t>
            </a:r>
            <a:r>
              <a:rPr lang="ko-KR" altLang="en-US" b="1" dirty="0">
                <a:solidFill>
                  <a:schemeClr val="tx1"/>
                </a:solidFill>
              </a:rPr>
              <a:t>과</a:t>
            </a:r>
            <a:r>
              <a:rPr lang="ko-KR" altLang="en-US" b="1" dirty="0" smtClean="0">
                <a:solidFill>
                  <a:schemeClr val="tx1"/>
                </a:solidFill>
              </a:rPr>
              <a:t> 매출</a:t>
            </a:r>
            <a:r>
              <a:rPr lang="en-US" altLang="ko-KR" b="1" dirty="0" smtClean="0">
                <a:solidFill>
                  <a:schemeClr val="tx1"/>
                </a:solidFill>
              </a:rPr>
              <a:t>/</a:t>
            </a:r>
            <a:r>
              <a:rPr lang="ko-KR" altLang="en-US" b="1" dirty="0" smtClean="0">
                <a:solidFill>
                  <a:schemeClr val="tx1"/>
                </a:solidFill>
              </a:rPr>
              <a:t>매입 </a:t>
            </a:r>
            <a:r>
              <a:rPr lang="en-US" altLang="ko-KR" b="1" dirty="0" smtClean="0">
                <a:solidFill>
                  <a:schemeClr val="tx1"/>
                </a:solidFill>
              </a:rPr>
              <a:t>Data</a:t>
            </a:r>
            <a:r>
              <a:rPr lang="ko-KR" altLang="en-US" b="1" dirty="0" smtClean="0">
                <a:solidFill>
                  <a:schemeClr val="tx1"/>
                </a:solidFill>
              </a:rPr>
              <a:t>가 혼재되어 있어 조회 속도와 서버 퍼포먼스를 내는데 한계가 있습니다</a:t>
            </a:r>
            <a:r>
              <a:rPr lang="en-US" altLang="ko-KR" b="1" dirty="0" smtClean="0">
                <a:solidFill>
                  <a:schemeClr val="tx1"/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/>
                </a:solidFill>
              </a:rPr>
              <a:t>이에 매출</a:t>
            </a:r>
            <a:r>
              <a:rPr lang="en-US" altLang="ko-KR" b="1" dirty="0" smtClean="0">
                <a:solidFill>
                  <a:schemeClr val="tx1"/>
                </a:solidFill>
              </a:rPr>
              <a:t>/</a:t>
            </a:r>
            <a:r>
              <a:rPr lang="ko-KR" altLang="en-US" b="1" dirty="0" smtClean="0">
                <a:solidFill>
                  <a:schemeClr val="tx1"/>
                </a:solidFill>
              </a:rPr>
              <a:t>매입 실적과 주문 실적의 구분을 통한 속도향상을 꾀합니다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2021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Google Shape;59;p2"/>
          <p:cNvGraphicFramePr/>
          <p:nvPr>
            <p:extLst>
              <p:ext uri="{D42A27DB-BD31-4B8C-83A1-F6EECF244321}">
                <p14:modId xmlns:p14="http://schemas.microsoft.com/office/powerpoint/2010/main" val="2144544024"/>
              </p:ext>
            </p:extLst>
          </p:nvPr>
        </p:nvGraphicFramePr>
        <p:xfrm>
          <a:off x="91299" y="280833"/>
          <a:ext cx="10619575" cy="4306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32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 dirty="0" err="1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운영사 </a:t>
                      </a:r>
                      <a:r>
                        <a:rPr lang="en-US" altLang="ko-KR" sz="7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주문관리 </a:t>
                      </a:r>
                      <a:r>
                        <a:rPr lang="en-US" altLang="ko-KR" sz="7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실적조회</a:t>
                      </a: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실적조회</a:t>
                      </a: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실적조회 개선</a:t>
                      </a: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강용준</a:t>
                      </a: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" name="Google Shape;61;p2"/>
          <p:cNvGraphicFramePr/>
          <p:nvPr>
            <p:extLst>
              <p:ext uri="{D42A27DB-BD31-4B8C-83A1-F6EECF244321}">
                <p14:modId xmlns:p14="http://schemas.microsoft.com/office/powerpoint/2010/main" val="1732036332"/>
              </p:ext>
            </p:extLst>
          </p:nvPr>
        </p:nvGraphicFramePr>
        <p:xfrm>
          <a:off x="8385966" y="866650"/>
          <a:ext cx="2324900" cy="134195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1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 smtClean="0"/>
                        <a:t>1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실적조회</a:t>
                      </a:r>
                      <a:r>
                        <a:rPr lang="en-US" altLang="ko-KR" sz="700" b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=&gt;</a:t>
                      </a:r>
                      <a:r>
                        <a:rPr lang="en-US" altLang="ko-KR" sz="700" b="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매출실적</a:t>
                      </a:r>
                      <a:r>
                        <a:rPr lang="en-US" altLang="ko-KR" sz="700" b="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매입실적</a:t>
                      </a:r>
                      <a:r>
                        <a:rPr lang="en-US" altLang="ko-KR" sz="700" b="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주문실적으로 분리 조회</a:t>
                      </a:r>
                      <a:endParaRPr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2" name="Google Shape;62;p2"/>
          <p:cNvSpPr/>
          <p:nvPr/>
        </p:nvSpPr>
        <p:spPr>
          <a:xfrm>
            <a:off x="91300" y="866647"/>
            <a:ext cx="8217900" cy="466195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r="6215" b="6260"/>
          <a:stretch/>
        </p:blipFill>
        <p:spPr>
          <a:xfrm>
            <a:off x="293292" y="1537625"/>
            <a:ext cx="3677818" cy="216519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910145" y="1074634"/>
            <a:ext cx="253010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u="sng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AS-IS</a:t>
            </a:r>
            <a:endParaRPr kumimoji="0" lang="ko-KR" altLang="en-US" sz="1400" b="1" u="sng" kern="0" baseline="300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79973" y="3852846"/>
            <a:ext cx="3691138" cy="115416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50" b="0" spc="-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실적조회 한 화면에 매출</a:t>
            </a:r>
            <a:r>
              <a:rPr lang="en-US" altLang="ko-KR" sz="1150" b="0" spc="-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50" b="0" spc="-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매입과</a:t>
            </a:r>
            <a:r>
              <a:rPr lang="en-US" altLang="ko-KR" sz="115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50" b="0" spc="-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세금계산서</a:t>
            </a:r>
            <a:r>
              <a:rPr lang="en-US" altLang="ko-KR" sz="115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5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그리고 주문 </a:t>
            </a:r>
            <a:r>
              <a:rPr lang="en-US" altLang="ko-KR" sz="115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ko-KR" altLang="en-US" sz="115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까지 한꺼번에 조회</a:t>
            </a:r>
            <a:endParaRPr lang="en-US" altLang="ko-KR" sz="1150" spc="-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50" b="0" spc="-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쿼리 속도 저하</a:t>
            </a:r>
            <a:endParaRPr lang="en-US" altLang="ko-KR" sz="1150" b="0" spc="-1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5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서버 포퍼먼스  저하</a:t>
            </a:r>
            <a:endParaRPr lang="en-US" altLang="ko-KR" sz="1150" spc="-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50" b="0" spc="-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대용량 </a:t>
            </a:r>
            <a:r>
              <a:rPr lang="en-US" altLang="ko-KR" sz="115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Data </a:t>
            </a:r>
            <a:r>
              <a:rPr lang="ko-KR" altLang="en-US" sz="115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조회 불가</a:t>
            </a:r>
            <a:r>
              <a:rPr lang="en-US" altLang="ko-KR" sz="115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5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5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5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조회기간 </a:t>
            </a:r>
            <a:r>
              <a:rPr lang="en-US" altLang="ko-KR" sz="115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15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 단위 엑셀다운로드 불가</a:t>
            </a:r>
            <a:r>
              <a:rPr lang="en-US" altLang="ko-KR" sz="115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150" b="0" spc="-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4950922" y="1074634"/>
            <a:ext cx="253010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u="sng" dirty="0" smtClean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TO-BE</a:t>
            </a:r>
            <a:endParaRPr kumimoji="0" lang="ko-KR" altLang="en-US" sz="1400" b="1" u="sng" kern="0" baseline="300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rcRect r="6215" b="6260"/>
          <a:stretch/>
        </p:blipFill>
        <p:spPr>
          <a:xfrm>
            <a:off x="4348929" y="1537625"/>
            <a:ext cx="2167272" cy="127591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/>
          <a:srcRect r="6215" b="6260"/>
          <a:stretch/>
        </p:blipFill>
        <p:spPr>
          <a:xfrm>
            <a:off x="5247202" y="1982267"/>
            <a:ext cx="2167272" cy="127591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r="6215" b="6260"/>
          <a:stretch/>
        </p:blipFill>
        <p:spPr>
          <a:xfrm>
            <a:off x="5954792" y="2433464"/>
            <a:ext cx="2167272" cy="127591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" name="순서도: 카드 4"/>
          <p:cNvSpPr/>
          <p:nvPr/>
        </p:nvSpPr>
        <p:spPr>
          <a:xfrm>
            <a:off x="5053440" y="1412332"/>
            <a:ext cx="758249" cy="268264"/>
          </a:xfrm>
          <a:prstGeom prst="flowChartPunchedCard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002060"/>
                </a:solidFill>
              </a:rPr>
              <a:t>매출실적</a:t>
            </a:r>
            <a:endParaRPr lang="ko-KR" altLang="en-US" sz="1000" dirty="0">
              <a:solidFill>
                <a:srgbClr val="002060"/>
              </a:solidFill>
            </a:endParaRPr>
          </a:p>
        </p:txBody>
      </p:sp>
      <p:sp>
        <p:nvSpPr>
          <p:cNvPr id="20" name="순서도: 카드 19"/>
          <p:cNvSpPr/>
          <p:nvPr/>
        </p:nvSpPr>
        <p:spPr>
          <a:xfrm>
            <a:off x="5898352" y="1863529"/>
            <a:ext cx="758249" cy="268264"/>
          </a:xfrm>
          <a:prstGeom prst="flowChartPunchedCard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002060"/>
                </a:solidFill>
              </a:rPr>
              <a:t>매입실적</a:t>
            </a:r>
            <a:endParaRPr lang="ko-KR" altLang="en-US" sz="1000" dirty="0">
              <a:solidFill>
                <a:srgbClr val="002060"/>
              </a:solidFill>
            </a:endParaRPr>
          </a:p>
        </p:txBody>
      </p:sp>
      <p:sp>
        <p:nvSpPr>
          <p:cNvPr id="21" name="순서도: 카드 20"/>
          <p:cNvSpPr/>
          <p:nvPr/>
        </p:nvSpPr>
        <p:spPr>
          <a:xfrm>
            <a:off x="6656601" y="2338533"/>
            <a:ext cx="758249" cy="268264"/>
          </a:xfrm>
          <a:prstGeom prst="flowChartPunchedCard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002060"/>
                </a:solidFill>
              </a:rPr>
              <a:t>주문실적</a:t>
            </a:r>
            <a:endParaRPr lang="ko-KR" altLang="en-US" sz="1000" dirty="0">
              <a:solidFill>
                <a:srgbClr val="002060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348929" y="3861523"/>
            <a:ext cx="3773135" cy="97719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50" b="0" spc="-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매출</a:t>
            </a:r>
            <a:r>
              <a:rPr lang="en-US" altLang="ko-KR" sz="1150" b="0" spc="-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50" b="0" spc="-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매입과</a:t>
            </a:r>
            <a:r>
              <a:rPr lang="en-US" altLang="ko-KR" sz="115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50" b="0" spc="-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세금계산서</a:t>
            </a:r>
            <a:r>
              <a:rPr lang="en-US" altLang="ko-KR" sz="115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5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그리고 주문 </a:t>
            </a:r>
            <a:r>
              <a:rPr lang="en-US" altLang="ko-KR" sz="115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Data </a:t>
            </a:r>
            <a:r>
              <a:rPr lang="ko-KR" altLang="en-US" sz="115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탭으로 화면 분리 조회</a:t>
            </a:r>
            <a:endParaRPr lang="en-US" altLang="ko-KR" sz="1150" spc="-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50" b="0" spc="-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쿼리 속도 향상</a:t>
            </a:r>
            <a:endParaRPr lang="en-US" altLang="ko-KR" sz="1150" b="0" spc="-1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5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서버 포퍼먼스  향상</a:t>
            </a:r>
            <a:endParaRPr lang="en-US" altLang="ko-KR" sz="1150" spc="-1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50" b="0" spc="-1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대용량 </a:t>
            </a:r>
            <a:r>
              <a:rPr lang="en-US" altLang="ko-KR" sz="115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Data </a:t>
            </a:r>
            <a:r>
              <a:rPr lang="ko-KR" altLang="en-US" sz="115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조회 가능</a:t>
            </a:r>
            <a:r>
              <a:rPr lang="en-US" altLang="ko-KR" sz="115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5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조회기간 </a:t>
            </a:r>
            <a:r>
              <a:rPr lang="en-US" altLang="ko-KR" sz="115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15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년 단위 엑셀다운로드</a:t>
            </a:r>
            <a:r>
              <a:rPr lang="en-US" altLang="ko-KR" sz="1150" spc="-1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150" b="0" spc="-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73" y="386394"/>
            <a:ext cx="10001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619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Google Shape;59;p2"/>
          <p:cNvGraphicFramePr/>
          <p:nvPr>
            <p:extLst>
              <p:ext uri="{D42A27DB-BD31-4B8C-83A1-F6EECF244321}">
                <p14:modId xmlns:p14="http://schemas.microsoft.com/office/powerpoint/2010/main" val="1958403880"/>
              </p:ext>
            </p:extLst>
          </p:nvPr>
        </p:nvGraphicFramePr>
        <p:xfrm>
          <a:off x="91299" y="280833"/>
          <a:ext cx="10619575" cy="4306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32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운영사 </a:t>
                      </a:r>
                      <a:r>
                        <a:rPr lang="en-US" altLang="ko-KR" sz="7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주문관리 </a:t>
                      </a:r>
                      <a:r>
                        <a:rPr lang="en-US" altLang="ko-KR" sz="7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실적조회</a:t>
                      </a: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실적조회</a:t>
                      </a: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실적조회 페이지 이동</a:t>
                      </a: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강용준</a:t>
                      </a: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" name="Google Shape;61;p2"/>
          <p:cNvGraphicFramePr/>
          <p:nvPr>
            <p:extLst>
              <p:ext uri="{D42A27DB-BD31-4B8C-83A1-F6EECF244321}">
                <p14:modId xmlns:p14="http://schemas.microsoft.com/office/powerpoint/2010/main" val="4035186277"/>
              </p:ext>
            </p:extLst>
          </p:nvPr>
        </p:nvGraphicFramePr>
        <p:xfrm>
          <a:off x="8385966" y="866650"/>
          <a:ext cx="2324900" cy="2065245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1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 smtClean="0"/>
                        <a:t>1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1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실적조회 페이지 이동</a:t>
                      </a:r>
                      <a:r>
                        <a:rPr lang="en-US" altLang="ko-KR" sz="700" b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실적조회 메뉴 클릭 시 </a:t>
                      </a:r>
                      <a:r>
                        <a:rPr lang="en-US" altLang="ko-KR" sz="700" b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(Default</a:t>
                      </a:r>
                      <a:r>
                        <a:rPr lang="en-US" altLang="ko-KR" sz="700" b="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매출실적</a:t>
                      </a:r>
                      <a:r>
                        <a:rPr lang="en-US" altLang="ko-KR" sz="700" b="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700" b="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lang="en-US" altLang="ko-KR" sz="700" b="0" u="none" strike="noStrike" cap="none" baseline="0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700" b="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매출</a:t>
                      </a:r>
                      <a:r>
                        <a:rPr lang="en-US" altLang="ko-KR" sz="700" b="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매입</a:t>
                      </a:r>
                      <a:r>
                        <a:rPr lang="en-US" altLang="ko-KR" sz="700" b="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주문실적 버튼 클릭 시 페이지 이동</a:t>
                      </a:r>
                      <a:endParaRPr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 smtClean="0"/>
                        <a:t>2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1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매출실적</a:t>
                      </a:r>
                      <a:endParaRPr lang="en-US" altLang="ko-KR" sz="700" b="1" u="none" strike="noStrike" cap="none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매출 실적일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세금계산서일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기준으로 조회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Default 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 smtClean="0"/>
                        <a:t>3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1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매입실적</a:t>
                      </a:r>
                      <a:endParaRPr lang="en-US" altLang="ko-KR" sz="700" b="1" u="none" strike="noStrike" cap="none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매입 실적일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세금계산서일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기준으로 조회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 smtClean="0"/>
                        <a:t>4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1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주문실적</a:t>
                      </a:r>
                      <a:endParaRPr lang="en-US" altLang="ko-KR" sz="700" b="1" u="none" strike="noStrike" cap="none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주문일 기준으로 주문 상태에 따른 주문 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</a:t>
                      </a:r>
                      <a:r>
                        <a:rPr lang="en-US" altLang="ko-KR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 smtClean="0"/>
                        <a:t>5</a:t>
                      </a:r>
                      <a:endParaRPr sz="800" b="1" u="none" strike="noStrike" cap="none" dirty="0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1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</a:t>
                      </a:r>
                      <a:r>
                        <a:rPr lang="en-US" altLang="ko-KR" sz="700" b="1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1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 영역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다음 페이지부터 각 실적페이지의 조회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 영역의 컬럼 결정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2" name="Google Shape;62;p2"/>
          <p:cNvSpPr/>
          <p:nvPr/>
        </p:nvSpPr>
        <p:spPr>
          <a:xfrm>
            <a:off x="91299" y="852581"/>
            <a:ext cx="8217900" cy="466195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r="6215" b="6260"/>
          <a:stretch/>
        </p:blipFill>
        <p:spPr>
          <a:xfrm>
            <a:off x="236820" y="1156646"/>
            <a:ext cx="3677818" cy="340128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/>
          <a:srcRect r="6215" b="6260"/>
          <a:stretch/>
        </p:blipFill>
        <p:spPr>
          <a:xfrm>
            <a:off x="4358826" y="1242526"/>
            <a:ext cx="2741856" cy="161418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9" name="순서도: 카드 18"/>
          <p:cNvSpPr/>
          <p:nvPr/>
        </p:nvSpPr>
        <p:spPr>
          <a:xfrm>
            <a:off x="5336561" y="1096010"/>
            <a:ext cx="758249" cy="268264"/>
          </a:xfrm>
          <a:prstGeom prst="flowChartPunchedCard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002060"/>
                </a:solidFill>
              </a:rPr>
              <a:t>매출실적</a:t>
            </a:r>
            <a:endParaRPr lang="ko-KR" altLang="en-US" sz="1000" dirty="0">
              <a:solidFill>
                <a:srgbClr val="002060"/>
              </a:solidFill>
            </a:endParaRPr>
          </a:p>
        </p:txBody>
      </p:sp>
      <p:sp>
        <p:nvSpPr>
          <p:cNvPr id="23" name="순서도: 처리 22"/>
          <p:cNvSpPr/>
          <p:nvPr/>
        </p:nvSpPr>
        <p:spPr>
          <a:xfrm>
            <a:off x="340835" y="1903696"/>
            <a:ext cx="3478583" cy="1038235"/>
          </a:xfrm>
          <a:prstGeom prst="flowChartProcess">
            <a:avLst/>
          </a:prstGeom>
          <a:solidFill>
            <a:schemeClr val="bg1">
              <a:lumMod val="95000"/>
              <a:alpha val="6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조회 영역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25" name="순서도: 처리 24"/>
          <p:cNvSpPr/>
          <p:nvPr/>
        </p:nvSpPr>
        <p:spPr>
          <a:xfrm>
            <a:off x="352283" y="3444641"/>
            <a:ext cx="3478583" cy="1038235"/>
          </a:xfrm>
          <a:prstGeom prst="flowChartProcess">
            <a:avLst/>
          </a:prstGeom>
          <a:solidFill>
            <a:schemeClr val="bg1">
              <a:lumMod val="95000"/>
              <a:alpha val="6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002060"/>
                </a:solidFill>
              </a:rPr>
              <a:t>결과 영역</a:t>
            </a:r>
            <a:endParaRPr lang="ko-KR" altLang="en-US" dirty="0">
              <a:solidFill>
                <a:srgbClr val="002060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3"/>
          <a:srcRect r="6215" b="6260"/>
          <a:stretch/>
        </p:blipFill>
        <p:spPr>
          <a:xfrm>
            <a:off x="5026482" y="2218752"/>
            <a:ext cx="2531453" cy="149031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7" name="순서도: 카드 26"/>
          <p:cNvSpPr/>
          <p:nvPr/>
        </p:nvSpPr>
        <p:spPr>
          <a:xfrm>
            <a:off x="5917284" y="2049616"/>
            <a:ext cx="758249" cy="268264"/>
          </a:xfrm>
          <a:prstGeom prst="flowChartPunchedCard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002060"/>
                </a:solidFill>
              </a:rPr>
              <a:t>매입실적</a:t>
            </a:r>
            <a:endParaRPr lang="ko-KR" altLang="en-US" sz="1000" dirty="0">
              <a:solidFill>
                <a:srgbClr val="002060"/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/>
          <a:srcRect r="6215" b="6260"/>
          <a:stretch/>
        </p:blipFill>
        <p:spPr>
          <a:xfrm>
            <a:off x="5582521" y="3190215"/>
            <a:ext cx="2539544" cy="149507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9" name="순서도: 카드 28"/>
          <p:cNvSpPr/>
          <p:nvPr/>
        </p:nvSpPr>
        <p:spPr>
          <a:xfrm>
            <a:off x="6579469" y="3048835"/>
            <a:ext cx="758249" cy="268264"/>
          </a:xfrm>
          <a:prstGeom prst="flowChartPunchedCard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rgbClr val="002060"/>
                </a:solidFill>
              </a:rPr>
              <a:t>주문실적</a:t>
            </a:r>
            <a:endParaRPr lang="ko-KR" altLang="en-US" sz="1000" dirty="0">
              <a:solidFill>
                <a:srgbClr val="002060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2185185" y="1656785"/>
            <a:ext cx="409242" cy="1341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 smtClean="0"/>
              <a:t>매출실적</a:t>
            </a:r>
            <a:endParaRPr lang="ko-KR" altLang="en-US" sz="600" dirty="0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2646846" y="1666923"/>
            <a:ext cx="409242" cy="1341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 smtClean="0"/>
              <a:t>매입실적</a:t>
            </a:r>
            <a:endParaRPr lang="ko-KR" altLang="en-US" sz="6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3112589" y="1670960"/>
            <a:ext cx="409242" cy="1341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 smtClean="0"/>
              <a:t>주문실적</a:t>
            </a:r>
            <a:endParaRPr lang="ko-KR" altLang="en-US" sz="600" dirty="0"/>
          </a:p>
        </p:txBody>
      </p:sp>
      <p:cxnSp>
        <p:nvCxnSpPr>
          <p:cNvPr id="6" name="꺾인 연결선 5"/>
          <p:cNvCxnSpPr>
            <a:stCxn id="3" idx="2"/>
            <a:endCxn id="18" idx="1"/>
          </p:cNvCxnSpPr>
          <p:nvPr/>
        </p:nvCxnSpPr>
        <p:spPr>
          <a:xfrm rot="16200000" flipH="1">
            <a:off x="3244966" y="935757"/>
            <a:ext cx="258700" cy="1969020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30" idx="2"/>
            <a:endCxn id="26" idx="1"/>
          </p:cNvCxnSpPr>
          <p:nvPr/>
        </p:nvCxnSpPr>
        <p:spPr>
          <a:xfrm rot="16200000" flipH="1">
            <a:off x="3357547" y="1294974"/>
            <a:ext cx="1162854" cy="2175015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31" idx="2"/>
            <a:endCxn id="28" idx="1"/>
          </p:cNvCxnSpPr>
          <p:nvPr/>
        </p:nvCxnSpPr>
        <p:spPr>
          <a:xfrm rot="16200000" flipH="1">
            <a:off x="3383535" y="1738766"/>
            <a:ext cx="2132661" cy="2265311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2128059" y="1625804"/>
            <a:ext cx="1409941" cy="2244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Google Shape;79;p2"/>
          <p:cNvSpPr/>
          <p:nvPr/>
        </p:nvSpPr>
        <p:spPr>
          <a:xfrm>
            <a:off x="2012534" y="1653245"/>
            <a:ext cx="152400" cy="1524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700" b="0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79;p2"/>
          <p:cNvSpPr/>
          <p:nvPr/>
        </p:nvSpPr>
        <p:spPr>
          <a:xfrm>
            <a:off x="1519951" y="2319895"/>
            <a:ext cx="152400" cy="1524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dirty="0" smtClean="0">
                <a:solidFill>
                  <a:srgbClr val="FFFFFF"/>
                </a:solidFill>
              </a:rPr>
              <a:t>5</a:t>
            </a:r>
            <a:endParaRPr sz="7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79;p2"/>
          <p:cNvSpPr/>
          <p:nvPr/>
        </p:nvSpPr>
        <p:spPr>
          <a:xfrm>
            <a:off x="1548415" y="3861553"/>
            <a:ext cx="152400" cy="1524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dirty="0" smtClean="0">
                <a:solidFill>
                  <a:srgbClr val="FFFFFF"/>
                </a:solidFill>
              </a:rPr>
              <a:t>5</a:t>
            </a:r>
            <a:endParaRPr sz="7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79;p2"/>
          <p:cNvSpPr/>
          <p:nvPr/>
        </p:nvSpPr>
        <p:spPr>
          <a:xfrm>
            <a:off x="5260361" y="1175809"/>
            <a:ext cx="152400" cy="1524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dirty="0">
                <a:solidFill>
                  <a:srgbClr val="FFFFFF"/>
                </a:solidFill>
              </a:rPr>
              <a:t>2</a:t>
            </a:r>
            <a:endParaRPr sz="7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79;p2"/>
          <p:cNvSpPr/>
          <p:nvPr/>
        </p:nvSpPr>
        <p:spPr>
          <a:xfrm>
            <a:off x="5881953" y="2107548"/>
            <a:ext cx="152400" cy="1524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dirty="0" smtClean="0">
                <a:solidFill>
                  <a:srgbClr val="FFFFFF"/>
                </a:solidFill>
              </a:rPr>
              <a:t>3</a:t>
            </a:r>
            <a:endParaRPr sz="7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79;p2"/>
          <p:cNvSpPr/>
          <p:nvPr/>
        </p:nvSpPr>
        <p:spPr>
          <a:xfrm>
            <a:off x="6541965" y="3124970"/>
            <a:ext cx="152400" cy="1524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dirty="0" smtClean="0">
                <a:solidFill>
                  <a:srgbClr val="FFFFFF"/>
                </a:solidFill>
              </a:rPr>
              <a:t>4</a:t>
            </a:r>
            <a:endParaRPr sz="7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73" y="386394"/>
            <a:ext cx="10001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949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8150" y="193562"/>
            <a:ext cx="10063800" cy="641400"/>
          </a:xfrm>
        </p:spPr>
        <p:txBody>
          <a:bodyPr>
            <a:normAutofit/>
          </a:bodyPr>
          <a:lstStyle/>
          <a:p>
            <a:r>
              <a:rPr lang="ko-KR" altLang="en-US" sz="2500" dirty="0" smtClean="0"/>
              <a:t>매출 실적</a:t>
            </a:r>
            <a:endParaRPr lang="ko-KR" altLang="en-US" sz="25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68150" y="1741714"/>
            <a:ext cx="4386730" cy="3660280"/>
          </a:xfrm>
          <a:ln>
            <a:solidFill>
              <a:schemeClr val="bg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매출</a:t>
            </a:r>
            <a:r>
              <a:rPr lang="ko-KR" altLang="en-US" sz="1100" dirty="0" smtClean="0">
                <a:solidFill>
                  <a:srgbClr val="FF0000"/>
                </a:solidFill>
              </a:rPr>
              <a:t>일</a:t>
            </a:r>
            <a:r>
              <a:rPr lang="en-US" altLang="ko-KR" sz="1100" dirty="0" smtClean="0">
                <a:solidFill>
                  <a:srgbClr val="FF0000"/>
                </a:solidFill>
              </a:rPr>
              <a:t>(</a:t>
            </a:r>
            <a:r>
              <a:rPr lang="ko-KR" altLang="en-US" sz="1100" dirty="0" smtClean="0">
                <a:solidFill>
                  <a:srgbClr val="FF0000"/>
                </a:solidFill>
              </a:rPr>
              <a:t>계산서일</a:t>
            </a:r>
            <a:r>
              <a:rPr lang="en-US" altLang="ko-KR" sz="1100" dirty="0" smtClean="0">
                <a:solidFill>
                  <a:srgbClr val="FF0000"/>
                </a:solidFill>
              </a:rPr>
              <a:t>) : </a:t>
            </a:r>
            <a:r>
              <a:rPr lang="ko-KR" altLang="en-US" sz="1100" dirty="0" smtClean="0">
                <a:solidFill>
                  <a:srgbClr val="FF0000"/>
                </a:solidFill>
              </a:rPr>
              <a:t>기간 검색</a:t>
            </a:r>
            <a:r>
              <a:rPr lang="en-US" altLang="ko-KR" sz="1100" dirty="0" smtClean="0">
                <a:solidFill>
                  <a:srgbClr val="FF0000"/>
                </a:solidFill>
              </a:rPr>
              <a:t> </a:t>
            </a:r>
            <a:r>
              <a:rPr lang="en-US" altLang="ko-KR" sz="1100" dirty="0">
                <a:solidFill>
                  <a:srgbClr val="FF0000"/>
                </a:solidFill>
              </a:rPr>
              <a:t>(Default 1</a:t>
            </a:r>
            <a:r>
              <a:rPr lang="ko-KR" altLang="en-US" sz="1100" dirty="0">
                <a:solidFill>
                  <a:srgbClr val="FF0000"/>
                </a:solidFill>
              </a:rPr>
              <a:t>개월</a:t>
            </a:r>
            <a:r>
              <a:rPr lang="en-US" altLang="ko-KR" sz="1100" dirty="0" smtClean="0">
                <a:solidFill>
                  <a:srgbClr val="FF0000"/>
                </a:solidFill>
              </a:rPr>
              <a:t>), </a:t>
            </a:r>
            <a:r>
              <a:rPr lang="ko-KR" altLang="en-US" sz="1100" dirty="0">
                <a:solidFill>
                  <a:srgbClr val="FF0000"/>
                </a:solidFill>
              </a:rPr>
              <a:t>당일</a:t>
            </a:r>
            <a:r>
              <a:rPr lang="en-US" altLang="ko-KR" sz="1100" dirty="0">
                <a:solidFill>
                  <a:srgbClr val="FF0000"/>
                </a:solidFill>
              </a:rPr>
              <a:t>/</a:t>
            </a:r>
            <a:r>
              <a:rPr lang="ko-KR" altLang="en-US" sz="1100" dirty="0">
                <a:solidFill>
                  <a:srgbClr val="FF0000"/>
                </a:solidFill>
              </a:rPr>
              <a:t>당월</a:t>
            </a:r>
            <a:r>
              <a:rPr lang="en-US" altLang="ko-KR" sz="1100" dirty="0">
                <a:solidFill>
                  <a:srgbClr val="FF0000"/>
                </a:solidFill>
              </a:rPr>
              <a:t>/1</a:t>
            </a:r>
            <a:r>
              <a:rPr lang="ko-KR" altLang="en-US" sz="1100" dirty="0">
                <a:solidFill>
                  <a:srgbClr val="FF0000"/>
                </a:solidFill>
              </a:rPr>
              <a:t>개월 </a:t>
            </a:r>
            <a:r>
              <a:rPr lang="ko-KR" altLang="en-US" sz="1100" dirty="0" smtClean="0">
                <a:solidFill>
                  <a:srgbClr val="FF0000"/>
                </a:solidFill>
              </a:rPr>
              <a:t>버튼</a:t>
            </a:r>
            <a:r>
              <a:rPr lang="en-US" altLang="ko-KR" sz="1100" dirty="0" smtClean="0">
                <a:solidFill>
                  <a:srgbClr val="FF0000"/>
                </a:solidFill>
              </a:rPr>
              <a:t>, 1</a:t>
            </a:r>
            <a:r>
              <a:rPr lang="ko-KR" altLang="en-US" sz="1100" dirty="0" smtClean="0">
                <a:solidFill>
                  <a:srgbClr val="FF0000"/>
                </a:solidFill>
              </a:rPr>
              <a:t>년 이상 기간 검색 제한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r>
              <a:rPr lang="ko-KR" altLang="en-US" sz="1100" dirty="0" smtClean="0"/>
              <a:t>주문번호 </a:t>
            </a:r>
            <a:r>
              <a:rPr lang="en-US" altLang="ko-KR" sz="1100" dirty="0" smtClean="0"/>
              <a:t>: Inputbox Equal </a:t>
            </a:r>
            <a:r>
              <a:rPr lang="ko-KR" altLang="en-US" sz="1100" dirty="0" smtClean="0"/>
              <a:t>검색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주문 번호만 검색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주문 차수는 제외</a:t>
            </a:r>
            <a:r>
              <a:rPr lang="en-US" altLang="ko-KR" sz="1100" dirty="0" smtClean="0"/>
              <a:t>)</a:t>
            </a:r>
          </a:p>
          <a:p>
            <a:r>
              <a:rPr lang="ko-KR" altLang="en-US" sz="1100" dirty="0" smtClean="0"/>
              <a:t>구매사 </a:t>
            </a:r>
            <a:r>
              <a:rPr lang="en-US" altLang="ko-KR" sz="1100" dirty="0" smtClean="0"/>
              <a:t>: Inputbox </a:t>
            </a:r>
            <a:r>
              <a:rPr lang="ko-KR" altLang="en-US" sz="1100" dirty="0" smtClean="0"/>
              <a:t>팝업</a:t>
            </a:r>
            <a:endParaRPr lang="en-US" altLang="ko-KR" sz="1100" dirty="0" smtClean="0"/>
          </a:p>
          <a:p>
            <a:r>
              <a:rPr lang="ko-KR" altLang="en-US" sz="1100" dirty="0" smtClean="0"/>
              <a:t>공급사 </a:t>
            </a:r>
            <a:r>
              <a:rPr lang="en-US" altLang="ko-KR" sz="1100" dirty="0"/>
              <a:t>: Inputbox </a:t>
            </a:r>
            <a:r>
              <a:rPr lang="ko-KR" altLang="en-US" sz="1100" dirty="0" smtClean="0"/>
              <a:t>팝업</a:t>
            </a:r>
            <a:endParaRPr lang="en-US" altLang="ko-KR" sz="1100" dirty="0" smtClean="0"/>
          </a:p>
          <a:p>
            <a:r>
              <a:rPr lang="ko-KR" altLang="en-US" sz="1100" dirty="0" smtClean="0"/>
              <a:t>사업유형 </a:t>
            </a:r>
            <a:r>
              <a:rPr lang="en-US" altLang="ko-KR" sz="1100" dirty="0" smtClean="0"/>
              <a:t>: Combobox</a:t>
            </a:r>
          </a:p>
          <a:p>
            <a:r>
              <a:rPr lang="ko-KR" altLang="en-US" sz="1100" dirty="0" smtClean="0"/>
              <a:t>공사유형</a:t>
            </a:r>
            <a:r>
              <a:rPr lang="ko-KR" altLang="en-US" sz="1100" dirty="0"/>
              <a:t> </a:t>
            </a:r>
            <a:r>
              <a:rPr lang="en-US" altLang="ko-KR" sz="1100" dirty="0"/>
              <a:t>: </a:t>
            </a:r>
            <a:r>
              <a:rPr lang="en-US" altLang="ko-KR" sz="1100" dirty="0" smtClean="0"/>
              <a:t>Combobox</a:t>
            </a:r>
            <a:endParaRPr lang="en-US" altLang="ko-KR" sz="1100" dirty="0"/>
          </a:p>
          <a:p>
            <a:r>
              <a:rPr lang="ko-KR" altLang="en-US" sz="1100" dirty="0"/>
              <a:t>자재유형 </a:t>
            </a:r>
            <a:r>
              <a:rPr lang="en-US" altLang="ko-KR" sz="1100" dirty="0"/>
              <a:t>: </a:t>
            </a:r>
            <a:r>
              <a:rPr lang="en-US" altLang="ko-KR" sz="1100" dirty="0" smtClean="0"/>
              <a:t>Combobox</a:t>
            </a:r>
            <a:endParaRPr lang="en-US" altLang="ko-KR" sz="1100" dirty="0"/>
          </a:p>
          <a:p>
            <a:r>
              <a:rPr lang="ko-KR" altLang="en-US" sz="1100" dirty="0"/>
              <a:t>통계실적코드</a:t>
            </a:r>
            <a:r>
              <a:rPr lang="en-US" altLang="ko-KR" sz="1100" dirty="0"/>
              <a:t>(</a:t>
            </a:r>
            <a:r>
              <a:rPr lang="ko-KR" altLang="en-US" sz="1100" dirty="0"/>
              <a:t>대</a:t>
            </a:r>
            <a:r>
              <a:rPr lang="en-US" altLang="ko-KR" sz="1100" dirty="0"/>
              <a:t>) : Inputbox </a:t>
            </a:r>
            <a:r>
              <a:rPr lang="ko-KR" altLang="en-US" sz="1100" dirty="0"/>
              <a:t>팝업</a:t>
            </a:r>
            <a:endParaRPr lang="en-US" altLang="ko-KR" sz="1100" dirty="0"/>
          </a:p>
          <a:p>
            <a:r>
              <a:rPr lang="ko-KR" altLang="en-US" sz="1100" dirty="0"/>
              <a:t>통계실적코드</a:t>
            </a:r>
            <a:r>
              <a:rPr lang="en-US" altLang="ko-KR" sz="1100" dirty="0"/>
              <a:t>(</a:t>
            </a:r>
            <a:r>
              <a:rPr lang="ko-KR" altLang="en-US" sz="1100" dirty="0"/>
              <a:t>중</a:t>
            </a:r>
            <a:r>
              <a:rPr lang="en-US" altLang="ko-KR" sz="1100" dirty="0"/>
              <a:t>) : </a:t>
            </a:r>
            <a:r>
              <a:rPr lang="en-US" altLang="ko-KR" sz="1100" dirty="0" smtClean="0"/>
              <a:t>Combobox</a:t>
            </a:r>
          </a:p>
          <a:p>
            <a:r>
              <a:rPr lang="ko-KR" altLang="en-US" sz="1100" dirty="0" smtClean="0"/>
              <a:t>공사명 </a:t>
            </a:r>
            <a:r>
              <a:rPr lang="en-US" altLang="ko-KR" sz="1100" dirty="0" smtClean="0"/>
              <a:t>: </a:t>
            </a:r>
            <a:r>
              <a:rPr lang="en-US" altLang="ko-KR" sz="1100" dirty="0"/>
              <a:t>Inputbox </a:t>
            </a:r>
            <a:r>
              <a:rPr lang="ko-KR" altLang="en-US" sz="1100" dirty="0"/>
              <a:t>뒤 </a:t>
            </a:r>
            <a:r>
              <a:rPr lang="en-US" altLang="ko-KR" sz="1100" dirty="0"/>
              <a:t>Like </a:t>
            </a:r>
            <a:r>
              <a:rPr lang="ko-KR" altLang="en-US" sz="1100" dirty="0"/>
              <a:t>검색</a:t>
            </a:r>
            <a:r>
              <a:rPr lang="en-US" altLang="ko-KR" sz="1100" dirty="0"/>
              <a:t>(ex: ‘</a:t>
            </a:r>
            <a:r>
              <a:rPr lang="ko-KR" altLang="en-US" sz="1100" dirty="0"/>
              <a:t>케이</a:t>
            </a:r>
            <a:r>
              <a:rPr lang="en-US" altLang="ko-KR" sz="1100" dirty="0"/>
              <a:t>%’)</a:t>
            </a:r>
            <a:endParaRPr lang="en-US" altLang="ko-KR" sz="1100" dirty="0" smtClean="0"/>
          </a:p>
          <a:p>
            <a:r>
              <a:rPr lang="ko-KR" altLang="en-US" sz="1100" dirty="0" smtClean="0"/>
              <a:t>상품코드</a:t>
            </a:r>
            <a:r>
              <a:rPr lang="ko-KR" altLang="en-US" sz="1100" dirty="0"/>
              <a:t> </a:t>
            </a:r>
            <a:r>
              <a:rPr lang="en-US" altLang="ko-KR" sz="1100" dirty="0"/>
              <a:t>: Inputbox Equal </a:t>
            </a:r>
            <a:r>
              <a:rPr lang="ko-KR" altLang="en-US" sz="1100" dirty="0" smtClean="0"/>
              <a:t>검색</a:t>
            </a:r>
            <a:endParaRPr lang="en-US" altLang="ko-KR" sz="1100" dirty="0" smtClean="0"/>
          </a:p>
          <a:p>
            <a:r>
              <a:rPr lang="ko-KR" altLang="en-US" sz="1100" dirty="0" smtClean="0"/>
              <a:t>상품명 </a:t>
            </a:r>
            <a:r>
              <a:rPr lang="en-US" altLang="ko-KR" sz="1100" dirty="0" smtClean="0"/>
              <a:t>: </a:t>
            </a:r>
            <a:r>
              <a:rPr lang="en-US" altLang="ko-KR" sz="1100" dirty="0"/>
              <a:t>Inputbox </a:t>
            </a:r>
            <a:r>
              <a:rPr lang="ko-KR" altLang="en-US" sz="1100" dirty="0" smtClean="0"/>
              <a:t>뒤 </a:t>
            </a:r>
            <a:r>
              <a:rPr lang="en-US" altLang="ko-KR" sz="1100" dirty="0" smtClean="0"/>
              <a:t>Like </a:t>
            </a:r>
            <a:r>
              <a:rPr lang="ko-KR" altLang="en-US" sz="1100" dirty="0" smtClean="0"/>
              <a:t>검색</a:t>
            </a:r>
            <a:r>
              <a:rPr lang="en-US" altLang="ko-KR" sz="1100" dirty="0" smtClean="0"/>
              <a:t>(ex: ‘</a:t>
            </a:r>
            <a:r>
              <a:rPr lang="ko-KR" altLang="en-US" sz="1100" dirty="0" smtClean="0"/>
              <a:t>케이</a:t>
            </a:r>
            <a:r>
              <a:rPr lang="en-US" altLang="ko-KR" sz="1100" dirty="0" smtClean="0"/>
              <a:t>%’)</a:t>
            </a:r>
          </a:p>
          <a:p>
            <a:r>
              <a:rPr lang="ko-KR" altLang="en-US" sz="1100" dirty="0" smtClean="0"/>
              <a:t>상품규격 </a:t>
            </a:r>
            <a:r>
              <a:rPr lang="en-US" altLang="ko-KR" sz="1100" dirty="0" smtClean="0"/>
              <a:t>: </a:t>
            </a:r>
            <a:r>
              <a:rPr lang="en-US" altLang="ko-KR" sz="1100" dirty="0"/>
              <a:t>Inputbox </a:t>
            </a:r>
            <a:r>
              <a:rPr lang="ko-KR" altLang="en-US" sz="1100" dirty="0"/>
              <a:t>뒤 </a:t>
            </a:r>
            <a:r>
              <a:rPr lang="en-US" altLang="ko-KR" sz="1100" dirty="0"/>
              <a:t>Like </a:t>
            </a:r>
            <a:r>
              <a:rPr lang="ko-KR" altLang="en-US" sz="1100" dirty="0"/>
              <a:t>검색</a:t>
            </a:r>
            <a:r>
              <a:rPr lang="en-US" altLang="ko-KR" sz="1100" dirty="0"/>
              <a:t>(ex: ‘</a:t>
            </a:r>
            <a:r>
              <a:rPr lang="ko-KR" altLang="en-US" sz="1100" dirty="0"/>
              <a:t>케이</a:t>
            </a:r>
            <a:r>
              <a:rPr lang="en-US" altLang="ko-KR" sz="1100" dirty="0" smtClean="0"/>
              <a:t>%’)</a:t>
            </a:r>
          </a:p>
          <a:p>
            <a:r>
              <a:rPr lang="ko-KR" altLang="en-US" sz="1100" dirty="0" smtClean="0"/>
              <a:t>물류품목 </a:t>
            </a:r>
            <a:r>
              <a:rPr lang="en-US" altLang="ko-KR" sz="1100" dirty="0" smtClean="0"/>
              <a:t>: Radiobox, </a:t>
            </a:r>
            <a:r>
              <a:rPr lang="ko-KR" altLang="en-US" sz="1100" dirty="0" smtClean="0"/>
              <a:t>전체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물류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미 물류</a:t>
            </a:r>
            <a:r>
              <a:rPr lang="en-US" altLang="ko-KR" sz="1100" dirty="0" smtClean="0"/>
              <a:t>), </a:t>
            </a:r>
            <a:r>
              <a:rPr lang="ko-KR" altLang="en-US" sz="1100" dirty="0" smtClean="0"/>
              <a:t>물류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물류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센터 출고</a:t>
            </a:r>
            <a:r>
              <a:rPr lang="en-US" altLang="ko-KR" sz="1100" dirty="0" smtClean="0"/>
              <a:t>), </a:t>
            </a:r>
            <a:r>
              <a:rPr lang="ko-KR" altLang="en-US" sz="1100" dirty="0" smtClean="0"/>
              <a:t>물류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공급사 출고</a:t>
            </a:r>
            <a:r>
              <a:rPr lang="en-US" altLang="ko-KR" sz="1100" dirty="0" smtClean="0"/>
              <a:t>), </a:t>
            </a:r>
            <a:r>
              <a:rPr lang="ko-KR" altLang="en-US" sz="1100" dirty="0" smtClean="0"/>
              <a:t>미 물류</a:t>
            </a:r>
            <a:endParaRPr lang="en-US" altLang="ko-KR" sz="1100" dirty="0" smtClean="0"/>
          </a:p>
          <a:p>
            <a:r>
              <a:rPr lang="ko-KR" altLang="en-US" sz="1100" dirty="0" smtClean="0"/>
              <a:t>물류센터</a:t>
            </a:r>
            <a:r>
              <a:rPr lang="en-US" altLang="ko-KR" sz="1100" dirty="0"/>
              <a:t> : Combobox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2"/>
          </p:nvPr>
        </p:nvSpPr>
        <p:spPr>
          <a:xfrm>
            <a:off x="5010868" y="1741714"/>
            <a:ext cx="2104036" cy="3660279"/>
          </a:xfrm>
          <a:ln>
            <a:solidFill>
              <a:schemeClr val="bg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r>
              <a:rPr lang="ko-KR" altLang="en-US" sz="900" dirty="0" smtClean="0"/>
              <a:t>주문번호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주문 차수 포함</a:t>
            </a:r>
            <a:r>
              <a:rPr lang="en-US" altLang="ko-KR" sz="900" dirty="0" smtClean="0"/>
              <a:t>)</a:t>
            </a:r>
          </a:p>
          <a:p>
            <a:r>
              <a:rPr lang="ko-KR" altLang="en-US" sz="900" dirty="0" smtClean="0"/>
              <a:t>주문일</a:t>
            </a:r>
            <a:endParaRPr lang="en-US" altLang="ko-KR" sz="900" dirty="0" smtClean="0"/>
          </a:p>
          <a:p>
            <a:r>
              <a:rPr lang="ko-KR" altLang="en-US" sz="900" dirty="0" smtClean="0"/>
              <a:t>승인일</a:t>
            </a:r>
            <a:endParaRPr lang="en-US" altLang="ko-KR" sz="900" dirty="0" smtClean="0"/>
          </a:p>
          <a:p>
            <a:r>
              <a:rPr lang="ko-KR" altLang="en-US" sz="900" dirty="0" smtClean="0"/>
              <a:t>배송요청일</a:t>
            </a:r>
            <a:endParaRPr lang="en-US" altLang="ko-KR" sz="900" dirty="0" smtClean="0"/>
          </a:p>
          <a:p>
            <a:r>
              <a:rPr lang="ko-KR" altLang="en-US" sz="900" dirty="0" smtClean="0"/>
              <a:t>배송예정일</a:t>
            </a:r>
            <a:endParaRPr lang="en-US" altLang="ko-KR" sz="900" dirty="0" smtClean="0"/>
          </a:p>
          <a:p>
            <a:r>
              <a:rPr lang="ko-KR" altLang="en-US" sz="900" dirty="0" smtClean="0"/>
              <a:t>사업유형</a:t>
            </a:r>
            <a:endParaRPr lang="en-US" altLang="ko-KR" sz="900" dirty="0" smtClean="0"/>
          </a:p>
          <a:p>
            <a:r>
              <a:rPr lang="ko-KR" altLang="en-US" sz="900" dirty="0" smtClean="0"/>
              <a:t>공사유형</a:t>
            </a:r>
            <a:endParaRPr lang="en-US" altLang="ko-KR" sz="900" dirty="0" smtClean="0"/>
          </a:p>
          <a:p>
            <a:r>
              <a:rPr lang="ko-KR" altLang="en-US" sz="900" dirty="0" smtClean="0"/>
              <a:t>선수금</a:t>
            </a:r>
            <a:endParaRPr lang="en-US" altLang="ko-KR" sz="900" dirty="0" smtClean="0"/>
          </a:p>
          <a:p>
            <a:r>
              <a:rPr lang="ko-KR" altLang="en-US" sz="900" dirty="0" smtClean="0"/>
              <a:t>카테고리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대</a:t>
            </a:r>
            <a:r>
              <a:rPr lang="en-US" altLang="ko-KR" sz="900" dirty="0" smtClean="0"/>
              <a:t>)</a:t>
            </a:r>
          </a:p>
          <a:p>
            <a:r>
              <a:rPr lang="ko-KR" altLang="en-US" sz="900" dirty="0" smtClean="0"/>
              <a:t>카테고리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중</a:t>
            </a:r>
            <a:r>
              <a:rPr lang="en-US" altLang="ko-KR" sz="900" dirty="0" smtClean="0"/>
              <a:t>)</a:t>
            </a:r>
          </a:p>
          <a:p>
            <a:r>
              <a:rPr lang="ko-KR" altLang="en-US" sz="900" dirty="0" smtClean="0"/>
              <a:t>카테고리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소</a:t>
            </a:r>
            <a:r>
              <a:rPr lang="en-US" altLang="ko-KR" sz="900" dirty="0" smtClean="0"/>
              <a:t>)</a:t>
            </a:r>
          </a:p>
          <a:p>
            <a:r>
              <a:rPr lang="ko-KR" altLang="en-US" sz="900" dirty="0" smtClean="0"/>
              <a:t>통계실적코드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대</a:t>
            </a:r>
            <a:r>
              <a:rPr lang="en-US" altLang="ko-KR" sz="900" dirty="0" smtClean="0"/>
              <a:t>)</a:t>
            </a:r>
          </a:p>
          <a:p>
            <a:r>
              <a:rPr lang="ko-KR" altLang="en-US" sz="900" dirty="0" smtClean="0"/>
              <a:t>통계실적코드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중</a:t>
            </a:r>
            <a:r>
              <a:rPr lang="en-US" altLang="ko-KR" sz="900" dirty="0" smtClean="0"/>
              <a:t>)</a:t>
            </a:r>
          </a:p>
          <a:p>
            <a:r>
              <a:rPr lang="ko-KR" altLang="en-US" sz="900" dirty="0" smtClean="0"/>
              <a:t>자재유형</a:t>
            </a:r>
            <a:endParaRPr lang="en-US" altLang="ko-KR" sz="900" dirty="0" smtClean="0"/>
          </a:p>
          <a:p>
            <a:r>
              <a:rPr lang="ko-KR" altLang="en-US" sz="900" dirty="0" smtClean="0"/>
              <a:t>상품코드</a:t>
            </a:r>
            <a:endParaRPr lang="en-US" altLang="ko-KR" sz="900" dirty="0" smtClean="0"/>
          </a:p>
          <a:p>
            <a:r>
              <a:rPr lang="ko-KR" altLang="en-US" sz="900" dirty="0" smtClean="0"/>
              <a:t>상품명</a:t>
            </a:r>
            <a:endParaRPr lang="en-US" altLang="ko-KR" sz="900" dirty="0" smtClean="0"/>
          </a:p>
          <a:p>
            <a:r>
              <a:rPr lang="ko-KR" altLang="en-US" sz="900" dirty="0" smtClean="0"/>
              <a:t>규격</a:t>
            </a:r>
            <a:endParaRPr lang="en-US" altLang="ko-KR" sz="900" dirty="0" smtClean="0"/>
          </a:p>
          <a:p>
            <a:r>
              <a:rPr lang="ko-KR" altLang="en-US" sz="900" dirty="0" smtClean="0"/>
              <a:t>총중량</a:t>
            </a:r>
            <a:endParaRPr lang="en-US" altLang="ko-KR" sz="900" dirty="0" smtClean="0"/>
          </a:p>
          <a:p>
            <a:r>
              <a:rPr lang="ko-KR" altLang="en-US" sz="900" dirty="0"/>
              <a:t>실중량</a:t>
            </a:r>
            <a:endParaRPr lang="en-US" altLang="ko-KR" sz="900" dirty="0"/>
          </a:p>
          <a:p>
            <a:r>
              <a:rPr lang="ko-KR" altLang="en-US" sz="900" dirty="0"/>
              <a:t>재질</a:t>
            </a:r>
            <a:endParaRPr lang="en-US" altLang="ko-KR" sz="900" dirty="0"/>
          </a:p>
          <a:p>
            <a:r>
              <a:rPr lang="ko-KR" altLang="en-US" sz="900" dirty="0"/>
              <a:t>타입</a:t>
            </a:r>
            <a:endParaRPr lang="en-US" altLang="ko-KR" sz="900" dirty="0"/>
          </a:p>
          <a:p>
            <a:r>
              <a:rPr lang="ko-KR" altLang="en-US" sz="900" dirty="0">
                <a:solidFill>
                  <a:schemeClr val="tx1"/>
                </a:solidFill>
              </a:rPr>
              <a:t>단위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68150" y="1290611"/>
            <a:ext cx="4386730" cy="4336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조회 컬럼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</a:rPr>
              <a:t>필수 입력 값은 빨간색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98721" y="1290611"/>
            <a:ext cx="5364480" cy="4336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결과 컬럼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텍스트 개체 틀 3"/>
          <p:cNvSpPr txBox="1">
            <a:spLocks/>
          </p:cNvSpPr>
          <p:nvPr/>
        </p:nvSpPr>
        <p:spPr>
          <a:xfrm>
            <a:off x="7114904" y="1741714"/>
            <a:ext cx="1634253" cy="366027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103975" tIns="103975" rIns="103975" bIns="1039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900" dirty="0" smtClean="0">
                <a:solidFill>
                  <a:schemeClr val="tx1"/>
                </a:solidFill>
              </a:rPr>
              <a:t>상품담당자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발주차수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발주수량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배송차수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배송수량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인수차수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인수수량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공사명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주문상태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배송유형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송장번호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공급사비고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구매권역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법인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/>
              <a:t>구매사</a:t>
            </a:r>
            <a:endParaRPr lang="en-US" altLang="ko-KR" sz="900" dirty="0"/>
          </a:p>
          <a:p>
            <a:r>
              <a:rPr lang="ko-KR" altLang="en-US" sz="900" dirty="0">
                <a:solidFill>
                  <a:schemeClr val="tx1"/>
                </a:solidFill>
              </a:rPr>
              <a:t>구매사 사업자번호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공급사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공급사 사업자번호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물류센터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바코드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주문자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인수자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9" name="텍스트 개체 틀 3"/>
          <p:cNvSpPr txBox="1">
            <a:spLocks/>
          </p:cNvSpPr>
          <p:nvPr/>
        </p:nvSpPr>
        <p:spPr>
          <a:xfrm>
            <a:off x="8749157" y="1741713"/>
            <a:ext cx="1614043" cy="366027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103975" tIns="103975" rIns="103975" bIns="1039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900" dirty="0" smtClean="0">
                <a:solidFill>
                  <a:schemeClr val="tx1"/>
                </a:solidFill>
              </a:rPr>
              <a:t>수량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판매단가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판매금액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매입단가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매입금액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공사담당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주문일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주문접수일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배송일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인수일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매출실적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매출계산서일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매입실적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매입계산서일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인수형태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상품등록연도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구매사비고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제조번호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판관비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8150" y="681011"/>
            <a:ext cx="9995050" cy="3901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/>
                </a:solidFill>
              </a:rPr>
              <a:t>매출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</a:rPr>
              <a:t>세금계산서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r>
              <a:rPr lang="ko-KR" altLang="en-US" b="1" dirty="0" smtClean="0">
                <a:solidFill>
                  <a:schemeClr val="tx1"/>
                </a:solidFill>
              </a:rPr>
              <a:t>일 기준으로 주문을 조회합니다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489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68150" y="1741714"/>
            <a:ext cx="4386730" cy="3660280"/>
          </a:xfrm>
          <a:ln>
            <a:solidFill>
              <a:schemeClr val="bg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r>
              <a:rPr lang="ko-KR" altLang="en-US" sz="1100" dirty="0" smtClean="0">
                <a:solidFill>
                  <a:srgbClr val="FF0000"/>
                </a:solidFill>
              </a:rPr>
              <a:t>매입</a:t>
            </a:r>
            <a:r>
              <a:rPr lang="ko-KR" altLang="en-US" sz="1100" dirty="0" smtClean="0">
                <a:solidFill>
                  <a:srgbClr val="FF0000"/>
                </a:solidFill>
              </a:rPr>
              <a:t>일</a:t>
            </a:r>
            <a:r>
              <a:rPr lang="en-US" altLang="ko-KR" sz="1100" dirty="0" smtClean="0">
                <a:solidFill>
                  <a:srgbClr val="FF0000"/>
                </a:solidFill>
              </a:rPr>
              <a:t>(</a:t>
            </a:r>
            <a:r>
              <a:rPr lang="ko-KR" altLang="en-US" sz="1100" dirty="0" smtClean="0">
                <a:solidFill>
                  <a:srgbClr val="FF0000"/>
                </a:solidFill>
              </a:rPr>
              <a:t>계산서일</a:t>
            </a:r>
            <a:r>
              <a:rPr lang="en-US" altLang="ko-KR" sz="1100" dirty="0" smtClean="0">
                <a:solidFill>
                  <a:srgbClr val="FF0000"/>
                </a:solidFill>
              </a:rPr>
              <a:t>) : </a:t>
            </a:r>
            <a:r>
              <a:rPr lang="ko-KR" altLang="en-US" sz="1100" dirty="0" smtClean="0">
                <a:solidFill>
                  <a:srgbClr val="FF0000"/>
                </a:solidFill>
              </a:rPr>
              <a:t>기간 검색</a:t>
            </a:r>
            <a:r>
              <a:rPr lang="en-US" altLang="ko-KR" sz="1100" dirty="0" smtClean="0">
                <a:solidFill>
                  <a:srgbClr val="FF0000"/>
                </a:solidFill>
              </a:rPr>
              <a:t> </a:t>
            </a:r>
            <a:r>
              <a:rPr lang="en-US" altLang="ko-KR" sz="1100" dirty="0">
                <a:solidFill>
                  <a:srgbClr val="FF0000"/>
                </a:solidFill>
              </a:rPr>
              <a:t>(Default 1</a:t>
            </a:r>
            <a:r>
              <a:rPr lang="ko-KR" altLang="en-US" sz="1100" dirty="0">
                <a:solidFill>
                  <a:srgbClr val="FF0000"/>
                </a:solidFill>
              </a:rPr>
              <a:t>개월</a:t>
            </a:r>
            <a:r>
              <a:rPr lang="en-US" altLang="ko-KR" sz="1100" dirty="0" smtClean="0">
                <a:solidFill>
                  <a:srgbClr val="FF0000"/>
                </a:solidFill>
              </a:rPr>
              <a:t>), </a:t>
            </a:r>
            <a:r>
              <a:rPr lang="ko-KR" altLang="en-US" sz="1100" dirty="0">
                <a:solidFill>
                  <a:srgbClr val="FF0000"/>
                </a:solidFill>
              </a:rPr>
              <a:t>당일</a:t>
            </a:r>
            <a:r>
              <a:rPr lang="en-US" altLang="ko-KR" sz="1100" dirty="0">
                <a:solidFill>
                  <a:srgbClr val="FF0000"/>
                </a:solidFill>
              </a:rPr>
              <a:t>/</a:t>
            </a:r>
            <a:r>
              <a:rPr lang="ko-KR" altLang="en-US" sz="1100" dirty="0">
                <a:solidFill>
                  <a:srgbClr val="FF0000"/>
                </a:solidFill>
              </a:rPr>
              <a:t>당월</a:t>
            </a:r>
            <a:r>
              <a:rPr lang="en-US" altLang="ko-KR" sz="1100" dirty="0">
                <a:solidFill>
                  <a:srgbClr val="FF0000"/>
                </a:solidFill>
              </a:rPr>
              <a:t>/1</a:t>
            </a:r>
            <a:r>
              <a:rPr lang="ko-KR" altLang="en-US" sz="1100" dirty="0">
                <a:solidFill>
                  <a:srgbClr val="FF0000"/>
                </a:solidFill>
              </a:rPr>
              <a:t>개월 </a:t>
            </a:r>
            <a:r>
              <a:rPr lang="ko-KR" altLang="en-US" sz="1100" dirty="0" smtClean="0">
                <a:solidFill>
                  <a:srgbClr val="FF0000"/>
                </a:solidFill>
              </a:rPr>
              <a:t>버튼</a:t>
            </a:r>
            <a:r>
              <a:rPr lang="en-US" altLang="ko-KR" sz="1100" dirty="0" smtClean="0">
                <a:solidFill>
                  <a:srgbClr val="FF0000"/>
                </a:solidFill>
              </a:rPr>
              <a:t>, 1</a:t>
            </a:r>
            <a:r>
              <a:rPr lang="ko-KR" altLang="en-US" sz="1100" dirty="0" smtClean="0">
                <a:solidFill>
                  <a:srgbClr val="FF0000"/>
                </a:solidFill>
              </a:rPr>
              <a:t>년 이상 기간 검색 제한</a:t>
            </a:r>
            <a:endParaRPr lang="en-US" altLang="ko-KR" sz="1100" dirty="0" smtClean="0">
              <a:solidFill>
                <a:srgbClr val="FF0000"/>
              </a:solidFill>
            </a:endParaRPr>
          </a:p>
          <a:p>
            <a:r>
              <a:rPr lang="ko-KR" altLang="en-US" sz="1100" dirty="0" smtClean="0"/>
              <a:t>주문번호 </a:t>
            </a:r>
            <a:r>
              <a:rPr lang="en-US" altLang="ko-KR" sz="1100" dirty="0" smtClean="0"/>
              <a:t>: Inputbox Equal </a:t>
            </a:r>
            <a:r>
              <a:rPr lang="ko-KR" altLang="en-US" sz="1100" dirty="0" smtClean="0"/>
              <a:t>검색 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주문 번호만 검색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주문 차수는 제외</a:t>
            </a:r>
            <a:r>
              <a:rPr lang="en-US" altLang="ko-KR" sz="1100" dirty="0" smtClean="0"/>
              <a:t>)</a:t>
            </a:r>
          </a:p>
          <a:p>
            <a:r>
              <a:rPr lang="ko-KR" altLang="en-US" sz="1100" dirty="0" smtClean="0"/>
              <a:t>구매사 </a:t>
            </a:r>
            <a:r>
              <a:rPr lang="en-US" altLang="ko-KR" sz="1100" dirty="0" smtClean="0"/>
              <a:t>: Inputbox </a:t>
            </a:r>
            <a:r>
              <a:rPr lang="ko-KR" altLang="en-US" sz="1100" dirty="0" smtClean="0"/>
              <a:t>팝업</a:t>
            </a:r>
            <a:endParaRPr lang="en-US" altLang="ko-KR" sz="1100" dirty="0" smtClean="0"/>
          </a:p>
          <a:p>
            <a:r>
              <a:rPr lang="ko-KR" altLang="en-US" sz="1100" dirty="0" smtClean="0"/>
              <a:t>공급사 </a:t>
            </a:r>
            <a:r>
              <a:rPr lang="en-US" altLang="ko-KR" sz="1100" dirty="0"/>
              <a:t>: Inputbox </a:t>
            </a:r>
            <a:r>
              <a:rPr lang="ko-KR" altLang="en-US" sz="1100" dirty="0" smtClean="0"/>
              <a:t>팝업</a:t>
            </a:r>
            <a:endParaRPr lang="en-US" altLang="ko-KR" sz="1100" dirty="0" smtClean="0"/>
          </a:p>
          <a:p>
            <a:r>
              <a:rPr lang="ko-KR" altLang="en-US" sz="1100" dirty="0" smtClean="0"/>
              <a:t>사업유형 </a:t>
            </a:r>
            <a:r>
              <a:rPr lang="en-US" altLang="ko-KR" sz="1100" dirty="0" smtClean="0"/>
              <a:t>: Combobox</a:t>
            </a:r>
          </a:p>
          <a:p>
            <a:r>
              <a:rPr lang="ko-KR" altLang="en-US" sz="1100" dirty="0" smtClean="0"/>
              <a:t>공사유형</a:t>
            </a:r>
            <a:r>
              <a:rPr lang="ko-KR" altLang="en-US" sz="1100" dirty="0"/>
              <a:t> </a:t>
            </a:r>
            <a:r>
              <a:rPr lang="en-US" altLang="ko-KR" sz="1100" dirty="0"/>
              <a:t>: </a:t>
            </a:r>
            <a:r>
              <a:rPr lang="en-US" altLang="ko-KR" sz="1100" dirty="0" smtClean="0"/>
              <a:t>Combobox</a:t>
            </a:r>
            <a:endParaRPr lang="en-US" altLang="ko-KR" sz="1100" dirty="0"/>
          </a:p>
          <a:p>
            <a:r>
              <a:rPr lang="ko-KR" altLang="en-US" sz="1100" dirty="0"/>
              <a:t>자재유형 </a:t>
            </a:r>
            <a:r>
              <a:rPr lang="en-US" altLang="ko-KR" sz="1100" dirty="0"/>
              <a:t>: </a:t>
            </a:r>
            <a:r>
              <a:rPr lang="en-US" altLang="ko-KR" sz="1100" dirty="0" smtClean="0"/>
              <a:t>Combobox</a:t>
            </a:r>
            <a:endParaRPr lang="en-US" altLang="ko-KR" sz="1100" dirty="0"/>
          </a:p>
          <a:p>
            <a:r>
              <a:rPr lang="ko-KR" altLang="en-US" sz="1100" dirty="0"/>
              <a:t>통계실적코드</a:t>
            </a:r>
            <a:r>
              <a:rPr lang="en-US" altLang="ko-KR" sz="1100" dirty="0"/>
              <a:t>(</a:t>
            </a:r>
            <a:r>
              <a:rPr lang="ko-KR" altLang="en-US" sz="1100" dirty="0"/>
              <a:t>대</a:t>
            </a:r>
            <a:r>
              <a:rPr lang="en-US" altLang="ko-KR" sz="1100" dirty="0"/>
              <a:t>) : Inputbox </a:t>
            </a:r>
            <a:r>
              <a:rPr lang="ko-KR" altLang="en-US" sz="1100" dirty="0"/>
              <a:t>팝업</a:t>
            </a:r>
            <a:endParaRPr lang="en-US" altLang="ko-KR" sz="1100" dirty="0"/>
          </a:p>
          <a:p>
            <a:r>
              <a:rPr lang="ko-KR" altLang="en-US" sz="1100" dirty="0"/>
              <a:t>통계실적코드</a:t>
            </a:r>
            <a:r>
              <a:rPr lang="en-US" altLang="ko-KR" sz="1100" dirty="0"/>
              <a:t>(</a:t>
            </a:r>
            <a:r>
              <a:rPr lang="ko-KR" altLang="en-US" sz="1100" dirty="0"/>
              <a:t>중</a:t>
            </a:r>
            <a:r>
              <a:rPr lang="en-US" altLang="ko-KR" sz="1100" dirty="0"/>
              <a:t>) : </a:t>
            </a:r>
            <a:r>
              <a:rPr lang="en-US" altLang="ko-KR" sz="1100" dirty="0" smtClean="0"/>
              <a:t>Combobox</a:t>
            </a:r>
          </a:p>
          <a:p>
            <a:r>
              <a:rPr lang="ko-KR" altLang="en-US" sz="1100" dirty="0" smtClean="0"/>
              <a:t>공사명 </a:t>
            </a:r>
            <a:r>
              <a:rPr lang="en-US" altLang="ko-KR" sz="1100" dirty="0" smtClean="0"/>
              <a:t>: </a:t>
            </a:r>
            <a:r>
              <a:rPr lang="en-US" altLang="ko-KR" sz="1100" dirty="0"/>
              <a:t>Inputbox </a:t>
            </a:r>
            <a:r>
              <a:rPr lang="ko-KR" altLang="en-US" sz="1100" dirty="0"/>
              <a:t>뒤 </a:t>
            </a:r>
            <a:r>
              <a:rPr lang="en-US" altLang="ko-KR" sz="1100" dirty="0"/>
              <a:t>Like </a:t>
            </a:r>
            <a:r>
              <a:rPr lang="ko-KR" altLang="en-US" sz="1100" dirty="0"/>
              <a:t>검색</a:t>
            </a:r>
            <a:r>
              <a:rPr lang="en-US" altLang="ko-KR" sz="1100" dirty="0"/>
              <a:t>(ex: ‘</a:t>
            </a:r>
            <a:r>
              <a:rPr lang="ko-KR" altLang="en-US" sz="1100" dirty="0"/>
              <a:t>케이</a:t>
            </a:r>
            <a:r>
              <a:rPr lang="en-US" altLang="ko-KR" sz="1100" dirty="0"/>
              <a:t>%’)</a:t>
            </a:r>
            <a:endParaRPr lang="en-US" altLang="ko-KR" sz="1100" dirty="0" smtClean="0"/>
          </a:p>
          <a:p>
            <a:r>
              <a:rPr lang="ko-KR" altLang="en-US" sz="1100" dirty="0" smtClean="0"/>
              <a:t>상품코드</a:t>
            </a:r>
            <a:r>
              <a:rPr lang="ko-KR" altLang="en-US" sz="1100" dirty="0"/>
              <a:t> </a:t>
            </a:r>
            <a:r>
              <a:rPr lang="en-US" altLang="ko-KR" sz="1100" dirty="0"/>
              <a:t>: Inputbox Equal </a:t>
            </a:r>
            <a:r>
              <a:rPr lang="ko-KR" altLang="en-US" sz="1100" dirty="0" smtClean="0"/>
              <a:t>검색</a:t>
            </a:r>
            <a:endParaRPr lang="en-US" altLang="ko-KR" sz="1100" dirty="0" smtClean="0"/>
          </a:p>
          <a:p>
            <a:r>
              <a:rPr lang="ko-KR" altLang="en-US" sz="1100" dirty="0" smtClean="0"/>
              <a:t>상품명 </a:t>
            </a:r>
            <a:r>
              <a:rPr lang="en-US" altLang="ko-KR" sz="1100" dirty="0" smtClean="0"/>
              <a:t>: </a:t>
            </a:r>
            <a:r>
              <a:rPr lang="en-US" altLang="ko-KR" sz="1100" dirty="0"/>
              <a:t>Inputbox </a:t>
            </a:r>
            <a:r>
              <a:rPr lang="ko-KR" altLang="en-US" sz="1100" dirty="0" smtClean="0"/>
              <a:t>뒤 </a:t>
            </a:r>
            <a:r>
              <a:rPr lang="en-US" altLang="ko-KR" sz="1100" dirty="0" smtClean="0"/>
              <a:t>Like </a:t>
            </a:r>
            <a:r>
              <a:rPr lang="ko-KR" altLang="en-US" sz="1100" dirty="0" smtClean="0"/>
              <a:t>검색</a:t>
            </a:r>
            <a:r>
              <a:rPr lang="en-US" altLang="ko-KR" sz="1100" dirty="0" smtClean="0"/>
              <a:t>(ex: ‘</a:t>
            </a:r>
            <a:r>
              <a:rPr lang="ko-KR" altLang="en-US" sz="1100" dirty="0" smtClean="0"/>
              <a:t>케이</a:t>
            </a:r>
            <a:r>
              <a:rPr lang="en-US" altLang="ko-KR" sz="1100" dirty="0" smtClean="0"/>
              <a:t>%’)</a:t>
            </a:r>
          </a:p>
          <a:p>
            <a:r>
              <a:rPr lang="ko-KR" altLang="en-US" sz="1100" dirty="0" smtClean="0"/>
              <a:t>상품규격 </a:t>
            </a:r>
            <a:r>
              <a:rPr lang="en-US" altLang="ko-KR" sz="1100" dirty="0" smtClean="0"/>
              <a:t>: </a:t>
            </a:r>
            <a:r>
              <a:rPr lang="en-US" altLang="ko-KR" sz="1100" dirty="0"/>
              <a:t>Inputbox </a:t>
            </a:r>
            <a:r>
              <a:rPr lang="ko-KR" altLang="en-US" sz="1100" dirty="0"/>
              <a:t>뒤 </a:t>
            </a:r>
            <a:r>
              <a:rPr lang="en-US" altLang="ko-KR" sz="1100" dirty="0"/>
              <a:t>Like </a:t>
            </a:r>
            <a:r>
              <a:rPr lang="ko-KR" altLang="en-US" sz="1100" dirty="0"/>
              <a:t>검색</a:t>
            </a:r>
            <a:r>
              <a:rPr lang="en-US" altLang="ko-KR" sz="1100" dirty="0"/>
              <a:t>(ex: ‘</a:t>
            </a:r>
            <a:r>
              <a:rPr lang="ko-KR" altLang="en-US" sz="1100" dirty="0"/>
              <a:t>케이</a:t>
            </a:r>
            <a:r>
              <a:rPr lang="en-US" altLang="ko-KR" sz="1100" dirty="0" smtClean="0"/>
              <a:t>%’)</a:t>
            </a:r>
          </a:p>
          <a:p>
            <a:r>
              <a:rPr lang="ko-KR" altLang="en-US" sz="1100" dirty="0" smtClean="0"/>
              <a:t>물류품목 </a:t>
            </a:r>
            <a:r>
              <a:rPr lang="en-US" altLang="ko-KR" sz="1100" dirty="0" smtClean="0"/>
              <a:t>: Radiobox, </a:t>
            </a:r>
            <a:r>
              <a:rPr lang="ko-KR" altLang="en-US" sz="1100" dirty="0" smtClean="0"/>
              <a:t>전체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물류</a:t>
            </a:r>
            <a:r>
              <a:rPr lang="en-US" altLang="ko-KR" sz="1100" dirty="0" smtClean="0"/>
              <a:t>,</a:t>
            </a:r>
            <a:r>
              <a:rPr lang="ko-KR" altLang="en-US" sz="1100" dirty="0" smtClean="0"/>
              <a:t>미 물류</a:t>
            </a:r>
            <a:r>
              <a:rPr lang="en-US" altLang="ko-KR" sz="1100" dirty="0" smtClean="0"/>
              <a:t>), </a:t>
            </a:r>
            <a:r>
              <a:rPr lang="ko-KR" altLang="en-US" sz="1100" dirty="0" smtClean="0"/>
              <a:t>물류</a:t>
            </a:r>
            <a:r>
              <a:rPr lang="en-US" altLang="ko-KR" sz="1100" dirty="0" smtClean="0"/>
              <a:t>, </a:t>
            </a:r>
            <a:r>
              <a:rPr lang="ko-KR" altLang="en-US" sz="1100" dirty="0" smtClean="0"/>
              <a:t>물류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센터 출고</a:t>
            </a:r>
            <a:r>
              <a:rPr lang="en-US" altLang="ko-KR" sz="1100" dirty="0" smtClean="0"/>
              <a:t>), </a:t>
            </a:r>
            <a:r>
              <a:rPr lang="ko-KR" altLang="en-US" sz="1100" dirty="0" smtClean="0"/>
              <a:t>물류</a:t>
            </a:r>
            <a:r>
              <a:rPr lang="en-US" altLang="ko-KR" sz="1100" dirty="0" smtClean="0"/>
              <a:t>(</a:t>
            </a:r>
            <a:r>
              <a:rPr lang="ko-KR" altLang="en-US" sz="1100" dirty="0" smtClean="0"/>
              <a:t>공급사 출고</a:t>
            </a:r>
            <a:r>
              <a:rPr lang="en-US" altLang="ko-KR" sz="1100" dirty="0" smtClean="0"/>
              <a:t>), </a:t>
            </a:r>
            <a:r>
              <a:rPr lang="ko-KR" altLang="en-US" sz="1100" dirty="0" smtClean="0"/>
              <a:t>미 물류</a:t>
            </a:r>
            <a:endParaRPr lang="en-US" altLang="ko-KR" sz="1100" dirty="0" smtClean="0"/>
          </a:p>
          <a:p>
            <a:r>
              <a:rPr lang="ko-KR" altLang="en-US" sz="1100" dirty="0" smtClean="0"/>
              <a:t>물류센터</a:t>
            </a:r>
            <a:r>
              <a:rPr lang="en-US" altLang="ko-KR" sz="1100" dirty="0"/>
              <a:t> : Combobox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2"/>
          </p:nvPr>
        </p:nvSpPr>
        <p:spPr>
          <a:xfrm>
            <a:off x="5010868" y="1741714"/>
            <a:ext cx="2104036" cy="3660279"/>
          </a:xfrm>
          <a:ln>
            <a:solidFill>
              <a:schemeClr val="bg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r>
              <a:rPr lang="ko-KR" altLang="en-US" sz="900" dirty="0" smtClean="0"/>
              <a:t>주문번호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주문 차수 포함</a:t>
            </a:r>
            <a:r>
              <a:rPr lang="en-US" altLang="ko-KR" sz="900" dirty="0" smtClean="0"/>
              <a:t>)</a:t>
            </a:r>
          </a:p>
          <a:p>
            <a:r>
              <a:rPr lang="ko-KR" altLang="en-US" sz="900" dirty="0" smtClean="0"/>
              <a:t>주문일</a:t>
            </a:r>
            <a:endParaRPr lang="en-US" altLang="ko-KR" sz="900" dirty="0" smtClean="0"/>
          </a:p>
          <a:p>
            <a:r>
              <a:rPr lang="ko-KR" altLang="en-US" sz="900" dirty="0" smtClean="0"/>
              <a:t>승인일</a:t>
            </a:r>
            <a:endParaRPr lang="en-US" altLang="ko-KR" sz="900" dirty="0" smtClean="0"/>
          </a:p>
          <a:p>
            <a:r>
              <a:rPr lang="ko-KR" altLang="en-US" sz="900" dirty="0" smtClean="0"/>
              <a:t>배송요청일</a:t>
            </a:r>
            <a:endParaRPr lang="en-US" altLang="ko-KR" sz="900" dirty="0" smtClean="0"/>
          </a:p>
          <a:p>
            <a:r>
              <a:rPr lang="ko-KR" altLang="en-US" sz="900" dirty="0" smtClean="0"/>
              <a:t>배송예정일</a:t>
            </a:r>
            <a:endParaRPr lang="en-US" altLang="ko-KR" sz="900" dirty="0" smtClean="0"/>
          </a:p>
          <a:p>
            <a:r>
              <a:rPr lang="ko-KR" altLang="en-US" sz="900" dirty="0" smtClean="0"/>
              <a:t>사업유형</a:t>
            </a:r>
            <a:endParaRPr lang="en-US" altLang="ko-KR" sz="900" dirty="0" smtClean="0"/>
          </a:p>
          <a:p>
            <a:r>
              <a:rPr lang="ko-KR" altLang="en-US" sz="900" dirty="0" smtClean="0"/>
              <a:t>공사유형</a:t>
            </a:r>
            <a:endParaRPr lang="en-US" altLang="ko-KR" sz="900" dirty="0" smtClean="0"/>
          </a:p>
          <a:p>
            <a:r>
              <a:rPr lang="ko-KR" altLang="en-US" sz="900" dirty="0" smtClean="0"/>
              <a:t>선수금</a:t>
            </a:r>
            <a:endParaRPr lang="en-US" altLang="ko-KR" sz="900" dirty="0" smtClean="0"/>
          </a:p>
          <a:p>
            <a:r>
              <a:rPr lang="ko-KR" altLang="en-US" sz="900" dirty="0" smtClean="0"/>
              <a:t>카테고리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대</a:t>
            </a:r>
            <a:r>
              <a:rPr lang="en-US" altLang="ko-KR" sz="900" dirty="0" smtClean="0"/>
              <a:t>)</a:t>
            </a:r>
          </a:p>
          <a:p>
            <a:r>
              <a:rPr lang="ko-KR" altLang="en-US" sz="900" dirty="0" smtClean="0"/>
              <a:t>카테고리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중</a:t>
            </a:r>
            <a:r>
              <a:rPr lang="en-US" altLang="ko-KR" sz="900" dirty="0" smtClean="0"/>
              <a:t>)</a:t>
            </a:r>
          </a:p>
          <a:p>
            <a:r>
              <a:rPr lang="ko-KR" altLang="en-US" sz="900" dirty="0" smtClean="0"/>
              <a:t>카테고리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소</a:t>
            </a:r>
            <a:r>
              <a:rPr lang="en-US" altLang="ko-KR" sz="900" dirty="0" smtClean="0"/>
              <a:t>)</a:t>
            </a:r>
          </a:p>
          <a:p>
            <a:r>
              <a:rPr lang="ko-KR" altLang="en-US" sz="900" dirty="0" smtClean="0"/>
              <a:t>통계실적코드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대</a:t>
            </a:r>
            <a:r>
              <a:rPr lang="en-US" altLang="ko-KR" sz="900" dirty="0" smtClean="0"/>
              <a:t>)</a:t>
            </a:r>
          </a:p>
          <a:p>
            <a:r>
              <a:rPr lang="ko-KR" altLang="en-US" sz="900" dirty="0" smtClean="0"/>
              <a:t>통계실적코드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중</a:t>
            </a:r>
            <a:r>
              <a:rPr lang="en-US" altLang="ko-KR" sz="900" dirty="0" smtClean="0"/>
              <a:t>)</a:t>
            </a:r>
          </a:p>
          <a:p>
            <a:r>
              <a:rPr lang="ko-KR" altLang="en-US" sz="900" dirty="0" smtClean="0"/>
              <a:t>자재유형</a:t>
            </a:r>
            <a:endParaRPr lang="en-US" altLang="ko-KR" sz="900" dirty="0" smtClean="0"/>
          </a:p>
          <a:p>
            <a:r>
              <a:rPr lang="ko-KR" altLang="en-US" sz="900" dirty="0" smtClean="0"/>
              <a:t>상품코드</a:t>
            </a:r>
            <a:endParaRPr lang="en-US" altLang="ko-KR" sz="900" dirty="0" smtClean="0"/>
          </a:p>
          <a:p>
            <a:r>
              <a:rPr lang="ko-KR" altLang="en-US" sz="900" dirty="0" smtClean="0"/>
              <a:t>상품명</a:t>
            </a:r>
            <a:endParaRPr lang="en-US" altLang="ko-KR" sz="900" dirty="0" smtClean="0"/>
          </a:p>
          <a:p>
            <a:r>
              <a:rPr lang="ko-KR" altLang="en-US" sz="900" dirty="0" smtClean="0"/>
              <a:t>규격</a:t>
            </a:r>
            <a:endParaRPr lang="en-US" altLang="ko-KR" sz="900" dirty="0" smtClean="0"/>
          </a:p>
          <a:p>
            <a:r>
              <a:rPr lang="ko-KR" altLang="en-US" sz="900" dirty="0" smtClean="0"/>
              <a:t>총중량</a:t>
            </a:r>
            <a:endParaRPr lang="en-US" altLang="ko-KR" sz="900" dirty="0" smtClean="0"/>
          </a:p>
          <a:p>
            <a:r>
              <a:rPr lang="ko-KR" altLang="en-US" sz="900" dirty="0"/>
              <a:t>실중량</a:t>
            </a:r>
            <a:endParaRPr lang="en-US" altLang="ko-KR" sz="900" dirty="0"/>
          </a:p>
          <a:p>
            <a:r>
              <a:rPr lang="ko-KR" altLang="en-US" sz="900" dirty="0"/>
              <a:t>재질</a:t>
            </a:r>
            <a:endParaRPr lang="en-US" altLang="ko-KR" sz="900" dirty="0"/>
          </a:p>
          <a:p>
            <a:r>
              <a:rPr lang="ko-KR" altLang="en-US" sz="900" dirty="0"/>
              <a:t>타입</a:t>
            </a:r>
            <a:endParaRPr lang="en-US" altLang="ko-KR" sz="900" dirty="0"/>
          </a:p>
          <a:p>
            <a:r>
              <a:rPr lang="ko-KR" altLang="en-US" sz="900" dirty="0">
                <a:solidFill>
                  <a:schemeClr val="tx1"/>
                </a:solidFill>
              </a:rPr>
              <a:t>단위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68150" y="1290611"/>
            <a:ext cx="4386730" cy="4336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조회 컬럼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</a:rPr>
              <a:t>필수 입력 값은 빨간색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98720" y="1290611"/>
            <a:ext cx="5433239" cy="4336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결과 컬럼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텍스트 개체 틀 3"/>
          <p:cNvSpPr txBox="1">
            <a:spLocks/>
          </p:cNvSpPr>
          <p:nvPr/>
        </p:nvSpPr>
        <p:spPr>
          <a:xfrm>
            <a:off x="7114904" y="1741714"/>
            <a:ext cx="1634253" cy="366027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103975" tIns="103975" rIns="103975" bIns="1039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900" dirty="0" smtClean="0">
                <a:solidFill>
                  <a:schemeClr val="tx1"/>
                </a:solidFill>
              </a:rPr>
              <a:t>상품담당자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발주차수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발주수량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배송차수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배송수량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인수차수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인수수량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공사명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주문상태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배송유형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송장번호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공급사비고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구매권역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법인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/>
              <a:t>구매사</a:t>
            </a:r>
            <a:endParaRPr lang="en-US" altLang="ko-KR" sz="900" dirty="0"/>
          </a:p>
          <a:p>
            <a:r>
              <a:rPr lang="ko-KR" altLang="en-US" sz="900" dirty="0">
                <a:solidFill>
                  <a:schemeClr val="tx1"/>
                </a:solidFill>
              </a:rPr>
              <a:t>구매사 사업자번호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공급사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공급사 사업자번호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물류센터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바코드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주문자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인수자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9" name="텍스트 개체 틀 3"/>
          <p:cNvSpPr txBox="1">
            <a:spLocks/>
          </p:cNvSpPr>
          <p:nvPr/>
        </p:nvSpPr>
        <p:spPr>
          <a:xfrm>
            <a:off x="8749157" y="1741713"/>
            <a:ext cx="1614043" cy="366027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103975" tIns="103975" rIns="103975" bIns="1039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900" dirty="0" smtClean="0">
                <a:solidFill>
                  <a:schemeClr val="tx1"/>
                </a:solidFill>
              </a:rPr>
              <a:t>수량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판매단가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판매금액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매입단가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매입금액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공사담당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주문일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주문접수일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배송일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인수일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매출실적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매출계산서일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매입실적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매입계산서일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인수형태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상품등록연도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구매사비고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제조번호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판관비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368150" y="193562"/>
            <a:ext cx="10063800" cy="641400"/>
          </a:xfrm>
        </p:spPr>
        <p:txBody>
          <a:bodyPr>
            <a:normAutofit/>
          </a:bodyPr>
          <a:lstStyle/>
          <a:p>
            <a:r>
              <a:rPr lang="ko-KR" altLang="en-US" sz="2500" dirty="0" smtClean="0"/>
              <a:t>매입 실적</a:t>
            </a:r>
            <a:endParaRPr lang="ko-KR" altLang="en-US" sz="2500" dirty="0"/>
          </a:p>
        </p:txBody>
      </p:sp>
      <p:sp>
        <p:nvSpPr>
          <p:cNvPr id="14" name="직사각형 13"/>
          <p:cNvSpPr/>
          <p:nvPr/>
        </p:nvSpPr>
        <p:spPr>
          <a:xfrm>
            <a:off x="368150" y="681011"/>
            <a:ext cx="9995050" cy="3901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/>
                </a:solidFill>
              </a:rPr>
              <a:t>매입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</a:rPr>
              <a:t>세금계산서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r>
              <a:rPr lang="ko-KR" altLang="en-US" b="1" dirty="0" smtClean="0">
                <a:solidFill>
                  <a:schemeClr val="tx1"/>
                </a:solidFill>
              </a:rPr>
              <a:t>일 기준으로 주문을 조회합니다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78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68150" y="1741713"/>
            <a:ext cx="4386730" cy="3823063"/>
          </a:xfrm>
          <a:ln>
            <a:solidFill>
              <a:schemeClr val="bg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주문일</a:t>
            </a:r>
            <a:r>
              <a:rPr lang="en-US" altLang="ko-KR" sz="1000" dirty="0">
                <a:solidFill>
                  <a:srgbClr val="FF0000"/>
                </a:solidFill>
              </a:rPr>
              <a:t> : </a:t>
            </a:r>
            <a:r>
              <a:rPr lang="ko-KR" altLang="en-US" sz="1000" dirty="0">
                <a:solidFill>
                  <a:srgbClr val="FF0000"/>
                </a:solidFill>
              </a:rPr>
              <a:t>기간 검색</a:t>
            </a:r>
            <a:r>
              <a:rPr lang="en-US" altLang="ko-KR" sz="1000" dirty="0">
                <a:solidFill>
                  <a:srgbClr val="FF0000"/>
                </a:solidFill>
              </a:rPr>
              <a:t> (Default 1</a:t>
            </a:r>
            <a:r>
              <a:rPr lang="ko-KR" altLang="en-US" sz="1000" dirty="0">
                <a:solidFill>
                  <a:srgbClr val="FF0000"/>
                </a:solidFill>
              </a:rPr>
              <a:t>개월</a:t>
            </a:r>
            <a:r>
              <a:rPr lang="en-US" altLang="ko-KR" sz="1000" dirty="0">
                <a:solidFill>
                  <a:srgbClr val="FF0000"/>
                </a:solidFill>
              </a:rPr>
              <a:t>), </a:t>
            </a:r>
            <a:r>
              <a:rPr lang="ko-KR" altLang="en-US" sz="1000" dirty="0">
                <a:solidFill>
                  <a:srgbClr val="FF0000"/>
                </a:solidFill>
              </a:rPr>
              <a:t>당일</a:t>
            </a:r>
            <a:r>
              <a:rPr lang="en-US" altLang="ko-KR" sz="1000" dirty="0">
                <a:solidFill>
                  <a:srgbClr val="FF0000"/>
                </a:solidFill>
              </a:rPr>
              <a:t>/</a:t>
            </a:r>
            <a:r>
              <a:rPr lang="ko-KR" altLang="en-US" sz="1000" dirty="0">
                <a:solidFill>
                  <a:srgbClr val="FF0000"/>
                </a:solidFill>
              </a:rPr>
              <a:t>당월</a:t>
            </a:r>
            <a:r>
              <a:rPr lang="en-US" altLang="ko-KR" sz="1000" dirty="0">
                <a:solidFill>
                  <a:srgbClr val="FF0000"/>
                </a:solidFill>
              </a:rPr>
              <a:t>/1</a:t>
            </a:r>
            <a:r>
              <a:rPr lang="ko-KR" altLang="en-US" sz="1000" dirty="0">
                <a:solidFill>
                  <a:srgbClr val="FF0000"/>
                </a:solidFill>
              </a:rPr>
              <a:t>개월 버튼 </a:t>
            </a:r>
            <a:endParaRPr lang="en-US" altLang="ko-KR" sz="1000" dirty="0" smtClean="0">
              <a:solidFill>
                <a:srgbClr val="FF0000"/>
              </a:solidFill>
            </a:endParaRPr>
          </a:p>
          <a:p>
            <a:r>
              <a:rPr lang="ko-KR" altLang="en-US" sz="1000" dirty="0" smtClean="0"/>
              <a:t>주문번호 </a:t>
            </a:r>
            <a:r>
              <a:rPr lang="en-US" altLang="ko-KR" sz="1000" dirty="0" smtClean="0"/>
              <a:t>: Inputbox Equal </a:t>
            </a:r>
            <a:r>
              <a:rPr lang="ko-KR" altLang="en-US" sz="1000" dirty="0" smtClean="0"/>
              <a:t>검색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주문 번호만 검색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주문 차수는 제외</a:t>
            </a:r>
            <a:r>
              <a:rPr lang="en-US" altLang="ko-KR" sz="1000" dirty="0" smtClean="0"/>
              <a:t>)</a:t>
            </a:r>
          </a:p>
          <a:p>
            <a:r>
              <a:rPr lang="ko-KR" altLang="en-US" sz="1000" dirty="0"/>
              <a:t>주문상태 </a:t>
            </a:r>
            <a:r>
              <a:rPr lang="en-US" altLang="ko-KR" sz="1000" dirty="0"/>
              <a:t>: Checkbox </a:t>
            </a:r>
            <a:br>
              <a:rPr lang="en-US" altLang="ko-KR" sz="1000" dirty="0"/>
            </a:br>
            <a:r>
              <a:rPr lang="en-US" altLang="ko-KR" sz="1000" dirty="0"/>
              <a:t>(Default </a:t>
            </a:r>
            <a:r>
              <a:rPr lang="ko-KR" altLang="en-US" sz="1000" dirty="0"/>
              <a:t>재고관리대상을 제외한 전체</a:t>
            </a:r>
            <a:r>
              <a:rPr lang="en-US" altLang="ko-KR" sz="1000" dirty="0"/>
              <a:t>), </a:t>
            </a:r>
            <a:r>
              <a:rPr lang="ko-KR" altLang="en-US" sz="1000" dirty="0"/>
              <a:t>전체</a:t>
            </a:r>
            <a:r>
              <a:rPr lang="en-US" altLang="ko-KR" sz="1000" dirty="0"/>
              <a:t>, </a:t>
            </a:r>
            <a:r>
              <a:rPr lang="ko-KR" altLang="en-US" sz="1000" dirty="0"/>
              <a:t>승인요청</a:t>
            </a:r>
            <a:r>
              <a:rPr lang="en-US" altLang="ko-KR" sz="1000" dirty="0"/>
              <a:t>, </a:t>
            </a:r>
            <a:r>
              <a:rPr lang="ko-KR" altLang="en-US" sz="1000" dirty="0"/>
              <a:t>승인반려</a:t>
            </a:r>
            <a:r>
              <a:rPr lang="en-US" altLang="ko-KR" sz="1000" dirty="0"/>
              <a:t>, </a:t>
            </a:r>
            <a:r>
              <a:rPr lang="ko-KR" altLang="en-US" sz="1000" dirty="0"/>
              <a:t>주문요청</a:t>
            </a:r>
            <a:r>
              <a:rPr lang="en-US" altLang="ko-KR" sz="1000" dirty="0"/>
              <a:t>, </a:t>
            </a:r>
            <a:r>
              <a:rPr lang="ko-KR" altLang="en-US" sz="1000" dirty="0"/>
              <a:t>주문의뢰</a:t>
            </a:r>
            <a:r>
              <a:rPr lang="en-US" altLang="ko-KR" sz="1000" dirty="0"/>
              <a:t>, </a:t>
            </a:r>
            <a:r>
              <a:rPr lang="ko-KR" altLang="en-US" sz="1000" dirty="0"/>
              <a:t>주문접수</a:t>
            </a:r>
            <a:r>
              <a:rPr lang="en-US" altLang="ko-KR" sz="1000" dirty="0"/>
              <a:t>, </a:t>
            </a:r>
            <a:r>
              <a:rPr lang="ko-KR" altLang="en-US" sz="1000" dirty="0"/>
              <a:t>취소요청</a:t>
            </a:r>
            <a:r>
              <a:rPr lang="en-US" altLang="ko-KR" sz="1000" dirty="0"/>
              <a:t>, </a:t>
            </a:r>
            <a:r>
              <a:rPr lang="ko-KR" altLang="en-US" sz="1000" dirty="0"/>
              <a:t>배송중</a:t>
            </a:r>
            <a:r>
              <a:rPr lang="en-US" altLang="ko-KR" sz="1000" dirty="0"/>
              <a:t>, </a:t>
            </a:r>
            <a:r>
              <a:rPr lang="ko-KR" altLang="en-US" sz="1000" dirty="0"/>
              <a:t>인수완료</a:t>
            </a:r>
            <a:r>
              <a:rPr lang="en-US" altLang="ko-KR" sz="1000" dirty="0"/>
              <a:t>, </a:t>
            </a:r>
            <a:r>
              <a:rPr lang="ko-KR" altLang="en-US" sz="1000" dirty="0"/>
              <a:t>반품완료</a:t>
            </a:r>
            <a:r>
              <a:rPr lang="en-US" altLang="ko-KR" sz="1000" dirty="0"/>
              <a:t>, </a:t>
            </a:r>
            <a:r>
              <a:rPr lang="ko-KR" altLang="en-US" sz="1000" dirty="0"/>
              <a:t>주문취소</a:t>
            </a:r>
            <a:r>
              <a:rPr lang="en-US" altLang="ko-KR" sz="1000" dirty="0"/>
              <a:t>, </a:t>
            </a:r>
            <a:r>
              <a:rPr lang="ko-KR" altLang="en-US" sz="1000" dirty="0"/>
              <a:t>주문거부</a:t>
            </a:r>
            <a:r>
              <a:rPr lang="en-US" altLang="ko-KR" sz="1000" dirty="0"/>
              <a:t>, </a:t>
            </a:r>
            <a:r>
              <a:rPr lang="ko-KR" altLang="en-US" sz="1000" dirty="0" smtClean="0"/>
              <a:t>재고관리대상</a:t>
            </a:r>
            <a:endParaRPr lang="en-US" altLang="ko-KR" sz="1000" dirty="0" smtClean="0"/>
          </a:p>
          <a:p>
            <a:r>
              <a:rPr lang="ko-KR" altLang="en-US" sz="1000" dirty="0" smtClean="0"/>
              <a:t>구매사 </a:t>
            </a:r>
            <a:r>
              <a:rPr lang="en-US" altLang="ko-KR" sz="1000" dirty="0" smtClean="0"/>
              <a:t>: Inputbox </a:t>
            </a:r>
            <a:r>
              <a:rPr lang="ko-KR" altLang="en-US" sz="1000" dirty="0" smtClean="0"/>
              <a:t>팝업</a:t>
            </a:r>
            <a:endParaRPr lang="en-US" altLang="ko-KR" sz="1000" dirty="0" smtClean="0"/>
          </a:p>
          <a:p>
            <a:r>
              <a:rPr lang="ko-KR" altLang="en-US" sz="1000" dirty="0" smtClean="0"/>
              <a:t>공급사 </a:t>
            </a:r>
            <a:r>
              <a:rPr lang="en-US" altLang="ko-KR" sz="1000" dirty="0"/>
              <a:t>: Inputbox </a:t>
            </a:r>
            <a:r>
              <a:rPr lang="ko-KR" altLang="en-US" sz="1000" dirty="0" smtClean="0"/>
              <a:t>팝업</a:t>
            </a:r>
            <a:endParaRPr lang="en-US" altLang="ko-KR" sz="1000" dirty="0" smtClean="0"/>
          </a:p>
          <a:p>
            <a:r>
              <a:rPr lang="ko-KR" altLang="en-US" sz="1000" dirty="0" smtClean="0"/>
              <a:t>사업유형 </a:t>
            </a:r>
            <a:r>
              <a:rPr lang="en-US" altLang="ko-KR" sz="1000" dirty="0" smtClean="0"/>
              <a:t>: Combobox</a:t>
            </a:r>
          </a:p>
          <a:p>
            <a:r>
              <a:rPr lang="ko-KR" altLang="en-US" sz="1000" dirty="0" smtClean="0"/>
              <a:t>공사유형</a:t>
            </a:r>
            <a:r>
              <a:rPr lang="ko-KR" altLang="en-US" sz="1000" dirty="0"/>
              <a:t> </a:t>
            </a:r>
            <a:r>
              <a:rPr lang="en-US" altLang="ko-KR" sz="1000" dirty="0"/>
              <a:t>: </a:t>
            </a:r>
            <a:r>
              <a:rPr lang="en-US" altLang="ko-KR" sz="1000" dirty="0" smtClean="0"/>
              <a:t>Combobox</a:t>
            </a:r>
            <a:endParaRPr lang="en-US" altLang="ko-KR" sz="1000" dirty="0"/>
          </a:p>
          <a:p>
            <a:r>
              <a:rPr lang="ko-KR" altLang="en-US" sz="1000" dirty="0"/>
              <a:t>자재유형 </a:t>
            </a:r>
            <a:r>
              <a:rPr lang="en-US" altLang="ko-KR" sz="1000" dirty="0"/>
              <a:t>: </a:t>
            </a:r>
            <a:r>
              <a:rPr lang="en-US" altLang="ko-KR" sz="1000" dirty="0" smtClean="0"/>
              <a:t>Combobox</a:t>
            </a:r>
            <a:endParaRPr lang="en-US" altLang="ko-KR" sz="1000" dirty="0"/>
          </a:p>
          <a:p>
            <a:r>
              <a:rPr lang="ko-KR" altLang="en-US" sz="1000" dirty="0"/>
              <a:t>통계실적코드</a:t>
            </a:r>
            <a:r>
              <a:rPr lang="en-US" altLang="ko-KR" sz="1000" dirty="0"/>
              <a:t>(</a:t>
            </a:r>
            <a:r>
              <a:rPr lang="ko-KR" altLang="en-US" sz="1000" dirty="0"/>
              <a:t>대</a:t>
            </a:r>
            <a:r>
              <a:rPr lang="en-US" altLang="ko-KR" sz="1000" dirty="0"/>
              <a:t>) : Inputbox </a:t>
            </a:r>
            <a:r>
              <a:rPr lang="ko-KR" altLang="en-US" sz="1000" dirty="0"/>
              <a:t>팝업</a:t>
            </a:r>
            <a:endParaRPr lang="en-US" altLang="ko-KR" sz="1000" dirty="0"/>
          </a:p>
          <a:p>
            <a:r>
              <a:rPr lang="ko-KR" altLang="en-US" sz="1000" dirty="0"/>
              <a:t>통계실적코드</a:t>
            </a:r>
            <a:r>
              <a:rPr lang="en-US" altLang="ko-KR" sz="1000" dirty="0"/>
              <a:t>(</a:t>
            </a:r>
            <a:r>
              <a:rPr lang="ko-KR" altLang="en-US" sz="1000" dirty="0"/>
              <a:t>중</a:t>
            </a:r>
            <a:r>
              <a:rPr lang="en-US" altLang="ko-KR" sz="1000" dirty="0"/>
              <a:t>) : </a:t>
            </a:r>
            <a:r>
              <a:rPr lang="en-US" altLang="ko-KR" sz="1000" dirty="0" smtClean="0"/>
              <a:t>Combobox</a:t>
            </a:r>
          </a:p>
          <a:p>
            <a:r>
              <a:rPr lang="ko-KR" altLang="en-US" sz="1000" dirty="0" smtClean="0"/>
              <a:t>공사명 </a:t>
            </a:r>
            <a:r>
              <a:rPr lang="en-US" altLang="ko-KR" sz="1000" dirty="0" smtClean="0"/>
              <a:t>: </a:t>
            </a:r>
            <a:r>
              <a:rPr lang="en-US" altLang="ko-KR" sz="1000" dirty="0"/>
              <a:t>Inputbox </a:t>
            </a:r>
            <a:r>
              <a:rPr lang="ko-KR" altLang="en-US" sz="1000" dirty="0"/>
              <a:t>뒤 </a:t>
            </a:r>
            <a:r>
              <a:rPr lang="en-US" altLang="ko-KR" sz="1000" dirty="0"/>
              <a:t>Like </a:t>
            </a:r>
            <a:r>
              <a:rPr lang="ko-KR" altLang="en-US" sz="1000" dirty="0"/>
              <a:t>검색</a:t>
            </a:r>
            <a:r>
              <a:rPr lang="en-US" altLang="ko-KR" sz="1000" dirty="0"/>
              <a:t>(ex: ‘</a:t>
            </a:r>
            <a:r>
              <a:rPr lang="ko-KR" altLang="en-US" sz="1000" dirty="0"/>
              <a:t>케이</a:t>
            </a:r>
            <a:r>
              <a:rPr lang="en-US" altLang="ko-KR" sz="1000" dirty="0"/>
              <a:t>%’)</a:t>
            </a:r>
            <a:endParaRPr lang="en-US" altLang="ko-KR" sz="1000" dirty="0" smtClean="0"/>
          </a:p>
          <a:p>
            <a:r>
              <a:rPr lang="ko-KR" altLang="en-US" sz="1000" dirty="0" smtClean="0"/>
              <a:t>상품코드</a:t>
            </a:r>
            <a:r>
              <a:rPr lang="ko-KR" altLang="en-US" sz="1000" dirty="0"/>
              <a:t> </a:t>
            </a:r>
            <a:r>
              <a:rPr lang="en-US" altLang="ko-KR" sz="1000" dirty="0"/>
              <a:t>: Inputbox Equal </a:t>
            </a:r>
            <a:r>
              <a:rPr lang="ko-KR" altLang="en-US" sz="1000" dirty="0" smtClean="0"/>
              <a:t>검색</a:t>
            </a:r>
            <a:endParaRPr lang="en-US" altLang="ko-KR" sz="1000" dirty="0" smtClean="0"/>
          </a:p>
          <a:p>
            <a:r>
              <a:rPr lang="ko-KR" altLang="en-US" sz="1000" dirty="0" smtClean="0"/>
              <a:t>상품명 </a:t>
            </a:r>
            <a:r>
              <a:rPr lang="en-US" altLang="ko-KR" sz="1000" dirty="0" smtClean="0"/>
              <a:t>: </a:t>
            </a:r>
            <a:r>
              <a:rPr lang="en-US" altLang="ko-KR" sz="1000" dirty="0"/>
              <a:t>Inputbox </a:t>
            </a:r>
            <a:r>
              <a:rPr lang="ko-KR" altLang="en-US" sz="1000" dirty="0" smtClean="0"/>
              <a:t>뒤 </a:t>
            </a:r>
            <a:r>
              <a:rPr lang="en-US" altLang="ko-KR" sz="1000" dirty="0" smtClean="0"/>
              <a:t>Like </a:t>
            </a:r>
            <a:r>
              <a:rPr lang="ko-KR" altLang="en-US" sz="1000" dirty="0" smtClean="0"/>
              <a:t>검색</a:t>
            </a:r>
            <a:r>
              <a:rPr lang="en-US" altLang="ko-KR" sz="1000" dirty="0" smtClean="0"/>
              <a:t>(ex: ‘</a:t>
            </a:r>
            <a:r>
              <a:rPr lang="ko-KR" altLang="en-US" sz="1000" dirty="0" smtClean="0"/>
              <a:t>케이</a:t>
            </a:r>
            <a:r>
              <a:rPr lang="en-US" altLang="ko-KR" sz="1000" dirty="0" smtClean="0"/>
              <a:t>%’)</a:t>
            </a:r>
          </a:p>
          <a:p>
            <a:r>
              <a:rPr lang="ko-KR" altLang="en-US" sz="1000" dirty="0" smtClean="0"/>
              <a:t>상품규격 </a:t>
            </a:r>
            <a:r>
              <a:rPr lang="en-US" altLang="ko-KR" sz="1000" dirty="0" smtClean="0"/>
              <a:t>: </a:t>
            </a:r>
            <a:r>
              <a:rPr lang="en-US" altLang="ko-KR" sz="1000" dirty="0"/>
              <a:t>Inputbox </a:t>
            </a:r>
            <a:r>
              <a:rPr lang="ko-KR" altLang="en-US" sz="1000" dirty="0"/>
              <a:t>뒤 </a:t>
            </a:r>
            <a:r>
              <a:rPr lang="en-US" altLang="ko-KR" sz="1000" dirty="0"/>
              <a:t>Like </a:t>
            </a:r>
            <a:r>
              <a:rPr lang="ko-KR" altLang="en-US" sz="1000" dirty="0"/>
              <a:t>검색</a:t>
            </a:r>
            <a:r>
              <a:rPr lang="en-US" altLang="ko-KR" sz="1000" dirty="0"/>
              <a:t>(ex: ‘</a:t>
            </a:r>
            <a:r>
              <a:rPr lang="ko-KR" altLang="en-US" sz="1000" dirty="0"/>
              <a:t>케이</a:t>
            </a:r>
            <a:r>
              <a:rPr lang="en-US" altLang="ko-KR" sz="1000" dirty="0" smtClean="0"/>
              <a:t>%’)</a:t>
            </a:r>
          </a:p>
          <a:p>
            <a:r>
              <a:rPr lang="ko-KR" altLang="en-US" sz="1000" dirty="0" smtClean="0"/>
              <a:t>물류품목 </a:t>
            </a:r>
            <a:r>
              <a:rPr lang="en-US" altLang="ko-KR" sz="1000" dirty="0" smtClean="0"/>
              <a:t>: Radiobox, </a:t>
            </a:r>
            <a:r>
              <a:rPr lang="ko-KR" altLang="en-US" sz="1000" dirty="0" smtClean="0"/>
              <a:t>전체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물류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미 물류</a:t>
            </a:r>
            <a:r>
              <a:rPr lang="en-US" altLang="ko-KR" sz="1000" dirty="0" smtClean="0"/>
              <a:t>), </a:t>
            </a:r>
            <a:r>
              <a:rPr lang="ko-KR" altLang="en-US" sz="1000" dirty="0" smtClean="0"/>
              <a:t>물류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물류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센터 출고</a:t>
            </a:r>
            <a:r>
              <a:rPr lang="en-US" altLang="ko-KR" sz="1000" dirty="0" smtClean="0"/>
              <a:t>), </a:t>
            </a:r>
            <a:r>
              <a:rPr lang="ko-KR" altLang="en-US" sz="1000" dirty="0" smtClean="0"/>
              <a:t>물류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공급사 출고</a:t>
            </a:r>
            <a:r>
              <a:rPr lang="en-US" altLang="ko-KR" sz="1000" dirty="0" smtClean="0"/>
              <a:t>), </a:t>
            </a:r>
            <a:r>
              <a:rPr lang="ko-KR" altLang="en-US" sz="1000" dirty="0" smtClean="0"/>
              <a:t>미 물류</a:t>
            </a:r>
            <a:endParaRPr lang="en-US" altLang="ko-KR" sz="1000" dirty="0" smtClean="0"/>
          </a:p>
          <a:p>
            <a:r>
              <a:rPr lang="ko-KR" altLang="en-US" sz="1000" dirty="0" smtClean="0"/>
              <a:t>물류센터</a:t>
            </a:r>
            <a:r>
              <a:rPr lang="en-US" altLang="ko-KR" sz="1000" dirty="0"/>
              <a:t> : Combobox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2"/>
          </p:nvPr>
        </p:nvSpPr>
        <p:spPr>
          <a:xfrm>
            <a:off x="5010868" y="1741714"/>
            <a:ext cx="2104036" cy="3823062"/>
          </a:xfrm>
          <a:ln>
            <a:solidFill>
              <a:schemeClr val="bg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r>
              <a:rPr lang="ko-KR" altLang="en-US" sz="900" dirty="0" smtClean="0"/>
              <a:t>주문번호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주문 차수 포함</a:t>
            </a:r>
            <a:r>
              <a:rPr lang="en-US" altLang="ko-KR" sz="900" dirty="0" smtClean="0"/>
              <a:t>)</a:t>
            </a:r>
          </a:p>
          <a:p>
            <a:r>
              <a:rPr lang="ko-KR" altLang="en-US" sz="900" dirty="0" smtClean="0"/>
              <a:t>주문일</a:t>
            </a:r>
            <a:endParaRPr lang="en-US" altLang="ko-KR" sz="900" dirty="0" smtClean="0"/>
          </a:p>
          <a:p>
            <a:r>
              <a:rPr lang="ko-KR" altLang="en-US" sz="900" dirty="0" smtClean="0"/>
              <a:t>승인일</a:t>
            </a:r>
            <a:endParaRPr lang="en-US" altLang="ko-KR" sz="900" dirty="0" smtClean="0"/>
          </a:p>
          <a:p>
            <a:r>
              <a:rPr lang="ko-KR" altLang="en-US" sz="900" dirty="0" smtClean="0"/>
              <a:t>배송요청일</a:t>
            </a:r>
            <a:endParaRPr lang="en-US" altLang="ko-KR" sz="900" dirty="0" smtClean="0"/>
          </a:p>
          <a:p>
            <a:r>
              <a:rPr lang="ko-KR" altLang="en-US" sz="900" dirty="0" smtClean="0"/>
              <a:t>배송예정일</a:t>
            </a:r>
            <a:endParaRPr lang="en-US" altLang="ko-KR" sz="900" dirty="0" smtClean="0"/>
          </a:p>
          <a:p>
            <a:r>
              <a:rPr lang="ko-KR" altLang="en-US" sz="900" dirty="0" smtClean="0"/>
              <a:t>사업유형</a:t>
            </a:r>
            <a:endParaRPr lang="en-US" altLang="ko-KR" sz="900" dirty="0" smtClean="0"/>
          </a:p>
          <a:p>
            <a:r>
              <a:rPr lang="ko-KR" altLang="en-US" sz="900" dirty="0" smtClean="0"/>
              <a:t>공사유형</a:t>
            </a:r>
            <a:endParaRPr lang="en-US" altLang="ko-KR" sz="900" dirty="0" smtClean="0"/>
          </a:p>
          <a:p>
            <a:r>
              <a:rPr lang="ko-KR" altLang="en-US" sz="900" dirty="0" smtClean="0"/>
              <a:t>선수금</a:t>
            </a:r>
            <a:endParaRPr lang="en-US" altLang="ko-KR" sz="900" dirty="0" smtClean="0"/>
          </a:p>
          <a:p>
            <a:r>
              <a:rPr lang="ko-KR" altLang="en-US" sz="900" dirty="0" smtClean="0"/>
              <a:t>카테고리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대</a:t>
            </a:r>
            <a:r>
              <a:rPr lang="en-US" altLang="ko-KR" sz="900" dirty="0" smtClean="0"/>
              <a:t>)</a:t>
            </a:r>
          </a:p>
          <a:p>
            <a:r>
              <a:rPr lang="ko-KR" altLang="en-US" sz="900" dirty="0" smtClean="0"/>
              <a:t>카테고리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중</a:t>
            </a:r>
            <a:r>
              <a:rPr lang="en-US" altLang="ko-KR" sz="900" dirty="0" smtClean="0"/>
              <a:t>)</a:t>
            </a:r>
          </a:p>
          <a:p>
            <a:r>
              <a:rPr lang="ko-KR" altLang="en-US" sz="900" dirty="0" smtClean="0"/>
              <a:t>카테고리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소</a:t>
            </a:r>
            <a:r>
              <a:rPr lang="en-US" altLang="ko-KR" sz="900" dirty="0" smtClean="0"/>
              <a:t>)</a:t>
            </a:r>
          </a:p>
          <a:p>
            <a:r>
              <a:rPr lang="ko-KR" altLang="en-US" sz="900" dirty="0" smtClean="0"/>
              <a:t>통계실적코드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대</a:t>
            </a:r>
            <a:r>
              <a:rPr lang="en-US" altLang="ko-KR" sz="900" dirty="0" smtClean="0"/>
              <a:t>)</a:t>
            </a:r>
          </a:p>
          <a:p>
            <a:r>
              <a:rPr lang="ko-KR" altLang="en-US" sz="900" dirty="0" smtClean="0"/>
              <a:t>통계실적코드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중</a:t>
            </a:r>
            <a:r>
              <a:rPr lang="en-US" altLang="ko-KR" sz="900" dirty="0" smtClean="0"/>
              <a:t>)</a:t>
            </a:r>
          </a:p>
          <a:p>
            <a:r>
              <a:rPr lang="ko-KR" altLang="en-US" sz="900" dirty="0" smtClean="0"/>
              <a:t>자재유형</a:t>
            </a:r>
            <a:endParaRPr lang="en-US" altLang="ko-KR" sz="900" dirty="0" smtClean="0"/>
          </a:p>
          <a:p>
            <a:r>
              <a:rPr lang="ko-KR" altLang="en-US" sz="900" dirty="0" smtClean="0"/>
              <a:t>상품코드</a:t>
            </a:r>
            <a:endParaRPr lang="en-US" altLang="ko-KR" sz="900" dirty="0" smtClean="0"/>
          </a:p>
          <a:p>
            <a:r>
              <a:rPr lang="ko-KR" altLang="en-US" sz="900" dirty="0" smtClean="0"/>
              <a:t>상품명</a:t>
            </a:r>
            <a:endParaRPr lang="en-US" altLang="ko-KR" sz="900" dirty="0" smtClean="0"/>
          </a:p>
          <a:p>
            <a:r>
              <a:rPr lang="ko-KR" altLang="en-US" sz="900" dirty="0" smtClean="0"/>
              <a:t>규격</a:t>
            </a:r>
            <a:endParaRPr lang="en-US" altLang="ko-KR" sz="900" dirty="0" smtClean="0"/>
          </a:p>
          <a:p>
            <a:r>
              <a:rPr lang="ko-KR" altLang="en-US" sz="900" dirty="0" smtClean="0"/>
              <a:t>총중량</a:t>
            </a:r>
            <a:endParaRPr lang="en-US" altLang="ko-KR" sz="900" dirty="0" smtClean="0"/>
          </a:p>
          <a:p>
            <a:r>
              <a:rPr lang="ko-KR" altLang="en-US" sz="900" dirty="0"/>
              <a:t>실중량</a:t>
            </a:r>
            <a:endParaRPr lang="en-US" altLang="ko-KR" sz="900" dirty="0"/>
          </a:p>
          <a:p>
            <a:r>
              <a:rPr lang="ko-KR" altLang="en-US" sz="900" dirty="0"/>
              <a:t>재질</a:t>
            </a:r>
            <a:endParaRPr lang="en-US" altLang="ko-KR" sz="900" dirty="0"/>
          </a:p>
          <a:p>
            <a:r>
              <a:rPr lang="ko-KR" altLang="en-US" sz="900" dirty="0"/>
              <a:t>타입</a:t>
            </a:r>
            <a:endParaRPr lang="en-US" altLang="ko-KR" sz="900" dirty="0"/>
          </a:p>
          <a:p>
            <a:r>
              <a:rPr lang="ko-KR" altLang="en-US" sz="900" dirty="0">
                <a:solidFill>
                  <a:schemeClr val="tx1"/>
                </a:solidFill>
              </a:rPr>
              <a:t>단위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9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68150" y="1290611"/>
            <a:ext cx="4386730" cy="4336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조회 컬럼</a:t>
            </a:r>
            <a:r>
              <a:rPr lang="en-US" altLang="ko-KR" b="1" dirty="0" smtClean="0">
                <a:solidFill>
                  <a:schemeClr val="tx1"/>
                </a:solidFill>
              </a:rPr>
              <a:t>(</a:t>
            </a:r>
            <a:r>
              <a:rPr lang="ko-KR" altLang="en-US" b="1" dirty="0" smtClean="0">
                <a:solidFill>
                  <a:schemeClr val="tx1"/>
                </a:solidFill>
              </a:rPr>
              <a:t>필수 입력 값은 빨간색</a:t>
            </a:r>
            <a:r>
              <a:rPr lang="en-US" altLang="ko-KR" b="1" dirty="0" smtClean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98720" y="1290611"/>
            <a:ext cx="5433239" cy="4336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결과 컬럼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텍스트 개체 틀 3"/>
          <p:cNvSpPr txBox="1">
            <a:spLocks/>
          </p:cNvSpPr>
          <p:nvPr/>
        </p:nvSpPr>
        <p:spPr>
          <a:xfrm>
            <a:off x="7114904" y="1741714"/>
            <a:ext cx="1634253" cy="382306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103975" tIns="103975" rIns="103975" bIns="1039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900" dirty="0" smtClean="0">
                <a:solidFill>
                  <a:schemeClr val="tx1"/>
                </a:solidFill>
              </a:rPr>
              <a:t>상품담당자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발주차수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발주수량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배송차수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배송수량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인수차수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인수수량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공사명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주문상태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배송유형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송장번호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공급사비고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구매권역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법인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/>
              <a:t>구매사</a:t>
            </a:r>
            <a:endParaRPr lang="en-US" altLang="ko-KR" sz="900" dirty="0"/>
          </a:p>
          <a:p>
            <a:r>
              <a:rPr lang="ko-KR" altLang="en-US" sz="900" dirty="0">
                <a:solidFill>
                  <a:schemeClr val="tx1"/>
                </a:solidFill>
              </a:rPr>
              <a:t>구매사 사업자번호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공급사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공급사 사업자번호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물류센터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바코드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주문자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인수자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9" name="텍스트 개체 틀 3"/>
          <p:cNvSpPr txBox="1">
            <a:spLocks/>
          </p:cNvSpPr>
          <p:nvPr/>
        </p:nvSpPr>
        <p:spPr>
          <a:xfrm>
            <a:off x="8749157" y="1741713"/>
            <a:ext cx="1614043" cy="382306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103975" tIns="103975" rIns="103975" bIns="1039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900" dirty="0" smtClean="0">
                <a:solidFill>
                  <a:schemeClr val="tx1"/>
                </a:solidFill>
              </a:rPr>
              <a:t>수량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판매단가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판매금액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매입단가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매입금액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공사담당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주문일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주문접수일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배송일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인수일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매출실적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매출계산서일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매입실적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매입계산서일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인수형태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상품등록연도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구매사비고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제조번호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판관비</a:t>
            </a:r>
            <a:endParaRPr lang="en-US" altLang="ko-KR" sz="900" dirty="0" smtClean="0">
              <a:solidFill>
                <a:schemeClr val="tx1"/>
              </a:solidFill>
            </a:endParaRP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150" y="193562"/>
            <a:ext cx="10063800" cy="641400"/>
          </a:xfrm>
        </p:spPr>
        <p:txBody>
          <a:bodyPr>
            <a:normAutofit/>
          </a:bodyPr>
          <a:lstStyle/>
          <a:p>
            <a:r>
              <a:rPr lang="ko-KR" altLang="en-US" sz="2500" dirty="0" smtClean="0"/>
              <a:t>주문 실적</a:t>
            </a:r>
            <a:endParaRPr lang="ko-KR" altLang="en-US" sz="2500" dirty="0"/>
          </a:p>
        </p:txBody>
      </p:sp>
      <p:sp>
        <p:nvSpPr>
          <p:cNvPr id="12" name="직사각형 11"/>
          <p:cNvSpPr/>
          <p:nvPr/>
        </p:nvSpPr>
        <p:spPr>
          <a:xfrm>
            <a:off x="368150" y="681011"/>
            <a:ext cx="9995050" cy="3901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1"/>
                </a:solidFill>
              </a:rPr>
              <a:t>주문일 기준으로 주문을 조회합니다</a:t>
            </a:r>
            <a:r>
              <a:rPr lang="en-US" altLang="ko-KR" b="1" dirty="0" smtClean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73444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9012</TotalTime>
  <Words>1232</Words>
  <Application>Microsoft Office PowerPoint</Application>
  <PresentationFormat>사용자 지정</PresentationFormat>
  <Paragraphs>358</Paragraphs>
  <Slides>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Malgun Gothic</vt:lpstr>
      <vt:lpstr>Malgun Gothic</vt:lpstr>
      <vt:lpstr>Arial</vt:lpstr>
      <vt:lpstr>Simple Light</vt:lpstr>
      <vt:lpstr>PowerPoint 프레젠테이션</vt:lpstr>
      <vt:lpstr>Data Cleansing (상품)</vt:lpstr>
      <vt:lpstr>Data Cleansing (주문)</vt:lpstr>
      <vt:lpstr>PowerPoint 프레젠테이션</vt:lpstr>
      <vt:lpstr>PowerPoint 프레젠테이션</vt:lpstr>
      <vt:lpstr>PowerPoint 프레젠테이션</vt:lpstr>
      <vt:lpstr>매출 실적</vt:lpstr>
      <vt:lpstr>매입 실적</vt:lpstr>
      <vt:lpstr>주문 실적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jameskang</cp:lastModifiedBy>
  <cp:revision>121</cp:revision>
  <dcterms:modified xsi:type="dcterms:W3CDTF">2023-09-06T06:57:37Z</dcterms:modified>
</cp:coreProperties>
</file>