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89" r:id="rId4"/>
    <p:sldId id="281" r:id="rId5"/>
    <p:sldId id="282" r:id="rId6"/>
    <p:sldId id="283" r:id="rId7"/>
    <p:sldId id="284" r:id="rId8"/>
    <p:sldId id="285" r:id="rId9"/>
    <p:sldId id="287" r:id="rId10"/>
    <p:sldId id="288" r:id="rId11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mL6S6yJV7YZlnjFdwNyF12wOVH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kang" initials="j" lastIdx="1" clrIdx="0">
    <p:extLst>
      <p:ext uri="{19B8F6BF-5375-455C-9EA6-DF929625EA0E}">
        <p15:presenceInfo xmlns:p15="http://schemas.microsoft.com/office/powerpoint/2012/main" userId="4f71408cedc54c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F1F1F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F0C1E-2325-4A7A-BD05-369431DB3D1F}">
  <a:tblStyle styleId="{685F0C1E-2325-4A7A-BD05-369431DB3D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8B84AF5-B714-44C4-9783-9B931EF0E58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6391" autoAdjust="0"/>
  </p:normalViewPr>
  <p:slideViewPr>
    <p:cSldViewPr snapToGrid="0">
      <p:cViewPr varScale="1">
        <p:scale>
          <a:sx n="105" d="100"/>
          <a:sy n="105" d="100"/>
        </p:scale>
        <p:origin x="108" y="33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94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64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42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68159" y="833820"/>
            <a:ext cx="10063800" cy="2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68150" y="3173823"/>
            <a:ext cx="100638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5707559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2169450602"/>
              </p:ext>
            </p:extLst>
          </p:nvPr>
        </p:nvGraphicFramePr>
        <p:xfrm>
          <a:off x="1831500" y="1349869"/>
          <a:ext cx="7137000" cy="4571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800" b="1" u="none" strike="noStrike" cap="none" dirty="0"/>
                        <a:t>OK</a:t>
                      </a:r>
                      <a:r>
                        <a:rPr lang="ko-KR" altLang="en-US" sz="1800" b="1" u="none" strike="noStrike" cap="none" dirty="0"/>
                        <a:t>플라자 </a:t>
                      </a:r>
                      <a:r>
                        <a:rPr lang="en-US" altLang="ko-KR" sz="1800" b="1" u="none" strike="noStrike" cap="none" dirty="0"/>
                        <a:t>Data </a:t>
                      </a:r>
                      <a:r>
                        <a:rPr lang="ko-KR" altLang="en-US" sz="1800" b="1" u="none" strike="noStrike" cap="none" dirty="0"/>
                        <a:t>클링징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31500" y="2318221"/>
            <a:ext cx="7137000" cy="138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OK</a:t>
            </a:r>
            <a:r>
              <a:rPr lang="ko-KR" altLang="en-US" b="1" dirty="0">
                <a:solidFill>
                  <a:schemeClr val="tx1"/>
                </a:solidFill>
              </a:rPr>
              <a:t>플라자 </a:t>
            </a:r>
            <a:r>
              <a:rPr lang="en-US" altLang="ko-KR" b="1" dirty="0">
                <a:solidFill>
                  <a:schemeClr val="tx1"/>
                </a:solidFill>
              </a:rPr>
              <a:t>Data </a:t>
            </a:r>
            <a:r>
              <a:rPr lang="ko-KR" altLang="en-US" b="1" dirty="0">
                <a:solidFill>
                  <a:schemeClr val="tx1"/>
                </a:solidFill>
              </a:rPr>
              <a:t>클링징은 불필요한 </a:t>
            </a:r>
            <a:r>
              <a:rPr lang="en-US" altLang="ko-KR" b="1" dirty="0">
                <a:solidFill>
                  <a:schemeClr val="tx1"/>
                </a:solidFill>
              </a:rPr>
              <a:t>Data</a:t>
            </a:r>
            <a:r>
              <a:rPr lang="ko-KR" altLang="en-US" b="1" dirty="0">
                <a:solidFill>
                  <a:schemeClr val="tx1"/>
                </a:solidFill>
              </a:rPr>
              <a:t>를 정리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삭제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하여 조회 속도의 향상을 꾀합니다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삭제 시 백업 </a:t>
            </a:r>
            <a:r>
              <a:rPr lang="en-US" altLang="ko-KR" b="1" dirty="0">
                <a:solidFill>
                  <a:schemeClr val="tx1"/>
                </a:solidFill>
              </a:rPr>
              <a:t>Data</a:t>
            </a:r>
            <a:r>
              <a:rPr lang="ko-KR" altLang="en-US" b="1" dirty="0">
                <a:solidFill>
                  <a:schemeClr val="tx1"/>
                </a:solidFill>
              </a:rPr>
              <a:t>를 생성하여 과거 </a:t>
            </a:r>
            <a:r>
              <a:rPr lang="en-US" altLang="ko-KR" b="1" dirty="0">
                <a:solidFill>
                  <a:schemeClr val="tx1"/>
                </a:solidFill>
              </a:rPr>
              <a:t>Data</a:t>
            </a:r>
            <a:r>
              <a:rPr lang="ko-KR" altLang="en-US" b="1" dirty="0">
                <a:solidFill>
                  <a:schemeClr val="tx1"/>
                </a:solidFill>
              </a:rPr>
              <a:t>를 조회할 수 있도록 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클링징 대상은 상품과 주문을 대상으로 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586265"/>
            <a:ext cx="4386730" cy="4119591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주문일</a:t>
            </a:r>
            <a:r>
              <a:rPr lang="en-US" altLang="ko-KR" sz="1000" dirty="0">
                <a:solidFill>
                  <a:srgbClr val="FF0000"/>
                </a:solidFill>
              </a:rPr>
              <a:t> : </a:t>
            </a:r>
            <a:r>
              <a:rPr lang="ko-KR" altLang="en-US" sz="1000" dirty="0">
                <a:solidFill>
                  <a:srgbClr val="FF0000"/>
                </a:solidFill>
              </a:rPr>
              <a:t>기간 검색</a:t>
            </a:r>
            <a:r>
              <a:rPr lang="en-US" altLang="ko-KR" sz="1000" dirty="0">
                <a:solidFill>
                  <a:srgbClr val="FF0000"/>
                </a:solidFill>
              </a:rPr>
              <a:t> (Default 1</a:t>
            </a:r>
            <a:r>
              <a:rPr lang="ko-KR" altLang="en-US" sz="1000" dirty="0">
                <a:solidFill>
                  <a:srgbClr val="FF0000"/>
                </a:solidFill>
              </a:rPr>
              <a:t>개월</a:t>
            </a:r>
            <a:r>
              <a:rPr lang="en-US" altLang="ko-KR" sz="1000" dirty="0">
                <a:solidFill>
                  <a:srgbClr val="FF0000"/>
                </a:solidFill>
              </a:rPr>
              <a:t>), </a:t>
            </a:r>
            <a:r>
              <a:rPr lang="ko-KR" altLang="en-US" sz="1000" dirty="0">
                <a:solidFill>
                  <a:srgbClr val="FF0000"/>
                </a:solidFill>
              </a:rPr>
              <a:t>당일</a:t>
            </a:r>
            <a:r>
              <a:rPr lang="en-US" altLang="ko-KR" sz="1000" dirty="0">
                <a:solidFill>
                  <a:srgbClr val="FF0000"/>
                </a:solidFill>
              </a:rPr>
              <a:t>/</a:t>
            </a:r>
            <a:r>
              <a:rPr lang="ko-KR" altLang="en-US" sz="1000" dirty="0">
                <a:solidFill>
                  <a:srgbClr val="FF0000"/>
                </a:solidFill>
              </a:rPr>
              <a:t>당월</a:t>
            </a:r>
            <a:r>
              <a:rPr lang="en-US" altLang="ko-KR" sz="1000" dirty="0">
                <a:solidFill>
                  <a:srgbClr val="FF0000"/>
                </a:solidFill>
              </a:rPr>
              <a:t>/1</a:t>
            </a:r>
            <a:r>
              <a:rPr lang="ko-KR" altLang="en-US" sz="1000" dirty="0">
                <a:solidFill>
                  <a:srgbClr val="FF0000"/>
                </a:solidFill>
              </a:rPr>
              <a:t>개월 버튼 </a:t>
            </a:r>
            <a:r>
              <a:rPr lang="en-US" altLang="ko-KR" sz="1000" dirty="0">
                <a:solidFill>
                  <a:srgbClr val="FF0000"/>
                </a:solidFill>
              </a:rPr>
              <a:t/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en-US" altLang="ko-KR" sz="1000" b="1" dirty="0">
                <a:solidFill>
                  <a:srgbClr val="FF0000"/>
                </a:solidFill>
              </a:rPr>
              <a:t>=&gt; </a:t>
            </a:r>
            <a:r>
              <a:rPr lang="ko-KR" altLang="en-US" sz="1000" b="1" dirty="0">
                <a:solidFill>
                  <a:srgbClr val="FF0000"/>
                </a:solidFill>
              </a:rPr>
              <a:t>화면 조회 시 기간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년 제한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</a:rPr>
              <a:t>엑셀 다운은 기간 </a:t>
            </a:r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r>
              <a:rPr lang="ko-KR" altLang="en-US" sz="1000" b="1" dirty="0">
                <a:solidFill>
                  <a:srgbClr val="FF0000"/>
                </a:solidFill>
              </a:rPr>
              <a:t>년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제한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/>
            </a:r>
            <a:br>
              <a:rPr lang="en-US" altLang="ko-KR" sz="1000" b="1" dirty="0" smtClean="0">
                <a:solidFill>
                  <a:srgbClr val="FF0000"/>
                </a:solidFill>
              </a:rPr>
            </a:br>
            <a:r>
              <a:rPr lang="en-US" altLang="ko-KR" sz="1000" b="1" dirty="0" smtClean="0">
                <a:solidFill>
                  <a:srgbClr val="FF0000"/>
                </a:solidFill>
              </a:rPr>
              <a:t>=&gt;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조회 조건 일자는 주문일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(Default),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출하일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인수일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요구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/>
              <a:t>주문번호 </a:t>
            </a:r>
            <a:r>
              <a:rPr lang="en-US" altLang="ko-KR" sz="1000" dirty="0"/>
              <a:t>: Inputbox Equal </a:t>
            </a:r>
            <a:r>
              <a:rPr lang="ko-KR" altLang="en-US" sz="1000" dirty="0"/>
              <a:t>검색 </a:t>
            </a:r>
            <a:r>
              <a:rPr lang="en-US" altLang="ko-KR" sz="1000" dirty="0"/>
              <a:t>(</a:t>
            </a:r>
            <a:r>
              <a:rPr lang="ko-KR" altLang="en-US" sz="1000" dirty="0"/>
              <a:t>주문 번호만 검색</a:t>
            </a:r>
            <a:r>
              <a:rPr lang="en-US" altLang="ko-KR" sz="1000" dirty="0"/>
              <a:t>, </a:t>
            </a:r>
            <a:r>
              <a:rPr lang="ko-KR" altLang="en-US" sz="1000" dirty="0"/>
              <a:t>주문 차수는 제외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주문상태 </a:t>
            </a:r>
            <a:r>
              <a:rPr lang="en-US" altLang="ko-KR" sz="1000" dirty="0"/>
              <a:t>: Checkbox </a:t>
            </a:r>
            <a:br>
              <a:rPr lang="en-US" altLang="ko-KR" sz="1000" dirty="0"/>
            </a:br>
            <a:r>
              <a:rPr lang="en-US" altLang="ko-KR" sz="1000" dirty="0"/>
              <a:t>(Default </a:t>
            </a:r>
            <a:r>
              <a:rPr lang="ko-KR" altLang="en-US" sz="1000" dirty="0"/>
              <a:t>재고관리대상을 제외한 전체</a:t>
            </a:r>
            <a:r>
              <a:rPr lang="en-US" altLang="ko-KR" sz="1000" dirty="0"/>
              <a:t>), </a:t>
            </a:r>
            <a:r>
              <a:rPr lang="ko-KR" altLang="en-US" sz="1000" dirty="0"/>
              <a:t>전체</a:t>
            </a:r>
            <a:r>
              <a:rPr lang="en-US" altLang="ko-KR" sz="1000" dirty="0"/>
              <a:t>, </a:t>
            </a:r>
            <a:r>
              <a:rPr lang="ko-KR" altLang="en-US" sz="1000" dirty="0"/>
              <a:t>승인요청</a:t>
            </a:r>
            <a:r>
              <a:rPr lang="en-US" altLang="ko-KR" sz="1000" dirty="0"/>
              <a:t>, </a:t>
            </a:r>
            <a:r>
              <a:rPr lang="ko-KR" altLang="en-US" sz="1000" dirty="0"/>
              <a:t>승인반려</a:t>
            </a:r>
            <a:r>
              <a:rPr lang="en-US" altLang="ko-KR" sz="1000" dirty="0"/>
              <a:t>, </a:t>
            </a:r>
            <a:r>
              <a:rPr lang="ko-KR" altLang="en-US" sz="1000" dirty="0"/>
              <a:t>주문요청</a:t>
            </a:r>
            <a:r>
              <a:rPr lang="en-US" altLang="ko-KR" sz="1000" dirty="0"/>
              <a:t>, </a:t>
            </a:r>
            <a:r>
              <a:rPr lang="ko-KR" altLang="en-US" sz="1000" dirty="0"/>
              <a:t>주문의뢰</a:t>
            </a:r>
            <a:r>
              <a:rPr lang="en-US" altLang="ko-KR" sz="1000" dirty="0"/>
              <a:t>, </a:t>
            </a:r>
            <a:r>
              <a:rPr lang="ko-KR" altLang="en-US" sz="1000" dirty="0"/>
              <a:t>주문접수</a:t>
            </a:r>
            <a:r>
              <a:rPr lang="en-US" altLang="ko-KR" sz="1000" dirty="0"/>
              <a:t>, </a:t>
            </a:r>
            <a:r>
              <a:rPr lang="ko-KR" altLang="en-US" sz="1000" dirty="0"/>
              <a:t>취소요청</a:t>
            </a:r>
            <a:r>
              <a:rPr lang="en-US" altLang="ko-KR" sz="1000" dirty="0"/>
              <a:t>, </a:t>
            </a:r>
            <a:r>
              <a:rPr lang="ko-KR" altLang="en-US" sz="1000" dirty="0"/>
              <a:t>배송중</a:t>
            </a:r>
            <a:r>
              <a:rPr lang="en-US" altLang="ko-KR" sz="1000" dirty="0"/>
              <a:t>, </a:t>
            </a:r>
            <a:r>
              <a:rPr lang="ko-KR" altLang="en-US" sz="1000" dirty="0"/>
              <a:t>인수완료</a:t>
            </a:r>
            <a:r>
              <a:rPr lang="en-US" altLang="ko-KR" sz="1000" dirty="0"/>
              <a:t>, </a:t>
            </a:r>
            <a:r>
              <a:rPr lang="ko-KR" altLang="en-US" sz="1000" dirty="0"/>
              <a:t>반품완료</a:t>
            </a:r>
            <a:r>
              <a:rPr lang="en-US" altLang="ko-KR" sz="1000" dirty="0"/>
              <a:t>, </a:t>
            </a:r>
            <a:r>
              <a:rPr lang="ko-KR" altLang="en-US" sz="1000" dirty="0"/>
              <a:t>주문취소</a:t>
            </a:r>
            <a:r>
              <a:rPr lang="en-US" altLang="ko-KR" sz="1000" dirty="0"/>
              <a:t>, </a:t>
            </a:r>
            <a:r>
              <a:rPr lang="ko-KR" altLang="en-US" sz="1000" dirty="0"/>
              <a:t>주문거부</a:t>
            </a:r>
            <a:r>
              <a:rPr lang="en-US" altLang="ko-KR" sz="1000" dirty="0"/>
              <a:t>, </a:t>
            </a:r>
            <a:r>
              <a:rPr lang="ko-KR" altLang="en-US" sz="1000" dirty="0"/>
              <a:t>재고관리대상</a:t>
            </a:r>
            <a:endParaRPr lang="en-US" altLang="ko-KR" sz="1000" dirty="0"/>
          </a:p>
          <a:p>
            <a:r>
              <a:rPr lang="ko-KR" altLang="en-US" sz="1000" dirty="0"/>
              <a:t>구매사 </a:t>
            </a:r>
            <a:r>
              <a:rPr lang="en-US" altLang="ko-KR" sz="1000" dirty="0"/>
              <a:t>: Inputbox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r>
              <a:rPr lang="ko-KR" altLang="en-US" sz="1000" dirty="0"/>
              <a:t>공급사 </a:t>
            </a:r>
            <a:r>
              <a:rPr lang="en-US" altLang="ko-KR" sz="1000" dirty="0"/>
              <a:t>: Inputbox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r>
              <a:rPr lang="ko-KR" altLang="en-US" sz="1000" dirty="0"/>
              <a:t>사업유형 </a:t>
            </a:r>
            <a:r>
              <a:rPr lang="en-US" altLang="ko-KR" sz="1000" dirty="0"/>
              <a:t>: Combobox</a:t>
            </a:r>
          </a:p>
          <a:p>
            <a:r>
              <a:rPr lang="ko-KR" altLang="en-US" sz="1000" dirty="0"/>
              <a:t>공사유형 </a:t>
            </a:r>
            <a:r>
              <a:rPr lang="en-US" altLang="ko-KR" sz="1000" dirty="0"/>
              <a:t>: Combobox</a:t>
            </a:r>
          </a:p>
          <a:p>
            <a:r>
              <a:rPr lang="ko-KR" altLang="en-US" sz="1000" dirty="0"/>
              <a:t>자재유형 </a:t>
            </a:r>
            <a:r>
              <a:rPr lang="en-US" altLang="ko-KR" sz="1000" dirty="0"/>
              <a:t>: Combobox</a:t>
            </a:r>
          </a:p>
          <a:p>
            <a:r>
              <a:rPr lang="ko-KR" altLang="en-US" sz="1000" dirty="0"/>
              <a:t>통계실적코드</a:t>
            </a:r>
            <a:r>
              <a:rPr lang="en-US" altLang="ko-KR" sz="1000" dirty="0"/>
              <a:t>(</a:t>
            </a:r>
            <a:r>
              <a:rPr lang="ko-KR" altLang="en-US" sz="1000" dirty="0"/>
              <a:t>대</a:t>
            </a:r>
            <a:r>
              <a:rPr lang="en-US" altLang="ko-KR" sz="1000" dirty="0"/>
              <a:t>) : Inputbox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r>
              <a:rPr lang="ko-KR" altLang="en-US" sz="1000" dirty="0"/>
              <a:t>통계실적코드</a:t>
            </a:r>
            <a:r>
              <a:rPr lang="en-US" altLang="ko-KR" sz="1000" dirty="0"/>
              <a:t>(</a:t>
            </a:r>
            <a:r>
              <a:rPr lang="ko-KR" altLang="en-US" sz="1000" dirty="0"/>
              <a:t>중</a:t>
            </a:r>
            <a:r>
              <a:rPr lang="en-US" altLang="ko-KR" sz="1000" dirty="0"/>
              <a:t>) : Combobox</a:t>
            </a:r>
          </a:p>
          <a:p>
            <a:r>
              <a:rPr lang="ko-KR" altLang="en-US" sz="1000" dirty="0"/>
              <a:t>공사명 </a:t>
            </a:r>
            <a:r>
              <a:rPr lang="en-US" altLang="ko-KR" sz="1000" dirty="0"/>
              <a:t>: Inputbox Like 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ko-KR" altLang="en-US" sz="1000" dirty="0"/>
              <a:t>상품코드 </a:t>
            </a:r>
            <a:r>
              <a:rPr lang="en-US" altLang="ko-KR" sz="1000" dirty="0"/>
              <a:t>: Inputbox Equal 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ko-KR" altLang="en-US" sz="1000" dirty="0"/>
              <a:t>상품명 </a:t>
            </a:r>
            <a:r>
              <a:rPr lang="en-US" altLang="ko-KR" sz="1000" dirty="0"/>
              <a:t>: Inputbox Like 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ko-KR" altLang="en-US" sz="1000" dirty="0"/>
              <a:t>상품규격 </a:t>
            </a:r>
            <a:r>
              <a:rPr lang="en-US" altLang="ko-KR" sz="1000" dirty="0"/>
              <a:t>: Inputbox Like 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ko-KR" altLang="en-US" sz="1000" dirty="0"/>
              <a:t>물류품목 </a:t>
            </a:r>
            <a:r>
              <a:rPr lang="en-US" altLang="ko-KR" sz="1000" dirty="0"/>
              <a:t>: Radiobox, </a:t>
            </a:r>
            <a:r>
              <a:rPr lang="ko-KR" altLang="en-US" sz="1000" dirty="0"/>
              <a:t>전체</a:t>
            </a:r>
            <a:r>
              <a:rPr lang="en-US" altLang="ko-KR" sz="1000" dirty="0"/>
              <a:t>(</a:t>
            </a:r>
            <a:r>
              <a:rPr lang="ko-KR" altLang="en-US" sz="1000" dirty="0"/>
              <a:t>물류</a:t>
            </a:r>
            <a:r>
              <a:rPr lang="en-US" altLang="ko-KR" sz="1000" dirty="0"/>
              <a:t>,</a:t>
            </a:r>
            <a:r>
              <a:rPr lang="ko-KR" altLang="en-US" sz="1000" dirty="0"/>
              <a:t>미 물류</a:t>
            </a:r>
            <a:r>
              <a:rPr lang="en-US" altLang="ko-KR" sz="1000" dirty="0"/>
              <a:t>), </a:t>
            </a:r>
            <a:r>
              <a:rPr lang="ko-KR" altLang="en-US" sz="1000" dirty="0"/>
              <a:t>물류</a:t>
            </a:r>
            <a:r>
              <a:rPr lang="en-US" altLang="ko-KR" sz="1000" dirty="0"/>
              <a:t>, </a:t>
            </a:r>
            <a:r>
              <a:rPr lang="ko-KR" altLang="en-US" sz="1000" dirty="0"/>
              <a:t>물류</a:t>
            </a:r>
            <a:r>
              <a:rPr lang="en-US" altLang="ko-KR" sz="1000" dirty="0"/>
              <a:t>(</a:t>
            </a:r>
            <a:r>
              <a:rPr lang="ko-KR" altLang="en-US" sz="1000" dirty="0"/>
              <a:t>센터 출고</a:t>
            </a:r>
            <a:r>
              <a:rPr lang="en-US" altLang="ko-KR" sz="1000" dirty="0"/>
              <a:t>), </a:t>
            </a:r>
            <a:r>
              <a:rPr lang="ko-KR" altLang="en-US" sz="1000" dirty="0"/>
              <a:t>물류</a:t>
            </a:r>
            <a:r>
              <a:rPr lang="en-US" altLang="ko-KR" sz="1000" dirty="0"/>
              <a:t>(</a:t>
            </a:r>
            <a:r>
              <a:rPr lang="ko-KR" altLang="en-US" sz="1000" dirty="0"/>
              <a:t>공급사 출고</a:t>
            </a:r>
            <a:r>
              <a:rPr lang="en-US" altLang="ko-KR" sz="1000" dirty="0"/>
              <a:t>), </a:t>
            </a:r>
            <a:r>
              <a:rPr lang="ko-KR" altLang="en-US" sz="1000" dirty="0"/>
              <a:t>미 물류</a:t>
            </a:r>
            <a:endParaRPr lang="en-US" altLang="ko-KR" sz="1000" dirty="0"/>
          </a:p>
          <a:p>
            <a:r>
              <a:rPr lang="ko-KR" altLang="en-US" sz="1000" dirty="0"/>
              <a:t>물류센터</a:t>
            </a:r>
            <a:r>
              <a:rPr lang="en-US" altLang="ko-KR" sz="1000" dirty="0"/>
              <a:t> : Combobox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>
          <a:xfrm>
            <a:off x="10006840" y="5331878"/>
            <a:ext cx="648000" cy="440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8150" y="1135163"/>
            <a:ext cx="438673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조회 컬럼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필수 입력 값은 빨간색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98720" y="1135163"/>
            <a:ext cx="5433239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결과 컬럼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150" y="193562"/>
            <a:ext cx="10063800" cy="641400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주문 실적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8150" y="681011"/>
            <a:ext cx="9995050" cy="390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주문일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출하일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인수일 </a:t>
            </a:r>
            <a:r>
              <a:rPr lang="ko-KR" altLang="en-US" b="1" dirty="0">
                <a:solidFill>
                  <a:schemeClr val="tx1"/>
                </a:solidFill>
              </a:rPr>
              <a:t>기준으로 주문을 조회합니다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텍스트 개체 틀 3"/>
          <p:cNvSpPr>
            <a:spLocks noGrp="1"/>
          </p:cNvSpPr>
          <p:nvPr>
            <p:ph type="body" idx="2"/>
          </p:nvPr>
        </p:nvSpPr>
        <p:spPr>
          <a:xfrm>
            <a:off x="5010868" y="1586266"/>
            <a:ext cx="2104036" cy="3921136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900" dirty="0"/>
              <a:t>주문번호</a:t>
            </a:r>
            <a:r>
              <a:rPr lang="en-US" altLang="ko-KR" sz="900" dirty="0"/>
              <a:t>(</a:t>
            </a:r>
            <a:r>
              <a:rPr lang="ko-KR" altLang="en-US" sz="900" dirty="0"/>
              <a:t>주문 차수 포함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주문일</a:t>
            </a:r>
            <a:endParaRPr lang="en-US" altLang="ko-KR" sz="900" dirty="0"/>
          </a:p>
          <a:p>
            <a:r>
              <a:rPr lang="ko-KR" altLang="en-US" sz="900" dirty="0"/>
              <a:t>승인일</a:t>
            </a:r>
            <a:endParaRPr lang="en-US" altLang="ko-KR" sz="900" dirty="0"/>
          </a:p>
          <a:p>
            <a:r>
              <a:rPr lang="ko-KR" altLang="en-US" sz="900" dirty="0"/>
              <a:t>배송요청일</a:t>
            </a:r>
            <a:endParaRPr lang="en-US" altLang="ko-KR" sz="900" dirty="0"/>
          </a:p>
          <a:p>
            <a:r>
              <a:rPr lang="ko-KR" altLang="en-US" sz="900" dirty="0"/>
              <a:t>배송예정일</a:t>
            </a:r>
            <a:endParaRPr lang="en-US" altLang="ko-KR" sz="900" dirty="0"/>
          </a:p>
          <a:p>
            <a:r>
              <a:rPr lang="ko-KR" altLang="en-US" sz="900" dirty="0"/>
              <a:t>사업유형</a:t>
            </a:r>
            <a:endParaRPr lang="en-US" altLang="ko-KR" sz="900" dirty="0"/>
          </a:p>
          <a:p>
            <a:r>
              <a:rPr lang="ko-KR" altLang="en-US" sz="900" dirty="0"/>
              <a:t>공사유형</a:t>
            </a:r>
            <a:endParaRPr lang="en-US" altLang="ko-KR" sz="900" dirty="0"/>
          </a:p>
          <a:p>
            <a:r>
              <a:rPr lang="ko-KR" altLang="en-US" sz="900" dirty="0"/>
              <a:t>선수금</a:t>
            </a:r>
            <a:endParaRPr lang="en-US" altLang="ko-KR" sz="900" dirty="0"/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대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중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소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대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중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자재유형</a:t>
            </a:r>
            <a:endParaRPr lang="en-US" altLang="ko-KR" sz="900" dirty="0"/>
          </a:p>
          <a:p>
            <a:r>
              <a:rPr lang="ko-KR" altLang="en-US" sz="900" dirty="0"/>
              <a:t>상품코드</a:t>
            </a:r>
            <a:endParaRPr lang="en-US" altLang="ko-KR" sz="900" dirty="0"/>
          </a:p>
          <a:p>
            <a:r>
              <a:rPr lang="ko-KR" altLang="en-US" sz="900" dirty="0"/>
              <a:t>상품명</a:t>
            </a:r>
            <a:endParaRPr lang="en-US" altLang="ko-KR" sz="900" dirty="0"/>
          </a:p>
          <a:p>
            <a:r>
              <a:rPr lang="ko-KR" altLang="en-US" sz="900" dirty="0"/>
              <a:t>규격</a:t>
            </a:r>
            <a:endParaRPr lang="en-US" altLang="ko-KR" sz="900" dirty="0"/>
          </a:p>
          <a:p>
            <a:r>
              <a:rPr lang="ko-KR" altLang="en-US" sz="900" dirty="0"/>
              <a:t>총중량</a:t>
            </a:r>
            <a:endParaRPr lang="en-US" altLang="ko-KR" sz="900" dirty="0"/>
          </a:p>
          <a:p>
            <a:r>
              <a:rPr lang="ko-KR" altLang="en-US" sz="900" dirty="0"/>
              <a:t>실중량</a:t>
            </a:r>
            <a:endParaRPr lang="en-US" altLang="ko-KR" sz="900" dirty="0"/>
          </a:p>
          <a:p>
            <a:r>
              <a:rPr lang="ko-KR" altLang="en-US" sz="900" dirty="0"/>
              <a:t>재질</a:t>
            </a:r>
            <a:endParaRPr lang="en-US" altLang="ko-KR" sz="900" dirty="0"/>
          </a:p>
          <a:p>
            <a:r>
              <a:rPr lang="ko-KR" altLang="en-US" sz="900" dirty="0"/>
              <a:t>타입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단위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>
          <a:xfrm>
            <a:off x="7114904" y="1586266"/>
            <a:ext cx="1634253" cy="39211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strike="sngStrike" dirty="0">
                <a:solidFill>
                  <a:srgbClr val="FF0000"/>
                </a:solidFill>
              </a:rPr>
              <a:t>상품담당자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공사명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주문상태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배송유형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송장번호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공급사비고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구매권역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법인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/>
              <a:t>구매사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구매사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물류센터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바코드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배송지 주소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5" name="텍스트 개체 틀 3"/>
          <p:cNvSpPr txBox="1">
            <a:spLocks/>
          </p:cNvSpPr>
          <p:nvPr/>
        </p:nvSpPr>
        <p:spPr>
          <a:xfrm>
            <a:off x="8749157" y="1586265"/>
            <a:ext cx="1614043" cy="39211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</a:rPr>
              <a:t>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공사담당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주문접수일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인수형태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상품등록연도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구매사비고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제조번호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판관비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고소차배차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직무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3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Cleansing (</a:t>
            </a:r>
            <a:r>
              <a:rPr lang="ko-KR" altLang="en-US" dirty="0"/>
              <a:t>상품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4"/>
            <a:ext cx="4724400" cy="2455817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/>
              <a:t>상품마스터 </a:t>
            </a:r>
            <a:r>
              <a:rPr lang="en-US" altLang="ko-KR" sz="1400" dirty="0"/>
              <a:t>(MCGOOD)</a:t>
            </a:r>
          </a:p>
          <a:p>
            <a:r>
              <a:rPr lang="ko-KR" altLang="en-US" sz="1400" dirty="0"/>
              <a:t>상품공급사 </a:t>
            </a:r>
            <a:r>
              <a:rPr lang="en-US" altLang="ko-KR" sz="1400" dirty="0"/>
              <a:t>(MCGOODVENDOR)</a:t>
            </a:r>
          </a:p>
          <a:p>
            <a:r>
              <a:rPr lang="ko-KR" altLang="en-US" sz="1400" dirty="0"/>
              <a:t>상품진열 </a:t>
            </a:r>
            <a:r>
              <a:rPr lang="en-US" altLang="ko-KR" sz="1400" dirty="0"/>
              <a:t>(MCGOODDISPLAY)</a:t>
            </a:r>
          </a:p>
          <a:p>
            <a:r>
              <a:rPr lang="ko-KR" altLang="en-US" sz="1400" dirty="0"/>
              <a:t>상품진열 사업장 </a:t>
            </a:r>
            <a:r>
              <a:rPr lang="en-US" altLang="ko-KR" sz="1400" dirty="0"/>
              <a:t>(MCGOODDISPLAYBRANCH)</a:t>
            </a:r>
          </a:p>
          <a:p>
            <a:r>
              <a:rPr lang="ko-KR" altLang="en-US" sz="1400" dirty="0"/>
              <a:t>규격상세 </a:t>
            </a:r>
            <a:r>
              <a:rPr lang="en-US" altLang="ko-KR" sz="1400" dirty="0"/>
              <a:t>(MCGOOD_SPEC)</a:t>
            </a:r>
          </a:p>
          <a:p>
            <a:r>
              <a:rPr lang="ko-KR" altLang="en-US" sz="1400" dirty="0"/>
              <a:t>상품마스터히스토리 </a:t>
            </a:r>
            <a:r>
              <a:rPr lang="en-US" altLang="ko-KR" sz="1400" dirty="0"/>
              <a:t>(MCGOOD_HIST)</a:t>
            </a:r>
          </a:p>
          <a:p>
            <a:r>
              <a:rPr lang="ko-KR" altLang="en-US" sz="1400" dirty="0"/>
              <a:t>상품공급사히스토리 </a:t>
            </a:r>
            <a:r>
              <a:rPr lang="en-US" altLang="ko-KR" sz="1400" dirty="0"/>
              <a:t>(MCGOODVENDOR_HIST)</a:t>
            </a:r>
          </a:p>
          <a:p>
            <a:r>
              <a:rPr lang="ko-KR" altLang="en-US" sz="1400" dirty="0"/>
              <a:t>상품진열히스토리 </a:t>
            </a:r>
            <a:r>
              <a:rPr lang="en-US" altLang="ko-KR" sz="1400" dirty="0"/>
              <a:t>(MCGOODDISPLAY_HIST)</a:t>
            </a:r>
          </a:p>
          <a:p>
            <a:r>
              <a:rPr lang="ko-KR" altLang="en-US" sz="1400" dirty="0"/>
              <a:t>가격변경이력 </a:t>
            </a:r>
            <a:r>
              <a:rPr lang="en-US" altLang="ko-KR" sz="1400" dirty="0"/>
              <a:t>(MCPRICECHGHIST)</a:t>
            </a:r>
            <a:endParaRPr lang="ko-KR" altLang="en-US" sz="1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707559" y="1741714"/>
            <a:ext cx="4724400" cy="1976845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/>
              <a:t>대상 테이블 백업 후 삭제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테이블명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]_ [BU] =&gt; ex) MCGOOD_BU</a:t>
            </a:r>
          </a:p>
          <a:p>
            <a:r>
              <a:rPr lang="en-US" altLang="ko-KR" sz="1400" dirty="0"/>
              <a:t>2020</a:t>
            </a:r>
            <a:r>
              <a:rPr lang="ko-KR" altLang="en-US" sz="1400" dirty="0"/>
              <a:t>년 이전에 등록된 상품마스터의 상품 코드로 </a:t>
            </a:r>
            <a:r>
              <a:rPr lang="en-US" altLang="ko-KR" sz="1400" dirty="0" smtClean="0"/>
              <a:t>2018</a:t>
            </a:r>
            <a:r>
              <a:rPr lang="ko-KR" altLang="en-US" sz="1400" dirty="0" smtClean="0"/>
              <a:t>년 </a:t>
            </a:r>
            <a:r>
              <a:rPr lang="ko-KR" altLang="en-US" sz="1400" dirty="0"/>
              <a:t>이후 한번도 주문 안된 상품</a:t>
            </a:r>
            <a:endParaRPr lang="en-US" altLang="ko-KR" sz="1400" dirty="0"/>
          </a:p>
          <a:p>
            <a:r>
              <a:rPr lang="ko-KR" altLang="en-US" sz="1400" b="1" dirty="0">
                <a:solidFill>
                  <a:srgbClr val="FF0000"/>
                </a:solidFill>
              </a:rPr>
              <a:t>삭제 대상 상품은 물류입고정보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재고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</a:rPr>
              <a:t>에 등록된 상품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제외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2022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 이후 단가변경 상품 제외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삭제 대상 테이블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07559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삭제 조건</a:t>
            </a: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5707559" y="3803603"/>
            <a:ext cx="4724400" cy="9033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400" b="1" dirty="0">
                <a:solidFill>
                  <a:srgbClr val="FF0000"/>
                </a:solidFill>
              </a:rPr>
              <a:t>상품등록 후 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년간 주문이 없는 상품은 미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사용 처리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단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지정상품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또는 홈앤서비스 판매상품 제외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br>
              <a:rPr lang="en-US" altLang="ko-KR" sz="1400" b="1" dirty="0">
                <a:solidFill>
                  <a:srgbClr val="FF0000"/>
                </a:solidFill>
              </a:rPr>
            </a:br>
            <a:r>
              <a:rPr lang="en-US" altLang="ko-KR" sz="1400" b="1" dirty="0">
                <a:solidFill>
                  <a:srgbClr val="FF0000"/>
                </a:solidFill>
              </a:rPr>
              <a:t>=&gt; </a:t>
            </a:r>
            <a:r>
              <a:rPr lang="ko-KR" altLang="en-US" sz="1400" b="1" dirty="0">
                <a:solidFill>
                  <a:srgbClr val="FF0000"/>
                </a:solidFill>
              </a:rPr>
              <a:t>한 달에 한번 스케줄 처리</a:t>
            </a:r>
          </a:p>
        </p:txBody>
      </p:sp>
      <p:cxnSp>
        <p:nvCxnSpPr>
          <p:cNvPr id="9" name="직선 연결선 8"/>
          <p:cNvCxnSpPr>
            <a:stCxn id="3" idx="3"/>
            <a:endCxn id="4" idx="1"/>
          </p:cNvCxnSpPr>
          <p:nvPr/>
        </p:nvCxnSpPr>
        <p:spPr>
          <a:xfrm flipV="1">
            <a:off x="5092550" y="2730137"/>
            <a:ext cx="615009" cy="23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6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Cleansing (</a:t>
            </a:r>
            <a:r>
              <a:rPr lang="ko-KR" altLang="en-US" dirty="0"/>
              <a:t>상품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5"/>
            <a:ext cx="4724400" cy="478972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 smtClean="0"/>
              <a:t>상품진열 </a:t>
            </a:r>
            <a:r>
              <a:rPr lang="ko-KR" altLang="en-US" sz="1400" dirty="0"/>
              <a:t>사업장 </a:t>
            </a:r>
            <a:r>
              <a:rPr lang="en-US" altLang="ko-KR" sz="1400" dirty="0"/>
              <a:t>(MCGOODDISPLAYBRANCH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707559" y="1741714"/>
            <a:ext cx="4724400" cy="1114697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/>
              <a:t>대상 테이블 백업 후 삭제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테이블명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]_ [BU] =&gt; ex) MCGOOD_BU</a:t>
            </a:r>
          </a:p>
          <a:p>
            <a:r>
              <a:rPr lang="ko-KR" altLang="en-US" sz="1400" dirty="0" smtClean="0"/>
              <a:t>권역과 공사 유형에 포함되어 있는 진열 사업장 삭제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삭제 대상 테이블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07559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삭제 조건</a:t>
            </a:r>
          </a:p>
        </p:txBody>
      </p:sp>
      <p:cxnSp>
        <p:nvCxnSpPr>
          <p:cNvPr id="9" name="직선 연결선 8"/>
          <p:cNvCxnSpPr>
            <a:stCxn id="3" idx="3"/>
            <a:endCxn id="4" idx="1"/>
          </p:cNvCxnSpPr>
          <p:nvPr/>
        </p:nvCxnSpPr>
        <p:spPr>
          <a:xfrm>
            <a:off x="5092550" y="1981201"/>
            <a:ext cx="615009" cy="317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97" y="2412275"/>
            <a:ext cx="2802822" cy="2294708"/>
          </a:xfrm>
          <a:prstGeom prst="rect">
            <a:avLst/>
          </a:prstGeom>
        </p:spPr>
      </p:pic>
      <p:sp>
        <p:nvSpPr>
          <p:cNvPr id="16" name="텍스트 개체 틀 3"/>
          <p:cNvSpPr txBox="1">
            <a:spLocks/>
          </p:cNvSpPr>
          <p:nvPr/>
        </p:nvSpPr>
        <p:spPr>
          <a:xfrm>
            <a:off x="5707550" y="3481931"/>
            <a:ext cx="4724400" cy="1898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400" dirty="0" smtClean="0"/>
              <a:t>SKT </a:t>
            </a:r>
            <a:r>
              <a:rPr lang="ko-KR" altLang="en-US" sz="1400" dirty="0" smtClean="0"/>
              <a:t>전송선로 </a:t>
            </a:r>
            <a:r>
              <a:rPr lang="en-US" altLang="ko-KR" sz="1400" dirty="0" smtClean="0"/>
              <a:t>+ SKT </a:t>
            </a:r>
            <a:r>
              <a:rPr lang="ko-KR" altLang="en-US" sz="1400" dirty="0" smtClean="0"/>
              <a:t>전송선로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광케이블</a:t>
            </a:r>
            <a:r>
              <a:rPr lang="en-US" altLang="ko-KR" sz="1400" dirty="0" smtClean="0"/>
              <a:t>) </a:t>
            </a:r>
            <a:br>
              <a:rPr lang="en-US" altLang="ko-KR" sz="1400" dirty="0" smtClean="0"/>
            </a:br>
            <a:r>
              <a:rPr lang="en-US" altLang="ko-KR" sz="1400" dirty="0" smtClean="0"/>
              <a:t> =&gt; </a:t>
            </a:r>
            <a:r>
              <a:rPr lang="en-US" altLang="ko-KR" sz="1400" dirty="0"/>
              <a:t>SKT </a:t>
            </a:r>
            <a:r>
              <a:rPr lang="ko-KR" altLang="en-US" sz="1400" dirty="0" smtClean="0"/>
              <a:t>전송선로</a:t>
            </a:r>
            <a:endParaRPr lang="en-US" altLang="ko-KR" sz="1400" dirty="0" smtClean="0"/>
          </a:p>
          <a:p>
            <a:r>
              <a:rPr lang="en-US" altLang="ko-KR" sz="1400" dirty="0" smtClean="0"/>
              <a:t>[SKT </a:t>
            </a:r>
            <a:r>
              <a:rPr lang="ko-KR" altLang="en-US" sz="1400" dirty="0"/>
              <a:t>전송선로</a:t>
            </a:r>
            <a:r>
              <a:rPr lang="en-US" altLang="ko-KR" sz="1400" dirty="0"/>
              <a:t>(</a:t>
            </a:r>
            <a:r>
              <a:rPr lang="ko-KR" altLang="en-US" sz="1400" dirty="0"/>
              <a:t>광케이블</a:t>
            </a:r>
            <a:r>
              <a:rPr lang="en-US" altLang="ko-KR" sz="1400" dirty="0" smtClean="0"/>
              <a:t>)] </a:t>
            </a:r>
            <a:r>
              <a:rPr lang="ko-KR" altLang="en-US" sz="1400" dirty="0" smtClean="0"/>
              <a:t>코드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미 사용처리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주문</a:t>
            </a:r>
            <a:r>
              <a:rPr lang="en-US" altLang="ko-KR" sz="1400" dirty="0" smtClean="0">
                <a:solidFill>
                  <a:schemeClr val="tx1"/>
                </a:solidFill>
              </a:rPr>
              <a:t>Data </a:t>
            </a:r>
            <a:r>
              <a:rPr lang="ko-KR" altLang="en-US" sz="1400" dirty="0" smtClean="0">
                <a:solidFill>
                  <a:schemeClr val="tx1"/>
                </a:solidFill>
              </a:rPr>
              <a:t>마이그레이션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=&gt; Data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[SKT </a:t>
            </a:r>
            <a:r>
              <a:rPr lang="ko-KR" altLang="en-US" sz="1400" dirty="0">
                <a:solidFill>
                  <a:schemeClr val="tx1"/>
                </a:solidFill>
              </a:rPr>
              <a:t>전송선로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광케이블</a:t>
            </a:r>
            <a:r>
              <a:rPr lang="en-US" altLang="ko-KR" sz="1400" dirty="0">
                <a:solidFill>
                  <a:schemeClr val="tx1"/>
                </a:solidFill>
              </a:rPr>
              <a:t>)] </a:t>
            </a:r>
            <a:r>
              <a:rPr lang="ko-KR" altLang="en-US" sz="1400" dirty="0">
                <a:solidFill>
                  <a:schemeClr val="tx1"/>
                </a:solidFill>
              </a:rPr>
              <a:t>코드를 </a:t>
            </a:r>
            <a:r>
              <a:rPr lang="en-US" altLang="ko-KR" sz="1400" dirty="0">
                <a:solidFill>
                  <a:schemeClr val="tx1"/>
                </a:solidFill>
              </a:rPr>
              <a:t>[SKT </a:t>
            </a:r>
            <a:r>
              <a:rPr lang="ko-KR" altLang="en-US" sz="1400" dirty="0">
                <a:solidFill>
                  <a:schemeClr val="tx1"/>
                </a:solidFill>
              </a:rPr>
              <a:t>전송선로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  <a:r>
              <a:rPr lang="ko-KR" altLang="en-US" sz="1400" dirty="0">
                <a:solidFill>
                  <a:schemeClr val="tx1"/>
                </a:solidFill>
              </a:rPr>
              <a:t>코드로 </a:t>
            </a:r>
            <a:r>
              <a:rPr lang="ko-KR" altLang="en-US" sz="1400" dirty="0" smtClean="0">
                <a:solidFill>
                  <a:schemeClr val="tx1"/>
                </a:solidFill>
              </a:rPr>
              <a:t>업데이트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사전공지 후 진행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07550" y="3039538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공사유형 병합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5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Cleansing (</a:t>
            </a:r>
            <a:r>
              <a:rPr lang="ko-KR" altLang="en-US" dirty="0"/>
              <a:t>주문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5"/>
            <a:ext cx="4724400" cy="875215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/>
              <a:t>장바구니 </a:t>
            </a:r>
            <a:r>
              <a:rPr lang="en-US" altLang="ko-KR" sz="1400" dirty="0"/>
              <a:t>(MRCART)</a:t>
            </a:r>
          </a:p>
          <a:p>
            <a:r>
              <a:rPr lang="ko-KR" altLang="en-US" sz="1400" dirty="0"/>
              <a:t>장바구니품목 </a:t>
            </a:r>
            <a:r>
              <a:rPr lang="en-US" altLang="ko-KR" sz="1400" dirty="0"/>
              <a:t>(MRCARTPROD)</a:t>
            </a:r>
          </a:p>
          <a:p>
            <a:r>
              <a:rPr lang="ko-KR" altLang="en-US" sz="1400" dirty="0"/>
              <a:t>관심상품 </a:t>
            </a:r>
            <a:r>
              <a:rPr lang="en-US" altLang="ko-KR" sz="1400" dirty="0"/>
              <a:t>(MRUSERGOOD)</a:t>
            </a:r>
            <a:endParaRPr lang="ko-KR" altLang="en-US" sz="1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707559" y="1741715"/>
            <a:ext cx="4724400" cy="1123410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/>
              <a:t>대상 테이블 백업 후 삭제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테이블명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]_ [BU] =&gt; ex) MCGOOD_BU</a:t>
            </a:r>
            <a:endParaRPr lang="en-US" altLang="ko-KR" sz="1100" dirty="0"/>
          </a:p>
          <a:p>
            <a:r>
              <a:rPr lang="ko-KR" altLang="en-US" sz="1400" dirty="0"/>
              <a:t>사용하지 않은 조직</a:t>
            </a:r>
            <a:endParaRPr lang="en-US" altLang="ko-KR" sz="1400" dirty="0"/>
          </a:p>
          <a:p>
            <a:r>
              <a:rPr lang="en-US" altLang="ko-KR" sz="1400" dirty="0"/>
              <a:t>2021</a:t>
            </a:r>
            <a:r>
              <a:rPr lang="ko-KR" altLang="en-US" sz="1400" dirty="0"/>
              <a:t>년 이전에 담긴 상품 </a:t>
            </a:r>
            <a:r>
              <a:rPr lang="en-US" altLang="ko-KR" sz="1400" dirty="0"/>
              <a:t>(OR)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>
          <a:xfrm>
            <a:off x="10021470" y="5200205"/>
            <a:ext cx="648000" cy="440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삭제 대상 테이블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07559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삭제 조건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68150" y="2625633"/>
            <a:ext cx="4724400" cy="22337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400" dirty="0"/>
              <a:t>주문마스터 </a:t>
            </a:r>
            <a:r>
              <a:rPr lang="en-US" altLang="ko-KR" sz="1400" dirty="0"/>
              <a:t>(MRORDM)</a:t>
            </a:r>
          </a:p>
          <a:p>
            <a:r>
              <a:rPr lang="ko-KR" altLang="en-US" sz="1400" dirty="0"/>
              <a:t>주문상품 </a:t>
            </a:r>
            <a:r>
              <a:rPr lang="en-US" altLang="ko-KR" sz="1400" dirty="0"/>
              <a:t>(MRORDT)</a:t>
            </a:r>
          </a:p>
          <a:p>
            <a:r>
              <a:rPr lang="ko-KR" altLang="en-US" sz="1400" dirty="0"/>
              <a:t>주문상품 히스토리 </a:t>
            </a:r>
            <a:r>
              <a:rPr lang="en-US" altLang="ko-KR" sz="1400" dirty="0"/>
              <a:t>(MRORDTHIST)</a:t>
            </a:r>
          </a:p>
          <a:p>
            <a:r>
              <a:rPr lang="ko-KR" altLang="en-US" sz="1400" dirty="0"/>
              <a:t>주문상품발주 </a:t>
            </a:r>
            <a:r>
              <a:rPr lang="en-US" altLang="ko-KR" sz="1400" dirty="0"/>
              <a:t>(MRPURT)</a:t>
            </a:r>
          </a:p>
          <a:p>
            <a:r>
              <a:rPr lang="ko-KR" altLang="en-US" sz="1400" dirty="0"/>
              <a:t>주문상품출하 </a:t>
            </a:r>
            <a:r>
              <a:rPr lang="en-US" altLang="ko-KR" sz="1400" dirty="0"/>
              <a:t>(MRACPT)</a:t>
            </a:r>
          </a:p>
          <a:p>
            <a:r>
              <a:rPr lang="ko-KR" altLang="en-US" sz="1400" dirty="0"/>
              <a:t>주문반품 </a:t>
            </a:r>
            <a:r>
              <a:rPr lang="en-US" altLang="ko-KR" sz="1400" dirty="0"/>
              <a:t>(MRAREM)</a:t>
            </a:r>
          </a:p>
          <a:p>
            <a:r>
              <a:rPr lang="ko-KR" altLang="en-US" sz="1400" dirty="0"/>
              <a:t>주문인수 </a:t>
            </a:r>
            <a:r>
              <a:rPr lang="en-US" altLang="ko-KR" sz="1400" dirty="0"/>
              <a:t>(MRORDTLIST)</a:t>
            </a:r>
            <a:endParaRPr lang="ko-KR" altLang="en-US" sz="1400" dirty="0"/>
          </a:p>
        </p:txBody>
      </p:sp>
      <p:sp>
        <p:nvSpPr>
          <p:cNvPr id="10" name="텍스트 개체 틀 3"/>
          <p:cNvSpPr txBox="1">
            <a:spLocks/>
          </p:cNvSpPr>
          <p:nvPr/>
        </p:nvSpPr>
        <p:spPr>
          <a:xfrm>
            <a:off x="5707559" y="2865125"/>
            <a:ext cx="4724400" cy="8969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400" dirty="0"/>
              <a:t>대상 테이블 백업 후 삭제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테이블명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]_ [BU] =&gt; ex) MCGOOD_BU</a:t>
            </a:r>
            <a:endParaRPr lang="en-US" altLang="ko-KR" sz="1100" dirty="0"/>
          </a:p>
          <a:p>
            <a:r>
              <a:rPr lang="en-US" altLang="ko-KR" sz="1400" dirty="0"/>
              <a:t>2015</a:t>
            </a:r>
            <a:r>
              <a:rPr lang="ko-KR" altLang="en-US" sz="1400" dirty="0"/>
              <a:t>년 이전 주문</a:t>
            </a:r>
          </a:p>
        </p:txBody>
      </p:sp>
      <p:cxnSp>
        <p:nvCxnSpPr>
          <p:cNvPr id="11" name="직선 연결선 10"/>
          <p:cNvCxnSpPr>
            <a:stCxn id="3" idx="3"/>
            <a:endCxn id="4" idx="1"/>
          </p:cNvCxnSpPr>
          <p:nvPr/>
        </p:nvCxnSpPr>
        <p:spPr>
          <a:xfrm>
            <a:off x="5092550" y="2179323"/>
            <a:ext cx="615009" cy="124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9" idx="3"/>
            <a:endCxn id="10" idx="1"/>
          </p:cNvCxnSpPr>
          <p:nvPr/>
        </p:nvCxnSpPr>
        <p:spPr>
          <a:xfrm flipV="1">
            <a:off x="5092550" y="3313614"/>
            <a:ext cx="615009" cy="428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3048870961"/>
              </p:ext>
            </p:extLst>
          </p:nvPr>
        </p:nvGraphicFramePr>
        <p:xfrm>
          <a:off x="1831500" y="1349869"/>
          <a:ext cx="7137000" cy="4571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800" b="1" u="none" strike="noStrike" cap="none" dirty="0"/>
                        <a:t>OK</a:t>
                      </a:r>
                      <a:r>
                        <a:rPr lang="ko-KR" altLang="en-US" sz="1800" b="1" u="none" strike="noStrike" cap="none" dirty="0"/>
                        <a:t>플라자 실적조회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31500" y="2318221"/>
            <a:ext cx="7137000" cy="138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현재 </a:t>
            </a:r>
            <a:r>
              <a:rPr lang="en-US" altLang="ko-KR" b="1" dirty="0">
                <a:solidFill>
                  <a:schemeClr val="tx1"/>
                </a:solidFill>
              </a:rPr>
              <a:t>OK</a:t>
            </a:r>
            <a:r>
              <a:rPr lang="ko-KR" altLang="en-US" b="1" dirty="0">
                <a:solidFill>
                  <a:schemeClr val="tx1"/>
                </a:solidFill>
              </a:rPr>
              <a:t>플라자 실적조회 주문과 매출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매입 </a:t>
            </a:r>
            <a:r>
              <a:rPr lang="en-US" altLang="ko-KR" b="1" dirty="0">
                <a:solidFill>
                  <a:schemeClr val="tx1"/>
                </a:solidFill>
              </a:rPr>
              <a:t>Data</a:t>
            </a:r>
            <a:r>
              <a:rPr lang="ko-KR" altLang="en-US" b="1" dirty="0">
                <a:solidFill>
                  <a:schemeClr val="tx1"/>
                </a:solidFill>
              </a:rPr>
              <a:t>가 혼재되어 있어 조회 속도와 서버 퍼포먼스를 내는데 한계가 있습니다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이에 매출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매입 실적과 주문 실적의 구분을 통한 속도향상을 꾀합니다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202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2"/>
          <p:cNvGraphicFramePr/>
          <p:nvPr>
            <p:extLst>
              <p:ext uri="{D42A27DB-BD31-4B8C-83A1-F6EECF244321}">
                <p14:modId xmlns:p14="http://schemas.microsoft.com/office/powerpoint/2010/main" val="2144544024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</a:t>
                      </a:r>
                      <a:r>
                        <a:rPr lang="en-US" altLang="ko-KR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주문관리 </a:t>
                      </a:r>
                      <a:r>
                        <a:rPr lang="en-US" altLang="ko-KR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개선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강용준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732036332"/>
              </p:ext>
            </p:extLst>
          </p:nvPr>
        </p:nvGraphicFramePr>
        <p:xfrm>
          <a:off x="8385966" y="866650"/>
          <a:ext cx="2324900" cy="13419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=&gt;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매출실적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매입실적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주문실적으로 분리 조회</a:t>
                      </a:r>
                      <a:endParaRPr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91300" y="866647"/>
            <a:ext cx="8217900" cy="466195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293292" y="1537625"/>
            <a:ext cx="3677818" cy="21651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910145" y="1074634"/>
            <a:ext cx="25301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u="sng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endParaRPr kumimoji="0" lang="ko-KR" altLang="en-US" sz="1400" b="1" u="sng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9973" y="3852846"/>
            <a:ext cx="3691138" cy="11541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실적조회 한 화면에 매출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매입과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주문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한꺼번에 조회</a:t>
            </a:r>
            <a:endParaRPr lang="en-US" altLang="ko-KR" sz="115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 속도 저하</a:t>
            </a:r>
            <a:endParaRPr lang="en-US" altLang="ko-KR" sz="1150" b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포퍼먼스  저하</a:t>
            </a:r>
            <a:endParaRPr lang="en-US" altLang="ko-KR" sz="115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대용량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불가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단위 엑셀다운로드 불가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50" b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950922" y="1074634"/>
            <a:ext cx="25301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u="sng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endParaRPr kumimoji="0" lang="ko-KR" altLang="en-US" sz="1400" b="1" u="sng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4348929" y="1537625"/>
            <a:ext cx="2167272" cy="1275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5247202" y="1982267"/>
            <a:ext cx="2167272" cy="1275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5954792" y="2433464"/>
            <a:ext cx="2167272" cy="1275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순서도: 카드 4"/>
          <p:cNvSpPr/>
          <p:nvPr/>
        </p:nvSpPr>
        <p:spPr>
          <a:xfrm>
            <a:off x="5053440" y="1412332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매출실적</a:t>
            </a:r>
          </a:p>
        </p:txBody>
      </p:sp>
      <p:sp>
        <p:nvSpPr>
          <p:cNvPr id="20" name="순서도: 카드 19"/>
          <p:cNvSpPr/>
          <p:nvPr/>
        </p:nvSpPr>
        <p:spPr>
          <a:xfrm>
            <a:off x="5898352" y="1863529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매입실적</a:t>
            </a:r>
          </a:p>
        </p:txBody>
      </p:sp>
      <p:sp>
        <p:nvSpPr>
          <p:cNvPr id="21" name="순서도: 카드 20"/>
          <p:cNvSpPr/>
          <p:nvPr/>
        </p:nvSpPr>
        <p:spPr>
          <a:xfrm>
            <a:off x="6656601" y="2338533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주문실적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348929" y="3861523"/>
            <a:ext cx="3773135" cy="9771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매입과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주문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탭으로 화면 분리 조회</a:t>
            </a:r>
            <a:endParaRPr lang="en-US" altLang="ko-KR" sz="115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 속도 향상</a:t>
            </a:r>
            <a:endParaRPr lang="en-US" altLang="ko-KR" sz="1150" b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포퍼먼스  향상</a:t>
            </a:r>
            <a:endParaRPr lang="en-US" altLang="ko-KR" sz="115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대용량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가능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단위 엑셀다운로드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50" b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3" y="386394"/>
            <a:ext cx="1000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1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2"/>
          <p:cNvGraphicFramePr/>
          <p:nvPr>
            <p:extLst>
              <p:ext uri="{D42A27DB-BD31-4B8C-83A1-F6EECF244321}">
                <p14:modId xmlns:p14="http://schemas.microsoft.com/office/powerpoint/2010/main" val="1958403880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</a:t>
                      </a:r>
                      <a:r>
                        <a:rPr lang="en-US" altLang="ko-KR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주문관리 </a:t>
                      </a:r>
                      <a:r>
                        <a:rPr lang="en-US" altLang="ko-KR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페이지 이동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강용준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894989719"/>
              </p:ext>
            </p:extLst>
          </p:nvPr>
        </p:nvGraphicFramePr>
        <p:xfrm>
          <a:off x="8385966" y="866650"/>
          <a:ext cx="2324900" cy="206524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페이지 이동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메뉴 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매출실적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700" b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주문실적 버튼 클릭 시 페이지 이동</a:t>
                      </a:r>
                      <a:endParaRPr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매출실적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 실적일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세금계산서일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기준으로 조회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Default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매입실적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 실적일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세금계산서일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기준으로 조회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주문실적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출하일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인수일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기준으로 주문 상태에 따른 주문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5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영역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페이지부터 각 실적페이지의 조회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영역의 컬럼 결정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91299" y="852581"/>
            <a:ext cx="8217900" cy="466195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236820" y="1156646"/>
            <a:ext cx="3677818" cy="34012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4358826" y="1242526"/>
            <a:ext cx="2741856" cy="16141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순서도: 카드 18"/>
          <p:cNvSpPr/>
          <p:nvPr/>
        </p:nvSpPr>
        <p:spPr>
          <a:xfrm>
            <a:off x="5336561" y="1096010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매출실적</a:t>
            </a:r>
          </a:p>
        </p:txBody>
      </p:sp>
      <p:sp>
        <p:nvSpPr>
          <p:cNvPr id="23" name="순서도: 처리 22"/>
          <p:cNvSpPr/>
          <p:nvPr/>
        </p:nvSpPr>
        <p:spPr>
          <a:xfrm>
            <a:off x="340835" y="1903696"/>
            <a:ext cx="3478583" cy="1038235"/>
          </a:xfrm>
          <a:prstGeom prst="flowChartProcess">
            <a:avLst/>
          </a:prstGeom>
          <a:solidFill>
            <a:schemeClr val="bg1">
              <a:lumMod val="95000"/>
              <a:alpha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조회 영역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352283" y="3444641"/>
            <a:ext cx="3478583" cy="1038235"/>
          </a:xfrm>
          <a:prstGeom prst="flowChartProcess">
            <a:avLst/>
          </a:prstGeom>
          <a:solidFill>
            <a:schemeClr val="bg1">
              <a:lumMod val="95000"/>
              <a:alpha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결과 영역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5026482" y="2218752"/>
            <a:ext cx="2531453" cy="14903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7" name="순서도: 카드 26"/>
          <p:cNvSpPr/>
          <p:nvPr/>
        </p:nvSpPr>
        <p:spPr>
          <a:xfrm>
            <a:off x="5917284" y="2049616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매입실적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5582521" y="3190215"/>
            <a:ext cx="2539544" cy="14950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9" name="순서도: 카드 28"/>
          <p:cNvSpPr/>
          <p:nvPr/>
        </p:nvSpPr>
        <p:spPr>
          <a:xfrm>
            <a:off x="6579469" y="3048835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주문실적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185185" y="1656785"/>
            <a:ext cx="409242" cy="1341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매출실적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646846" y="1666923"/>
            <a:ext cx="409242" cy="1341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매입실적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112589" y="1670960"/>
            <a:ext cx="409242" cy="1341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주문실적</a:t>
            </a:r>
          </a:p>
        </p:txBody>
      </p:sp>
      <p:cxnSp>
        <p:nvCxnSpPr>
          <p:cNvPr id="6" name="꺾인 연결선 5"/>
          <p:cNvCxnSpPr>
            <a:stCxn id="3" idx="2"/>
            <a:endCxn id="18" idx="1"/>
          </p:cNvCxnSpPr>
          <p:nvPr/>
        </p:nvCxnSpPr>
        <p:spPr>
          <a:xfrm rot="16200000" flipH="1">
            <a:off x="3244966" y="935757"/>
            <a:ext cx="258700" cy="196902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30" idx="2"/>
            <a:endCxn id="26" idx="1"/>
          </p:cNvCxnSpPr>
          <p:nvPr/>
        </p:nvCxnSpPr>
        <p:spPr>
          <a:xfrm rot="16200000" flipH="1">
            <a:off x="3357547" y="1294974"/>
            <a:ext cx="1162854" cy="217501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1" idx="2"/>
            <a:endCxn id="28" idx="1"/>
          </p:cNvCxnSpPr>
          <p:nvPr/>
        </p:nvCxnSpPr>
        <p:spPr>
          <a:xfrm rot="16200000" flipH="1">
            <a:off x="3383535" y="1738766"/>
            <a:ext cx="2132661" cy="226531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128059" y="1625804"/>
            <a:ext cx="1409941" cy="224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79;p2"/>
          <p:cNvSpPr/>
          <p:nvPr/>
        </p:nvSpPr>
        <p:spPr>
          <a:xfrm>
            <a:off x="2012534" y="1653245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79;p2"/>
          <p:cNvSpPr/>
          <p:nvPr/>
        </p:nvSpPr>
        <p:spPr>
          <a:xfrm>
            <a:off x="1519951" y="2319895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FFFFFF"/>
                </a:solidFill>
              </a:rPr>
              <a:t>5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79;p2"/>
          <p:cNvSpPr/>
          <p:nvPr/>
        </p:nvSpPr>
        <p:spPr>
          <a:xfrm>
            <a:off x="1548415" y="3861553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FFFFFF"/>
                </a:solidFill>
              </a:rPr>
              <a:t>5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79;p2"/>
          <p:cNvSpPr/>
          <p:nvPr/>
        </p:nvSpPr>
        <p:spPr>
          <a:xfrm>
            <a:off x="5260361" y="1175809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FFFFFF"/>
                </a:solidFill>
              </a:rPr>
              <a:t>2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9;p2"/>
          <p:cNvSpPr/>
          <p:nvPr/>
        </p:nvSpPr>
        <p:spPr>
          <a:xfrm>
            <a:off x="5881953" y="2107548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FFFFFF"/>
                </a:solidFill>
              </a:rPr>
              <a:t>3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9;p2"/>
          <p:cNvSpPr/>
          <p:nvPr/>
        </p:nvSpPr>
        <p:spPr>
          <a:xfrm>
            <a:off x="6541965" y="3124970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FFFFFF"/>
                </a:solidFill>
              </a:rPr>
              <a:t>4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3" y="386394"/>
            <a:ext cx="1000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8150" y="193562"/>
            <a:ext cx="10063800" cy="641400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매출 실적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3"/>
            <a:ext cx="4386730" cy="3737651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매출일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계산서일</a:t>
            </a:r>
            <a:r>
              <a:rPr lang="en-US" altLang="ko-KR" sz="1100" dirty="0">
                <a:solidFill>
                  <a:srgbClr val="FF0000"/>
                </a:solidFill>
              </a:rPr>
              <a:t>) : </a:t>
            </a:r>
            <a:r>
              <a:rPr lang="ko-KR" altLang="en-US" sz="1100" dirty="0">
                <a:solidFill>
                  <a:srgbClr val="FF0000"/>
                </a:solidFill>
              </a:rPr>
              <a:t>기간 검색</a:t>
            </a:r>
            <a:r>
              <a:rPr lang="en-US" altLang="ko-KR" sz="1100" dirty="0">
                <a:solidFill>
                  <a:srgbClr val="FF0000"/>
                </a:solidFill>
              </a:rPr>
              <a:t> (Default 1</a:t>
            </a:r>
            <a:r>
              <a:rPr lang="ko-KR" altLang="en-US" sz="1100" dirty="0">
                <a:solidFill>
                  <a:srgbClr val="FF0000"/>
                </a:solidFill>
              </a:rPr>
              <a:t>개월</a:t>
            </a:r>
            <a:r>
              <a:rPr lang="en-US" altLang="ko-KR" sz="1100" dirty="0">
                <a:solidFill>
                  <a:srgbClr val="FF0000"/>
                </a:solidFill>
              </a:rPr>
              <a:t>), </a:t>
            </a:r>
            <a:r>
              <a:rPr lang="ko-KR" altLang="en-US" sz="1100" dirty="0">
                <a:solidFill>
                  <a:srgbClr val="FF0000"/>
                </a:solidFill>
              </a:rPr>
              <a:t>당일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당월</a:t>
            </a:r>
            <a:r>
              <a:rPr lang="en-US" altLang="ko-KR" sz="1100" dirty="0">
                <a:solidFill>
                  <a:srgbClr val="FF0000"/>
                </a:solidFill>
              </a:rPr>
              <a:t>/1</a:t>
            </a:r>
            <a:r>
              <a:rPr lang="ko-KR" altLang="en-US" sz="1100" dirty="0">
                <a:solidFill>
                  <a:srgbClr val="FF0000"/>
                </a:solidFill>
              </a:rPr>
              <a:t>개월 버튼</a:t>
            </a:r>
            <a:r>
              <a:rPr lang="en-US" altLang="ko-KR" sz="1100" dirty="0">
                <a:solidFill>
                  <a:srgbClr val="FF0000"/>
                </a:solidFill>
              </a:rPr>
              <a:t/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100" b="1" dirty="0">
                <a:solidFill>
                  <a:srgbClr val="FF0000"/>
                </a:solidFill>
              </a:rPr>
              <a:t>=&gt; </a:t>
            </a:r>
            <a:r>
              <a:rPr lang="ko-KR" altLang="en-US" sz="1100" b="1" dirty="0">
                <a:solidFill>
                  <a:srgbClr val="FF0000"/>
                </a:solidFill>
              </a:rPr>
              <a:t>화면 조회 시 기간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년 제한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엑셀 다운은 기간 </a:t>
            </a:r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  <a:r>
              <a:rPr lang="ko-KR" altLang="en-US" sz="1100" b="1" dirty="0">
                <a:solidFill>
                  <a:srgbClr val="FF0000"/>
                </a:solidFill>
              </a:rPr>
              <a:t>년 제한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/>
              <a:t>주문번호 </a:t>
            </a:r>
            <a:r>
              <a:rPr lang="en-US" altLang="ko-KR" sz="1100" dirty="0"/>
              <a:t>: Inputbox Equal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구매사 </a:t>
            </a:r>
            <a:r>
              <a:rPr lang="en-US" altLang="ko-KR" sz="1100" dirty="0"/>
              <a:t>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공급사 </a:t>
            </a:r>
            <a:r>
              <a:rPr lang="en-US" altLang="ko-KR" sz="1100" dirty="0"/>
              <a:t>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사업유형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공사유형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자재유형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통계실적코드</a:t>
            </a:r>
            <a:r>
              <a:rPr lang="en-US" altLang="ko-KR" sz="1100" dirty="0"/>
              <a:t>(</a:t>
            </a:r>
            <a:r>
              <a:rPr lang="ko-KR" altLang="en-US" sz="1100" dirty="0"/>
              <a:t>대</a:t>
            </a:r>
            <a:r>
              <a:rPr lang="en-US" altLang="ko-KR" sz="1100" dirty="0"/>
              <a:t>) 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통계실적코드</a:t>
            </a:r>
            <a:r>
              <a:rPr lang="en-US" altLang="ko-KR" sz="1100" dirty="0"/>
              <a:t>(</a:t>
            </a:r>
            <a:r>
              <a:rPr lang="ko-KR" altLang="en-US" sz="1100" dirty="0"/>
              <a:t>중</a:t>
            </a:r>
            <a:r>
              <a:rPr lang="en-US" altLang="ko-KR" sz="1100" dirty="0"/>
              <a:t>) : Combobox</a:t>
            </a:r>
          </a:p>
          <a:p>
            <a:r>
              <a:rPr lang="ko-KR" altLang="en-US" sz="1100" dirty="0"/>
              <a:t>공사명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상품코드 </a:t>
            </a:r>
            <a:r>
              <a:rPr lang="en-US" altLang="ko-KR" sz="1100" dirty="0"/>
              <a:t>: Inputbox Equal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상품명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상품규격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물류품목 </a:t>
            </a:r>
            <a:r>
              <a:rPr lang="en-US" altLang="ko-KR" sz="1100" dirty="0"/>
              <a:t>: Radiobox, </a:t>
            </a:r>
            <a:r>
              <a:rPr lang="ko-KR" altLang="en-US" sz="1100" dirty="0"/>
              <a:t>전체</a:t>
            </a:r>
            <a:r>
              <a:rPr lang="en-US" altLang="ko-KR" sz="1100" dirty="0"/>
              <a:t>(</a:t>
            </a:r>
            <a:r>
              <a:rPr lang="ko-KR" altLang="en-US" sz="1100" dirty="0"/>
              <a:t>물류</a:t>
            </a:r>
            <a:r>
              <a:rPr lang="en-US" altLang="ko-KR" sz="1100" dirty="0"/>
              <a:t>,</a:t>
            </a:r>
            <a:r>
              <a:rPr lang="ko-KR" altLang="en-US" sz="1100" dirty="0"/>
              <a:t>미 물류</a:t>
            </a:r>
            <a:r>
              <a:rPr lang="en-US" altLang="ko-KR" sz="1100" dirty="0"/>
              <a:t>), </a:t>
            </a:r>
            <a:r>
              <a:rPr lang="ko-KR" altLang="en-US" sz="1100" dirty="0"/>
              <a:t>물류</a:t>
            </a:r>
            <a:r>
              <a:rPr lang="en-US" altLang="ko-KR" sz="1100" dirty="0"/>
              <a:t>, </a:t>
            </a:r>
            <a:r>
              <a:rPr lang="ko-KR" altLang="en-US" sz="1100" dirty="0"/>
              <a:t>물류</a:t>
            </a:r>
            <a:r>
              <a:rPr lang="en-US" altLang="ko-KR" sz="1100" dirty="0"/>
              <a:t>(</a:t>
            </a:r>
            <a:r>
              <a:rPr lang="ko-KR" altLang="en-US" sz="1100" dirty="0"/>
              <a:t>센터 출고</a:t>
            </a:r>
            <a:r>
              <a:rPr lang="en-US" altLang="ko-KR" sz="1100" dirty="0"/>
              <a:t>), </a:t>
            </a:r>
            <a:r>
              <a:rPr lang="ko-KR" altLang="en-US" sz="1100" dirty="0"/>
              <a:t>물류</a:t>
            </a:r>
            <a:r>
              <a:rPr lang="en-US" altLang="ko-KR" sz="1100" dirty="0"/>
              <a:t>(</a:t>
            </a:r>
            <a:r>
              <a:rPr lang="ko-KR" altLang="en-US" sz="1100" dirty="0"/>
              <a:t>공급사 출고</a:t>
            </a:r>
            <a:r>
              <a:rPr lang="en-US" altLang="ko-KR" sz="1100" dirty="0"/>
              <a:t>), </a:t>
            </a:r>
            <a:r>
              <a:rPr lang="ko-KR" altLang="en-US" sz="1100" dirty="0"/>
              <a:t>미 물류</a:t>
            </a:r>
            <a:endParaRPr lang="en-US" altLang="ko-KR" sz="1100" dirty="0"/>
          </a:p>
          <a:p>
            <a:r>
              <a:rPr lang="ko-KR" altLang="en-US" sz="1100" dirty="0"/>
              <a:t>물류센터</a:t>
            </a:r>
            <a:r>
              <a:rPr lang="en-US" altLang="ko-KR" sz="1100" dirty="0"/>
              <a:t> : Combobox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010868" y="1741714"/>
            <a:ext cx="2104036" cy="3737652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900" dirty="0"/>
              <a:t>주문번호</a:t>
            </a:r>
            <a:r>
              <a:rPr lang="en-US" altLang="ko-KR" sz="900" dirty="0"/>
              <a:t>(</a:t>
            </a:r>
            <a:r>
              <a:rPr lang="ko-KR" altLang="en-US" sz="900" dirty="0"/>
              <a:t>주문 차수 포함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주문일</a:t>
            </a:r>
            <a:endParaRPr lang="en-US" altLang="ko-KR" sz="900" dirty="0"/>
          </a:p>
          <a:p>
            <a:r>
              <a:rPr lang="ko-KR" altLang="en-US" sz="900" dirty="0"/>
              <a:t>승인일</a:t>
            </a:r>
            <a:endParaRPr lang="en-US" altLang="ko-KR" sz="900" dirty="0"/>
          </a:p>
          <a:p>
            <a:r>
              <a:rPr lang="ko-KR" altLang="en-US" sz="900" dirty="0"/>
              <a:t>배송요청일</a:t>
            </a:r>
            <a:endParaRPr lang="en-US" altLang="ko-KR" sz="900" dirty="0"/>
          </a:p>
          <a:p>
            <a:r>
              <a:rPr lang="ko-KR" altLang="en-US" sz="900" dirty="0"/>
              <a:t>배송예정일</a:t>
            </a:r>
            <a:endParaRPr lang="en-US" altLang="ko-KR" sz="900" dirty="0"/>
          </a:p>
          <a:p>
            <a:r>
              <a:rPr lang="ko-KR" altLang="en-US" sz="900" dirty="0"/>
              <a:t>사업유형</a:t>
            </a:r>
            <a:endParaRPr lang="en-US" altLang="ko-KR" sz="900" dirty="0"/>
          </a:p>
          <a:p>
            <a:r>
              <a:rPr lang="ko-KR" altLang="en-US" sz="900" dirty="0"/>
              <a:t>공사유형</a:t>
            </a:r>
            <a:endParaRPr lang="en-US" altLang="ko-KR" sz="900" dirty="0"/>
          </a:p>
          <a:p>
            <a:r>
              <a:rPr lang="ko-KR" altLang="en-US" sz="900" dirty="0"/>
              <a:t>선수금</a:t>
            </a:r>
            <a:endParaRPr lang="en-US" altLang="ko-KR" sz="900" dirty="0"/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대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중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소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대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중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자재유형</a:t>
            </a:r>
            <a:endParaRPr lang="en-US" altLang="ko-KR" sz="900" dirty="0"/>
          </a:p>
          <a:p>
            <a:r>
              <a:rPr lang="ko-KR" altLang="en-US" sz="900" dirty="0"/>
              <a:t>상품코드</a:t>
            </a:r>
            <a:endParaRPr lang="en-US" altLang="ko-KR" sz="900" dirty="0"/>
          </a:p>
          <a:p>
            <a:r>
              <a:rPr lang="ko-KR" altLang="en-US" sz="900" dirty="0"/>
              <a:t>상품명</a:t>
            </a:r>
            <a:endParaRPr lang="en-US" altLang="ko-KR" sz="900" dirty="0"/>
          </a:p>
          <a:p>
            <a:r>
              <a:rPr lang="ko-KR" altLang="en-US" sz="900" dirty="0"/>
              <a:t>규격</a:t>
            </a:r>
            <a:endParaRPr lang="en-US" altLang="ko-KR" sz="900" dirty="0"/>
          </a:p>
          <a:p>
            <a:r>
              <a:rPr lang="ko-KR" altLang="en-US" sz="900" dirty="0"/>
              <a:t>총중량</a:t>
            </a:r>
            <a:endParaRPr lang="en-US" altLang="ko-KR" sz="900" dirty="0"/>
          </a:p>
          <a:p>
            <a:r>
              <a:rPr lang="ko-KR" altLang="en-US" sz="900" dirty="0"/>
              <a:t>실중량</a:t>
            </a:r>
            <a:endParaRPr lang="en-US" altLang="ko-KR" sz="900" dirty="0"/>
          </a:p>
          <a:p>
            <a:r>
              <a:rPr lang="ko-KR" altLang="en-US" sz="900" dirty="0"/>
              <a:t>재질</a:t>
            </a:r>
            <a:endParaRPr lang="en-US" altLang="ko-KR" sz="900" dirty="0"/>
          </a:p>
          <a:p>
            <a:r>
              <a:rPr lang="ko-KR" altLang="en-US" sz="900" dirty="0"/>
              <a:t>타입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단위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38673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조회 컬럼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필수 입력 값은 빨간색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98721" y="1290611"/>
            <a:ext cx="536448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결과 컬럼</a:t>
            </a: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7114904" y="1741714"/>
            <a:ext cx="1634253" cy="3737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strike="sngStrike" dirty="0">
                <a:solidFill>
                  <a:srgbClr val="FF0000"/>
                </a:solidFill>
              </a:rPr>
              <a:t>상품담당자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공사명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주문상태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배송유형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송장번호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공급사비고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구매권역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법인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/>
              <a:t>구매사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구매사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물류센터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바코드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배송지 주소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" name="텍스트 개체 틀 3"/>
          <p:cNvSpPr txBox="1">
            <a:spLocks/>
          </p:cNvSpPr>
          <p:nvPr/>
        </p:nvSpPr>
        <p:spPr>
          <a:xfrm>
            <a:off x="8749157" y="1741713"/>
            <a:ext cx="1614043" cy="3737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</a:rPr>
              <a:t>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공사담당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주문접수일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인수형태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상품등록연도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구매사비고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제조번호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판관비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고소차배차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직무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8150" y="681011"/>
            <a:ext cx="9995050" cy="390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매출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세금계산서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일 기준으로 주문을 조회합니다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8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3"/>
            <a:ext cx="4386730" cy="3800957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매입일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계산서일</a:t>
            </a:r>
            <a:r>
              <a:rPr lang="en-US" altLang="ko-KR" sz="1100" dirty="0">
                <a:solidFill>
                  <a:srgbClr val="FF0000"/>
                </a:solidFill>
              </a:rPr>
              <a:t>) : </a:t>
            </a:r>
            <a:r>
              <a:rPr lang="ko-KR" altLang="en-US" sz="1100" dirty="0">
                <a:solidFill>
                  <a:srgbClr val="FF0000"/>
                </a:solidFill>
              </a:rPr>
              <a:t>기간 검색</a:t>
            </a:r>
            <a:r>
              <a:rPr lang="en-US" altLang="ko-KR" sz="1100" dirty="0">
                <a:solidFill>
                  <a:srgbClr val="FF0000"/>
                </a:solidFill>
              </a:rPr>
              <a:t> (Default 1</a:t>
            </a:r>
            <a:r>
              <a:rPr lang="ko-KR" altLang="en-US" sz="1100" dirty="0">
                <a:solidFill>
                  <a:srgbClr val="FF0000"/>
                </a:solidFill>
              </a:rPr>
              <a:t>개월</a:t>
            </a:r>
            <a:r>
              <a:rPr lang="en-US" altLang="ko-KR" sz="1100" dirty="0">
                <a:solidFill>
                  <a:srgbClr val="FF0000"/>
                </a:solidFill>
              </a:rPr>
              <a:t>), </a:t>
            </a:r>
            <a:r>
              <a:rPr lang="ko-KR" altLang="en-US" sz="1100" dirty="0">
                <a:solidFill>
                  <a:srgbClr val="FF0000"/>
                </a:solidFill>
              </a:rPr>
              <a:t>당일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당월</a:t>
            </a:r>
            <a:r>
              <a:rPr lang="en-US" altLang="ko-KR" sz="1100" dirty="0">
                <a:solidFill>
                  <a:srgbClr val="FF0000"/>
                </a:solidFill>
              </a:rPr>
              <a:t>/1</a:t>
            </a:r>
            <a:r>
              <a:rPr lang="ko-KR" altLang="en-US" sz="1100" dirty="0">
                <a:solidFill>
                  <a:srgbClr val="FF0000"/>
                </a:solidFill>
              </a:rPr>
              <a:t>개월 버튼</a:t>
            </a:r>
            <a:r>
              <a:rPr lang="en-US" altLang="ko-KR" sz="1100" dirty="0">
                <a:solidFill>
                  <a:srgbClr val="FF0000"/>
                </a:solidFill>
              </a:rPr>
              <a:t/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100" b="1" dirty="0">
                <a:solidFill>
                  <a:srgbClr val="FF0000"/>
                </a:solidFill>
              </a:rPr>
              <a:t>=&gt; </a:t>
            </a:r>
            <a:r>
              <a:rPr lang="ko-KR" altLang="en-US" sz="1100" b="1" dirty="0">
                <a:solidFill>
                  <a:srgbClr val="FF0000"/>
                </a:solidFill>
              </a:rPr>
              <a:t>화면 조회 시 기간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년 제한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엑셀 다운은 기간 </a:t>
            </a:r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  <a:r>
              <a:rPr lang="ko-KR" altLang="en-US" sz="1100" b="1" dirty="0">
                <a:solidFill>
                  <a:srgbClr val="FF0000"/>
                </a:solidFill>
              </a:rPr>
              <a:t>년 제한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dirty="0"/>
              <a:t>주문번호 </a:t>
            </a:r>
            <a:r>
              <a:rPr lang="en-US" altLang="ko-KR" sz="1100" dirty="0"/>
              <a:t>: Inputbox Equal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구매사 </a:t>
            </a:r>
            <a:r>
              <a:rPr lang="en-US" altLang="ko-KR" sz="1100" dirty="0"/>
              <a:t>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공급사 </a:t>
            </a:r>
            <a:r>
              <a:rPr lang="en-US" altLang="ko-KR" sz="1100" dirty="0"/>
              <a:t>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사업유형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공사유형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자재유형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통계실적코드</a:t>
            </a:r>
            <a:r>
              <a:rPr lang="en-US" altLang="ko-KR" sz="1100" dirty="0"/>
              <a:t>(</a:t>
            </a:r>
            <a:r>
              <a:rPr lang="ko-KR" altLang="en-US" sz="1100" dirty="0"/>
              <a:t>대</a:t>
            </a:r>
            <a:r>
              <a:rPr lang="en-US" altLang="ko-KR" sz="1100" dirty="0"/>
              <a:t>) 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통계실적코드</a:t>
            </a:r>
            <a:r>
              <a:rPr lang="en-US" altLang="ko-KR" sz="1100" dirty="0"/>
              <a:t>(</a:t>
            </a:r>
            <a:r>
              <a:rPr lang="ko-KR" altLang="en-US" sz="1100" dirty="0"/>
              <a:t>중</a:t>
            </a:r>
            <a:r>
              <a:rPr lang="en-US" altLang="ko-KR" sz="1100" dirty="0"/>
              <a:t>) : Combobox</a:t>
            </a:r>
          </a:p>
          <a:p>
            <a:r>
              <a:rPr lang="ko-KR" altLang="en-US" sz="1100" dirty="0"/>
              <a:t>공사명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상품코드 </a:t>
            </a:r>
            <a:r>
              <a:rPr lang="en-US" altLang="ko-KR" sz="1100" dirty="0"/>
              <a:t>: Inputbox Equal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상품명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상품규격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물류품목 </a:t>
            </a:r>
            <a:r>
              <a:rPr lang="en-US" altLang="ko-KR" sz="1100" dirty="0"/>
              <a:t>: Radiobox, </a:t>
            </a:r>
            <a:r>
              <a:rPr lang="ko-KR" altLang="en-US" sz="1100" dirty="0"/>
              <a:t>전체</a:t>
            </a:r>
            <a:r>
              <a:rPr lang="en-US" altLang="ko-KR" sz="1100" dirty="0"/>
              <a:t>(</a:t>
            </a:r>
            <a:r>
              <a:rPr lang="ko-KR" altLang="en-US" sz="1100" dirty="0"/>
              <a:t>물류</a:t>
            </a:r>
            <a:r>
              <a:rPr lang="en-US" altLang="ko-KR" sz="1100" dirty="0"/>
              <a:t>,</a:t>
            </a:r>
            <a:r>
              <a:rPr lang="ko-KR" altLang="en-US" sz="1100" dirty="0"/>
              <a:t>미 물류</a:t>
            </a:r>
            <a:r>
              <a:rPr lang="en-US" altLang="ko-KR" sz="1100" dirty="0"/>
              <a:t>), </a:t>
            </a:r>
            <a:r>
              <a:rPr lang="ko-KR" altLang="en-US" sz="1100" dirty="0"/>
              <a:t>물류</a:t>
            </a:r>
            <a:r>
              <a:rPr lang="en-US" altLang="ko-KR" sz="1100" dirty="0"/>
              <a:t>, </a:t>
            </a:r>
            <a:r>
              <a:rPr lang="ko-KR" altLang="en-US" sz="1100" dirty="0"/>
              <a:t>물류</a:t>
            </a:r>
            <a:r>
              <a:rPr lang="en-US" altLang="ko-KR" sz="1100" dirty="0"/>
              <a:t>(</a:t>
            </a:r>
            <a:r>
              <a:rPr lang="ko-KR" altLang="en-US" sz="1100" dirty="0"/>
              <a:t>센터 출고</a:t>
            </a:r>
            <a:r>
              <a:rPr lang="en-US" altLang="ko-KR" sz="1100" dirty="0"/>
              <a:t>), </a:t>
            </a:r>
            <a:r>
              <a:rPr lang="ko-KR" altLang="en-US" sz="1100" dirty="0"/>
              <a:t>물류</a:t>
            </a:r>
            <a:r>
              <a:rPr lang="en-US" altLang="ko-KR" sz="1100" dirty="0"/>
              <a:t>(</a:t>
            </a:r>
            <a:r>
              <a:rPr lang="ko-KR" altLang="en-US" sz="1100" dirty="0"/>
              <a:t>공급사 출고</a:t>
            </a:r>
            <a:r>
              <a:rPr lang="en-US" altLang="ko-KR" sz="1100" dirty="0"/>
              <a:t>), </a:t>
            </a:r>
            <a:r>
              <a:rPr lang="ko-KR" altLang="en-US" sz="1100" dirty="0"/>
              <a:t>미 물류</a:t>
            </a:r>
            <a:endParaRPr lang="en-US" altLang="ko-KR" sz="1100" dirty="0"/>
          </a:p>
          <a:p>
            <a:r>
              <a:rPr lang="ko-KR" altLang="en-US" sz="1100" dirty="0"/>
              <a:t>물류센터</a:t>
            </a:r>
            <a:r>
              <a:rPr lang="en-US" altLang="ko-KR" sz="1100" dirty="0"/>
              <a:t> : Combobox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38673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조회 컬럼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필수 입력 값은 빨간색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98720" y="1290611"/>
            <a:ext cx="5433239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결과 컬럼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68150" y="193562"/>
            <a:ext cx="10063800" cy="641400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매입 실적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68150" y="681011"/>
            <a:ext cx="9995050" cy="390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매입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세금계산서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일 기준으로 주문을 조회합니다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idx="2"/>
          </p:nvPr>
        </p:nvSpPr>
        <p:spPr>
          <a:xfrm>
            <a:off x="5010868" y="1741714"/>
            <a:ext cx="2104036" cy="3737652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900" dirty="0"/>
              <a:t>주문번호</a:t>
            </a:r>
            <a:r>
              <a:rPr lang="en-US" altLang="ko-KR" sz="900" dirty="0"/>
              <a:t>(</a:t>
            </a:r>
            <a:r>
              <a:rPr lang="ko-KR" altLang="en-US" sz="900" dirty="0"/>
              <a:t>주문 차수 포함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주문일</a:t>
            </a:r>
            <a:endParaRPr lang="en-US" altLang="ko-KR" sz="900" dirty="0"/>
          </a:p>
          <a:p>
            <a:r>
              <a:rPr lang="ko-KR" altLang="en-US" sz="900" dirty="0"/>
              <a:t>승인일</a:t>
            </a:r>
            <a:endParaRPr lang="en-US" altLang="ko-KR" sz="900" dirty="0"/>
          </a:p>
          <a:p>
            <a:r>
              <a:rPr lang="ko-KR" altLang="en-US" sz="900" dirty="0"/>
              <a:t>배송요청일</a:t>
            </a:r>
            <a:endParaRPr lang="en-US" altLang="ko-KR" sz="900" dirty="0"/>
          </a:p>
          <a:p>
            <a:r>
              <a:rPr lang="ko-KR" altLang="en-US" sz="900" dirty="0"/>
              <a:t>배송예정일</a:t>
            </a:r>
            <a:endParaRPr lang="en-US" altLang="ko-KR" sz="900" dirty="0"/>
          </a:p>
          <a:p>
            <a:r>
              <a:rPr lang="ko-KR" altLang="en-US" sz="900" dirty="0"/>
              <a:t>사업유형</a:t>
            </a:r>
            <a:endParaRPr lang="en-US" altLang="ko-KR" sz="900" dirty="0"/>
          </a:p>
          <a:p>
            <a:r>
              <a:rPr lang="ko-KR" altLang="en-US" sz="900" dirty="0"/>
              <a:t>공사유형</a:t>
            </a:r>
            <a:endParaRPr lang="en-US" altLang="ko-KR" sz="900" dirty="0"/>
          </a:p>
          <a:p>
            <a:r>
              <a:rPr lang="ko-KR" altLang="en-US" sz="900" dirty="0"/>
              <a:t>선수금</a:t>
            </a:r>
            <a:endParaRPr lang="en-US" altLang="ko-KR" sz="900" dirty="0"/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대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중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소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대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중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자재유형</a:t>
            </a:r>
            <a:endParaRPr lang="en-US" altLang="ko-KR" sz="900" dirty="0"/>
          </a:p>
          <a:p>
            <a:r>
              <a:rPr lang="ko-KR" altLang="en-US" sz="900" dirty="0"/>
              <a:t>상품코드</a:t>
            </a:r>
            <a:endParaRPr lang="en-US" altLang="ko-KR" sz="900" dirty="0"/>
          </a:p>
          <a:p>
            <a:r>
              <a:rPr lang="ko-KR" altLang="en-US" sz="900" dirty="0"/>
              <a:t>상품명</a:t>
            </a:r>
            <a:endParaRPr lang="en-US" altLang="ko-KR" sz="900" dirty="0"/>
          </a:p>
          <a:p>
            <a:r>
              <a:rPr lang="ko-KR" altLang="en-US" sz="900" dirty="0"/>
              <a:t>규격</a:t>
            </a:r>
            <a:endParaRPr lang="en-US" altLang="ko-KR" sz="900" dirty="0"/>
          </a:p>
          <a:p>
            <a:r>
              <a:rPr lang="ko-KR" altLang="en-US" sz="900" dirty="0"/>
              <a:t>총중량</a:t>
            </a:r>
            <a:endParaRPr lang="en-US" altLang="ko-KR" sz="900" dirty="0"/>
          </a:p>
          <a:p>
            <a:r>
              <a:rPr lang="ko-KR" altLang="en-US" sz="900" dirty="0"/>
              <a:t>실중량</a:t>
            </a:r>
            <a:endParaRPr lang="en-US" altLang="ko-KR" sz="900" dirty="0"/>
          </a:p>
          <a:p>
            <a:r>
              <a:rPr lang="ko-KR" altLang="en-US" sz="900" dirty="0"/>
              <a:t>재질</a:t>
            </a:r>
            <a:endParaRPr lang="en-US" altLang="ko-KR" sz="900" dirty="0"/>
          </a:p>
          <a:p>
            <a:r>
              <a:rPr lang="ko-KR" altLang="en-US" sz="900" dirty="0"/>
              <a:t>타입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단위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5" name="텍스트 개체 틀 3"/>
          <p:cNvSpPr txBox="1">
            <a:spLocks/>
          </p:cNvSpPr>
          <p:nvPr/>
        </p:nvSpPr>
        <p:spPr>
          <a:xfrm>
            <a:off x="7114904" y="1741714"/>
            <a:ext cx="1634253" cy="3737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strike="sngStrike" dirty="0">
                <a:solidFill>
                  <a:srgbClr val="FF0000"/>
                </a:solidFill>
              </a:rPr>
              <a:t>상품담당자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공사명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주문상태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배송유형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송장번호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공급사비고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구매권역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법인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/>
              <a:t>구매사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구매사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물류센터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바코드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배송지 주소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8749157" y="1741713"/>
            <a:ext cx="1614043" cy="3737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</a:rPr>
              <a:t>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공사담당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주문접수일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인수형태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상품등록연도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구매사비고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제조번호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판관비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고소차배차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직무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89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9480</TotalTime>
  <Words>1339</Words>
  <Application>Microsoft Office PowerPoint</Application>
  <PresentationFormat>사용자 지정</PresentationFormat>
  <Paragraphs>381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Simple Light</vt:lpstr>
      <vt:lpstr>PowerPoint 프레젠테이션</vt:lpstr>
      <vt:lpstr>Data Cleansing (상품)</vt:lpstr>
      <vt:lpstr>Data Cleansing (상품)</vt:lpstr>
      <vt:lpstr>Data Cleansing (주문)</vt:lpstr>
      <vt:lpstr>PowerPoint 프레젠테이션</vt:lpstr>
      <vt:lpstr>PowerPoint 프레젠테이션</vt:lpstr>
      <vt:lpstr>PowerPoint 프레젠테이션</vt:lpstr>
      <vt:lpstr>매출 실적</vt:lpstr>
      <vt:lpstr>매입 실적</vt:lpstr>
      <vt:lpstr>주문 실적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jameskang</cp:lastModifiedBy>
  <cp:revision>137</cp:revision>
  <dcterms:modified xsi:type="dcterms:W3CDTF">2023-09-18T01:00:30Z</dcterms:modified>
</cp:coreProperties>
</file>