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15"/>
  </p:notesMasterIdLst>
  <p:handoutMasterIdLst>
    <p:handoutMasterId r:id="rId16"/>
  </p:handoutMasterIdLst>
  <p:sldIdLst>
    <p:sldId id="2394" r:id="rId3"/>
    <p:sldId id="2395" r:id="rId4"/>
    <p:sldId id="2445" r:id="rId5"/>
    <p:sldId id="2533" r:id="rId6"/>
    <p:sldId id="2535" r:id="rId7"/>
    <p:sldId id="2536" r:id="rId8"/>
    <p:sldId id="2537" r:id="rId9"/>
    <p:sldId id="2543" r:id="rId10"/>
    <p:sldId id="2544" r:id="rId11"/>
    <p:sldId id="2545" r:id="rId12"/>
    <p:sldId id="2546" r:id="rId13"/>
    <p:sldId id="2534" r:id="rId14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0C1"/>
    <a:srgbClr val="CCFFFF"/>
    <a:srgbClr val="CCECFF"/>
    <a:srgbClr val="0033CC"/>
    <a:srgbClr val="FFE7E7"/>
    <a:srgbClr val="FFFFCC"/>
    <a:srgbClr val="0000FF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110" d="100"/>
          <a:sy n="110" d="100"/>
        </p:scale>
        <p:origin x="1710" y="114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2023-09-08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2023-09-08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2023-09-08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://www.oksafety.kr/" TargetMode="External"/><Relationship Id="rId4" Type="http://schemas.openxmlformats.org/officeDocument/2006/relationships/hyperlink" Target="http://homs.skbroadband.com/homeAndService.j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safety.k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391469"/>
            <a:ext cx="6967566" cy="342900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6187" y="1730385"/>
            <a:ext cx="8088881" cy="83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Okplaza</a:t>
            </a:r>
            <a:r>
              <a:rPr kumimoji="0"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클라우드 이전</a:t>
            </a:r>
            <a:endParaRPr kumimoji="0"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36424" y="2700516"/>
            <a:ext cx="7704000" cy="9609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4005758" y="4233411"/>
            <a:ext cx="229255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2023. 8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852925" y="2901595"/>
            <a:ext cx="28552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프로젝트 수행계획서</a:t>
            </a:r>
            <a:r>
              <a:rPr kumimoji="0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9" y="592716"/>
            <a:ext cx="2627381" cy="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6717869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서비스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(DB Server)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61" y="892045"/>
            <a:ext cx="5838508" cy="3189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13187"/>
              </p:ext>
            </p:extLst>
          </p:nvPr>
        </p:nvGraphicFramePr>
        <p:xfrm>
          <a:off x="6500552" y="784023"/>
          <a:ext cx="3167150" cy="13689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8367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36878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04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96427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63" y="2852162"/>
            <a:ext cx="1695657" cy="540167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52597"/>
              </p:ext>
            </p:extLst>
          </p:nvPr>
        </p:nvGraphicFramePr>
        <p:xfrm>
          <a:off x="332508" y="4402571"/>
          <a:ext cx="6026728" cy="165740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226937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0237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99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607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51505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48213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OKPlaza, B24market, K_Link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818922" y="3588984"/>
            <a:ext cx="1848547" cy="51167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8091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6717869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서비스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Server)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61" y="892045"/>
            <a:ext cx="5838508" cy="3189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63" y="2852162"/>
            <a:ext cx="1695657" cy="540167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90690"/>
              </p:ext>
            </p:extLst>
          </p:nvPr>
        </p:nvGraphicFramePr>
        <p:xfrm>
          <a:off x="332508" y="4402571"/>
          <a:ext cx="6084916" cy="17904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68057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2291286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2557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99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607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51505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61514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1T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489664" y="2808526"/>
            <a:ext cx="686694" cy="59418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71090"/>
              </p:ext>
            </p:extLst>
          </p:nvPr>
        </p:nvGraphicFramePr>
        <p:xfrm>
          <a:off x="6516105" y="768769"/>
          <a:ext cx="3124933" cy="38531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71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21777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7810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이클립스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배송 포함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Git Hub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젠킨스 설치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18449"/>
                  </a:ext>
                </a:extLst>
              </a:tr>
              <a:tr h="85621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05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12301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추진 계획</a:t>
            </a: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583101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구축은 총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간 수행하며 계획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 항목으로 추진합니다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94"/>
          <p:cNvSpPr/>
          <p:nvPr/>
        </p:nvSpPr>
        <p:spPr>
          <a:xfrm>
            <a:off x="521080" y="2310518"/>
            <a:ext cx="1654892" cy="519999"/>
          </a:xfrm>
          <a:prstGeom prst="rect">
            <a:avLst/>
          </a:prstGeom>
          <a:solidFill>
            <a:srgbClr val="FFF0C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작업계획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Pentagon 81"/>
          <p:cNvSpPr/>
          <p:nvPr/>
        </p:nvSpPr>
        <p:spPr>
          <a:xfrm>
            <a:off x="2163372" y="1726782"/>
            <a:ext cx="7205071" cy="375714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Time</a:t>
            </a:r>
            <a:endParaRPr lang="en-US" sz="800" b="1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32" name="Pentagon 90"/>
          <p:cNvSpPr/>
          <p:nvPr/>
        </p:nvSpPr>
        <p:spPr>
          <a:xfrm>
            <a:off x="2174857" y="1771630"/>
            <a:ext cx="2212964" cy="292686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8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월</a:t>
            </a:r>
            <a:endParaRPr 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33" name="Pentagon 90"/>
          <p:cNvSpPr/>
          <p:nvPr/>
        </p:nvSpPr>
        <p:spPr>
          <a:xfrm>
            <a:off x="4399306" y="1771630"/>
            <a:ext cx="2212964" cy="292686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9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월</a:t>
            </a:r>
            <a:endParaRPr 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grpSp>
        <p:nvGrpSpPr>
          <p:cNvPr id="54" name="Group 100"/>
          <p:cNvGrpSpPr/>
          <p:nvPr/>
        </p:nvGrpSpPr>
        <p:grpSpPr>
          <a:xfrm>
            <a:off x="3085227" y="1264528"/>
            <a:ext cx="4288125" cy="329278"/>
            <a:chOff x="415486" y="2351986"/>
            <a:chExt cx="4288125" cy="329278"/>
          </a:xfrm>
        </p:grpSpPr>
        <p:cxnSp>
          <p:nvCxnSpPr>
            <p:cNvPr id="5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endParaRPr>
            </a:p>
          </p:txBody>
        </p:sp>
      </p:grpSp>
      <p:sp>
        <p:nvSpPr>
          <p:cNvPr id="78" name="Rectangle 94"/>
          <p:cNvSpPr/>
          <p:nvPr/>
        </p:nvSpPr>
        <p:spPr>
          <a:xfrm>
            <a:off x="521994" y="2878626"/>
            <a:ext cx="1654892" cy="519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분리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9" name="Rectangle 94"/>
          <p:cNvSpPr/>
          <p:nvPr/>
        </p:nvSpPr>
        <p:spPr>
          <a:xfrm>
            <a:off x="519965" y="3446734"/>
            <a:ext cx="1654892" cy="519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 Cleansing)</a:t>
            </a:r>
          </a:p>
        </p:txBody>
      </p:sp>
      <p:sp>
        <p:nvSpPr>
          <p:cNvPr id="80" name="Rectangle 94"/>
          <p:cNvSpPr/>
          <p:nvPr/>
        </p:nvSpPr>
        <p:spPr>
          <a:xfrm>
            <a:off x="519965" y="4014842"/>
            <a:ext cx="1654892" cy="519999"/>
          </a:xfrm>
          <a:prstGeom prst="rect">
            <a:avLst/>
          </a:prstGeom>
          <a:solidFill>
            <a:srgbClr val="FF993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Rectangle 94"/>
          <p:cNvSpPr/>
          <p:nvPr/>
        </p:nvSpPr>
        <p:spPr>
          <a:xfrm>
            <a:off x="519965" y="4582949"/>
            <a:ext cx="1654892" cy="519999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</a:t>
            </a:r>
            <a:r>
              <a:rPr lang="en-US" altLang="ko-KR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안정화</a:t>
            </a:r>
            <a:endParaRPr lang="en-US" altLang="ko-KR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Pentagon 90"/>
          <p:cNvSpPr/>
          <p:nvPr/>
        </p:nvSpPr>
        <p:spPr>
          <a:xfrm>
            <a:off x="6623755" y="1771630"/>
            <a:ext cx="2212964" cy="292686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10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월</a:t>
            </a:r>
            <a:endParaRPr 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87756"/>
              </p:ext>
            </p:extLst>
          </p:nvPr>
        </p:nvGraphicFramePr>
        <p:xfrm>
          <a:off x="2182841" y="2310521"/>
          <a:ext cx="6653880" cy="279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90">
                  <a:extLst>
                    <a:ext uri="{9D8B030D-6E8A-4147-A177-3AD203B41FA5}">
                      <a16:colId xmlns:a16="http://schemas.microsoft.com/office/drawing/2014/main" val="1052291854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2199782137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2406146314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1191837354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458136746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2413055931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2536603026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2007995768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330546140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2571592302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1199956247"/>
                    </a:ext>
                  </a:extLst>
                </a:gridCol>
                <a:gridCol w="554490">
                  <a:extLst>
                    <a:ext uri="{9D8B030D-6E8A-4147-A177-3AD203B41FA5}">
                      <a16:colId xmlns:a16="http://schemas.microsoft.com/office/drawing/2014/main" val="1966538241"/>
                    </a:ext>
                  </a:extLst>
                </a:gridCol>
              </a:tblGrid>
              <a:tr h="5584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48857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83284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363714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107347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052120"/>
                  </a:ext>
                </a:extLst>
              </a:tr>
            </a:tbl>
          </a:graphicData>
        </a:graphic>
      </p:graphicFrame>
      <p:sp>
        <p:nvSpPr>
          <p:cNvPr id="108" name="왼쪽/오른쪽 화살표 107"/>
          <p:cNvSpPr/>
          <p:nvPr/>
        </p:nvSpPr>
        <p:spPr>
          <a:xfrm>
            <a:off x="2181927" y="2429760"/>
            <a:ext cx="843906" cy="311853"/>
          </a:xfrm>
          <a:prstGeom prst="leftRightArrow">
            <a:avLst/>
          </a:prstGeom>
          <a:solidFill>
            <a:srgbClr val="FFF0C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왼쪽/오른쪽 화살표 108"/>
          <p:cNvSpPr/>
          <p:nvPr/>
        </p:nvSpPr>
        <p:spPr>
          <a:xfrm>
            <a:off x="3025833" y="2971311"/>
            <a:ext cx="1361988" cy="311853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왼쪽/오른쪽 화살표 109"/>
          <p:cNvSpPr/>
          <p:nvPr/>
        </p:nvSpPr>
        <p:spPr>
          <a:xfrm>
            <a:off x="4399306" y="3550806"/>
            <a:ext cx="2212963" cy="311853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왼쪽/오른쪽 화살표 110"/>
          <p:cNvSpPr/>
          <p:nvPr/>
        </p:nvSpPr>
        <p:spPr>
          <a:xfrm>
            <a:off x="6608199" y="4118914"/>
            <a:ext cx="2095226" cy="311853"/>
          </a:xfrm>
          <a:prstGeom prst="leftRightArrow">
            <a:avLst/>
          </a:prstGeom>
          <a:solidFill>
            <a:srgbClr val="FF993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Rectangular Callout 97"/>
          <p:cNvSpPr/>
          <p:nvPr/>
        </p:nvSpPr>
        <p:spPr>
          <a:xfrm>
            <a:off x="8103444" y="5233624"/>
            <a:ext cx="1061377" cy="410838"/>
          </a:xfrm>
          <a:prstGeom prst="wedgeRectCallout">
            <a:avLst>
              <a:gd name="adj1" fmla="val 16222"/>
              <a:gd name="adj2" fmla="val -138146"/>
            </a:avLst>
          </a:prstGeom>
          <a:solidFill>
            <a:schemeClr val="accent3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서비스 오픈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algn="ctr"/>
            <a:r>
              <a:rPr 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11/05</a:t>
            </a:r>
            <a:endParaRPr lang="en-US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8703425" y="4662950"/>
            <a:ext cx="224444" cy="207818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340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69048" y="977074"/>
            <a:ext cx="4708842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69048" y="1792539"/>
            <a:ext cx="767023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639763" eaLnBrk="1" latinLnBrk="0" hangingPunct="1">
              <a:lnSpc>
                <a:spcPct val="150000"/>
              </a:lnSpc>
              <a:spcBef>
                <a:spcPct val="50000"/>
              </a:spcBef>
              <a:buAutoNum type="arabicPeriod"/>
              <a:defRPr/>
            </a:pP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프로젝트 개요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639763" eaLnBrk="1" latinLnBrk="0" hangingPunct="1">
              <a:lnSpc>
                <a:spcPct val="150000"/>
              </a:lnSpc>
              <a:spcBef>
                <a:spcPct val="50000"/>
              </a:spcBef>
              <a:buAutoNum type="arabicPeriod"/>
              <a:defRPr/>
            </a:pP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작업 내역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639763" eaLnBrk="1" latinLnBrk="0" hangingPunct="1">
              <a:lnSpc>
                <a:spcPct val="150000"/>
              </a:lnSpc>
              <a:spcBef>
                <a:spcPct val="50000"/>
              </a:spcBef>
              <a:buAutoNum type="arabicPeriod"/>
              <a:defRPr/>
            </a:pP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클라우드 서비스 구성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9763" eaLnBrk="1" latinLnBrk="0" hangingPunct="1">
              <a:lnSpc>
                <a:spcPct val="150000"/>
              </a:lnSpc>
              <a:spcBef>
                <a:spcPct val="50000"/>
              </a:spcBef>
              <a:buAutoNum type="arabicPeriod"/>
              <a:defRPr/>
            </a:pP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추진 계획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9048" y="578116"/>
            <a:ext cx="470884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697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Okplaza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이전을 통한 안정적 서비스 제공을 목적으로 합니다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269130" y="1304022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 및 일정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52500" y="1609830"/>
            <a:ext cx="3744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3897" y="1759700"/>
            <a:ext cx="3348000" cy="22773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이관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 운영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Web/Was ALB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(Active-Active)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고객사와 운영사 서버 분리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Batch/Image/IF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분리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검색엔진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공인인증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레포팅툴 등 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5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JDK/Tomcat </a:t>
            </a:r>
            <a:r>
              <a:rPr lang="ko-KR" altLang="en-US" sz="115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업그레이드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Cleansing</a:t>
            </a:r>
          </a:p>
          <a:p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Old Data Backup</a:t>
            </a:r>
          </a:p>
          <a:p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 및 대량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개선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7768" y="1759507"/>
            <a:ext cx="396000" cy="2277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28" name="AutoShape 90"/>
          <p:cNvSpPr>
            <a:spLocks noChangeArrowheads="1"/>
          </p:cNvSpPr>
          <p:nvPr/>
        </p:nvSpPr>
        <p:spPr bwMode="auto">
          <a:xfrm>
            <a:off x="4478239" y="1746177"/>
            <a:ext cx="1244004" cy="687948"/>
          </a:xfrm>
          <a:prstGeom prst="homePlate">
            <a:avLst>
              <a:gd name="adj" fmla="val 32692"/>
            </a:avLst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46800" rIns="18000" bIns="46800" anchor="ctr"/>
          <a:lstStyle/>
          <a:p>
            <a:pPr algn="ctr" fontAlgn="auto" latinLnBrk="0">
              <a:spcBef>
                <a:spcPts val="300"/>
              </a:spcBef>
              <a:spcAft>
                <a:spcPts val="0"/>
              </a:spcAft>
              <a:defRPr/>
            </a:pPr>
            <a:r>
              <a:rPr kumimoji="0" lang="ko-KR" altLang="en-US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작업계획</a:t>
            </a:r>
            <a:endParaRPr kumimoji="0" lang="en-US" altLang="ko-KR" sz="1200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utoShape 90"/>
          <p:cNvSpPr>
            <a:spLocks noChangeArrowheads="1"/>
          </p:cNvSpPr>
          <p:nvPr/>
        </p:nvSpPr>
        <p:spPr bwMode="auto">
          <a:xfrm>
            <a:off x="7647709" y="1746177"/>
            <a:ext cx="965633" cy="687948"/>
          </a:xfrm>
          <a:prstGeom prst="chevron">
            <a:avLst>
              <a:gd name="adj" fmla="val 32669"/>
            </a:avLst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" tIns="46800" rIns="1800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r>
              <a:rPr kumimoji="0" lang="ko-KR" altLang="en-US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kumimoji="0" lang="en-US" altLang="ko-KR" sz="1200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30" name="AutoShape 90"/>
          <p:cNvSpPr>
            <a:spLocks noChangeArrowheads="1"/>
          </p:cNvSpPr>
          <p:nvPr/>
        </p:nvSpPr>
        <p:spPr bwMode="auto">
          <a:xfrm>
            <a:off x="5527964" y="1746177"/>
            <a:ext cx="2308404" cy="687948"/>
          </a:xfrm>
          <a:prstGeom prst="chevron">
            <a:avLst>
              <a:gd name="adj" fmla="val 32692"/>
            </a:avLst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46800" rIns="1800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분리 개발</a:t>
            </a:r>
            <a:endParaRPr kumimoji="0" lang="en-US" altLang="ko-KR" sz="1200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Cleansing</a:t>
            </a:r>
            <a:endParaRPr kumimoji="0" lang="ko-KR" altLang="en-US" sz="1200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4421390" y="2874275"/>
            <a:ext cx="5076000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2" name="타원 31"/>
          <p:cNvSpPr/>
          <p:nvPr/>
        </p:nvSpPr>
        <p:spPr bwMode="auto">
          <a:xfrm>
            <a:off x="5119177" y="2808055"/>
            <a:ext cx="157308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6550887" y="2808055"/>
            <a:ext cx="157308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15100" y="2495303"/>
            <a:ext cx="1352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’23. 08. 01 ~ 08. 10</a:t>
            </a: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82373" y="2495303"/>
            <a:ext cx="1584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’23. 08. 11 ~ 09. 30</a:t>
            </a: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8801137" y="2808055"/>
            <a:ext cx="157308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58145" y="249530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’23. 10. 01</a:t>
            </a:r>
            <a:r>
              <a:rPr lang="en-US" altLang="ko-KR" sz="120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~ 10. 30</a:t>
            </a:r>
            <a:r>
              <a:rPr lang="en-US" altLang="ko-KR" sz="1200" b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55"/>
          <p:cNvSpPr>
            <a:spLocks noChangeArrowheads="1"/>
          </p:cNvSpPr>
          <p:nvPr/>
        </p:nvSpPr>
        <p:spPr bwMode="auto">
          <a:xfrm>
            <a:off x="5754581" y="3031235"/>
            <a:ext cx="174992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noAutofit/>
          </a:bodyPr>
          <a:lstStyle/>
          <a:p>
            <a:pPr marL="92075" indent="-92075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분리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소스 정리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Batch/Image/IF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Cleansing</a:t>
            </a:r>
          </a:p>
          <a:p>
            <a:pPr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</a:p>
          <a:p>
            <a:pPr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대량 엑셀다운로드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55"/>
          <p:cNvSpPr>
            <a:spLocks noChangeArrowheads="1"/>
          </p:cNvSpPr>
          <p:nvPr/>
        </p:nvSpPr>
        <p:spPr bwMode="auto">
          <a:xfrm>
            <a:off x="7472163" y="3022064"/>
            <a:ext cx="1152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noAutofit/>
          </a:bodyPr>
          <a:lstStyle/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검색엔진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크레탑</a:t>
            </a: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(K-Link)</a:t>
            </a:r>
          </a:p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공인인증툴킷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레포팅툴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55"/>
          <p:cNvSpPr>
            <a:spLocks noChangeArrowheads="1"/>
          </p:cNvSpPr>
          <p:nvPr/>
        </p:nvSpPr>
        <p:spPr bwMode="auto">
          <a:xfrm>
            <a:off x="4799861" y="3031235"/>
            <a:ext cx="1224000" cy="17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noAutofit/>
          </a:bodyPr>
          <a:lstStyle/>
          <a:p>
            <a:pPr marL="92075" indent="-92075" algn="l" eaLnBrk="0" latinLnBrk="0" hangingPunct="0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l" eaLnBrk="0" latinLnBrk="0" hangingPunct="0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WBS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latinLnBrk="0" hangingPunct="0">
              <a:spcBef>
                <a:spcPts val="200"/>
              </a:spcBef>
              <a:spcAft>
                <a:spcPts val="0"/>
              </a:spcAft>
            </a:pP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latinLnBrk="0" hangingPunct="0">
              <a:spcBef>
                <a:spcPts val="200"/>
              </a:spcBef>
              <a:spcAft>
                <a:spcPts val="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42" name="AutoShape 90"/>
          <p:cNvSpPr>
            <a:spLocks noChangeArrowheads="1"/>
          </p:cNvSpPr>
          <p:nvPr/>
        </p:nvSpPr>
        <p:spPr bwMode="auto">
          <a:xfrm>
            <a:off x="8438828" y="1752747"/>
            <a:ext cx="1044000" cy="687948"/>
          </a:xfrm>
          <a:prstGeom prst="chevron">
            <a:avLst>
              <a:gd name="adj" fmla="val 32669"/>
            </a:avLst>
          </a:prstGeom>
          <a:solidFill>
            <a:schemeClr val="tx2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" tIns="46800" rIns="1800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kern="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endParaRPr kumimoji="0" lang="en-US" altLang="ko-KR" sz="1200" kern="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7721017" y="2801801"/>
            <a:ext cx="157308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24163" y="2495303"/>
            <a:ext cx="102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’23. 11. 05  ~  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55"/>
          <p:cNvSpPr>
            <a:spLocks noChangeArrowheads="1"/>
          </p:cNvSpPr>
          <p:nvPr/>
        </p:nvSpPr>
        <p:spPr bwMode="auto">
          <a:xfrm>
            <a:off x="8615920" y="3024484"/>
            <a:ext cx="1152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noAutofit/>
          </a:bodyPr>
          <a:lstStyle/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(11/05)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421430" y="2988484"/>
            <a:ext cx="360000" cy="18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12940" y="4955085"/>
            <a:ext cx="360000" cy="14373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인력</a:t>
            </a: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4817984" y="4875527"/>
            <a:ext cx="4716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86806" y="5144826"/>
            <a:ext cx="379045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비트큐브</a:t>
            </a:r>
            <a:b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PM(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(0.5 MM * 3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 개발 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(1 MM * 3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중급 개발 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(1 MM * 3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53797" y="4157215"/>
            <a:ext cx="3348000" cy="8061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‘23.08.01 – ’23.10.31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오픈 후 지속적인 안정화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예정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7668" y="4157215"/>
            <a:ext cx="396000" cy="8061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1822" y="5066961"/>
            <a:ext cx="3348000" cy="1325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(Batch/Image/IF)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OKSafety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B24Market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45693" y="5066960"/>
            <a:ext cx="396000" cy="1325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5767780" y="1302047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경과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19981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 내역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63507"/>
              </p:ext>
            </p:extLst>
          </p:nvPr>
        </p:nvGraphicFramePr>
        <p:xfrm>
          <a:off x="306386" y="673332"/>
          <a:ext cx="9286501" cy="5769355"/>
        </p:xfrm>
        <a:graphic>
          <a:graphicData uri="http://schemas.openxmlformats.org/drawingml/2006/table">
            <a:tbl>
              <a:tblPr/>
              <a:tblGrid>
                <a:gridCol w="439866">
                  <a:extLst>
                    <a:ext uri="{9D8B030D-6E8A-4147-A177-3AD203B41FA5}">
                      <a16:colId xmlns:a16="http://schemas.microsoft.com/office/drawing/2014/main" val="4172377493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2659205443"/>
                    </a:ext>
                  </a:extLst>
                </a:gridCol>
                <a:gridCol w="1759467">
                  <a:extLst>
                    <a:ext uri="{9D8B030D-6E8A-4147-A177-3AD203B41FA5}">
                      <a16:colId xmlns:a16="http://schemas.microsoft.com/office/drawing/2014/main" val="1459776819"/>
                    </a:ext>
                  </a:extLst>
                </a:gridCol>
                <a:gridCol w="1471280">
                  <a:extLst>
                    <a:ext uri="{9D8B030D-6E8A-4147-A177-3AD203B41FA5}">
                      <a16:colId xmlns:a16="http://schemas.microsoft.com/office/drawing/2014/main" val="307596688"/>
                    </a:ext>
                  </a:extLst>
                </a:gridCol>
                <a:gridCol w="4493468">
                  <a:extLst>
                    <a:ext uri="{9D8B030D-6E8A-4147-A177-3AD203B41FA5}">
                      <a16:colId xmlns:a16="http://schemas.microsoft.com/office/drawing/2014/main" val="3367948977"/>
                    </a:ext>
                  </a:extLst>
                </a:gridCol>
              </a:tblGrid>
              <a:tr h="2244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제품상세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설치업체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56746"/>
                  </a:ext>
                </a:extLst>
              </a:tr>
              <a:tr h="2413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XTEN Enterprise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인사이드정보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인사이드정보 설치 작업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89423"/>
                  </a:ext>
                </a:extLst>
              </a:tr>
              <a:tr h="198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신용정보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K-Link (Agent)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한국평가데이터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한국평가데이터 설치 작업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139802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공인인증툴킷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PKI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툴킷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한국전자인증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한국전자인증 설치 작업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261431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레포팅툴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MySuit Report Server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유비스톰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설치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서버 분리에 따른 레포팅 설정 및 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542153"/>
                  </a:ext>
                </a:extLst>
              </a:tr>
              <a:tr h="5754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Web Server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Server 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설치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SSL 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서비스 설치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서비스 구성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026413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Server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Standby 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설치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서비스 구성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00693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275689"/>
                  </a:ext>
                </a:extLst>
              </a:tr>
              <a:tr h="1321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Server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Server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설치 서비스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Okplaza (Front/Backoffice)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WMS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OKSafety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B24Market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Batch 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파일서버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DB 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(SVN)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설치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427048"/>
                  </a:ext>
                </a:extLst>
              </a:tr>
              <a:tr h="39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Batch/Storage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Batch/Storage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설치 항목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jdk, Tomcat, Spring Schedule,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telink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SMS Agent,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Kakao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Agent)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296935"/>
                  </a:ext>
                </a:extLst>
              </a:tr>
              <a:tr h="390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Batch/Storage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개발 항목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(Batch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파일서버 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Front/Backoffice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분리 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서버구성변경 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(I/F))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770771"/>
                  </a:ext>
                </a:extLst>
              </a:tr>
              <a:tr h="9720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Cleansing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개발 항목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Data Cleansing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마이그레이션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실적조회 등 화면 기획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대량 엑셀다운로드 개발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 변경에 따른 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4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3830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서비스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(AWS Cloud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80" y="586395"/>
            <a:ext cx="8281240" cy="58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3323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6717869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서비스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(OK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플라자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Server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0857" y="238157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329953" y="220770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Web1</a:t>
            </a:r>
            <a:endParaRPr lang="ko-KR" altLang="en-US" sz="1000" b="1" dirty="0"/>
          </a:p>
        </p:txBody>
      </p:sp>
      <p:sp>
        <p:nvSpPr>
          <p:cNvPr id="6" name="구름 모양 설명선 5"/>
          <p:cNvSpPr/>
          <p:nvPr/>
        </p:nvSpPr>
        <p:spPr>
          <a:xfrm>
            <a:off x="2681889" y="722884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45" y="1590432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Box 7"/>
          <p:cNvSpPr txBox="1"/>
          <p:nvPr/>
        </p:nvSpPr>
        <p:spPr>
          <a:xfrm>
            <a:off x="3399869" y="1898850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708" y="238157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0" name="TextBox 9"/>
          <p:cNvSpPr txBox="1"/>
          <p:nvPr/>
        </p:nvSpPr>
        <p:spPr>
          <a:xfrm>
            <a:off x="4987949" y="220770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Web2</a:t>
            </a:r>
            <a:endParaRPr lang="ko-KR" altLang="en-US" sz="1000" b="1" dirty="0"/>
          </a:p>
        </p:txBody>
      </p:sp>
      <p:pic>
        <p:nvPicPr>
          <p:cNvPr id="11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1941" y="4341990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2" name="TextBox 11"/>
          <p:cNvSpPr txBox="1"/>
          <p:nvPr/>
        </p:nvSpPr>
        <p:spPr>
          <a:xfrm>
            <a:off x="1329953" y="4146445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Was1</a:t>
            </a:r>
            <a:endParaRPr lang="ko-KR" altLang="en-US" sz="10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29" y="3562452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4" name="TextBox 13"/>
          <p:cNvSpPr txBox="1"/>
          <p:nvPr/>
        </p:nvSpPr>
        <p:spPr>
          <a:xfrm>
            <a:off x="3399869" y="3871611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0792" y="4341990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6" name="TextBox 15"/>
          <p:cNvSpPr txBox="1"/>
          <p:nvPr/>
        </p:nvSpPr>
        <p:spPr>
          <a:xfrm>
            <a:off x="4906832" y="4117833"/>
            <a:ext cx="90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Was2</a:t>
            </a:r>
            <a:endParaRPr lang="ko-KR" altLang="en-US" sz="10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04302" y="3405032"/>
            <a:ext cx="8972140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/>
          <p:cNvSpPr/>
          <p:nvPr/>
        </p:nvSpPr>
        <p:spPr>
          <a:xfrm>
            <a:off x="3018524" y="5609813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4607903" y="5600288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>
              <a:schemeClr val="bg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4490" y="5968299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752" y="5939723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85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6" idx="1"/>
            <a:endCxn id="7" idx="0"/>
          </p:cNvCxnSpPr>
          <p:nvPr/>
        </p:nvCxnSpPr>
        <p:spPr>
          <a:xfrm rot="5400000">
            <a:off x="3136914" y="1339857"/>
            <a:ext cx="501150" cy="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2"/>
            <a:endCxn id="4" idx="0"/>
          </p:cNvCxnSpPr>
          <p:nvPr/>
        </p:nvCxnSpPr>
        <p:spPr>
          <a:xfrm rot="5400000">
            <a:off x="2523134" y="1517223"/>
            <a:ext cx="294346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2"/>
            <a:endCxn id="9" idx="0"/>
          </p:cNvCxnSpPr>
          <p:nvPr/>
        </p:nvCxnSpPr>
        <p:spPr>
          <a:xfrm rot="16200000" flipH="1">
            <a:off x="3987559" y="1487160"/>
            <a:ext cx="294346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2"/>
            <a:endCxn id="13" idx="0"/>
          </p:cNvCxnSpPr>
          <p:nvPr/>
        </p:nvCxnSpPr>
        <p:spPr>
          <a:xfrm rot="16200000" flipH="1">
            <a:off x="2378319" y="2542199"/>
            <a:ext cx="595058" cy="14454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2"/>
            <a:endCxn id="13" idx="0"/>
          </p:cNvCxnSpPr>
          <p:nvPr/>
        </p:nvCxnSpPr>
        <p:spPr>
          <a:xfrm rot="5400000">
            <a:off x="3842745" y="2523221"/>
            <a:ext cx="595058" cy="148340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3" idx="2"/>
            <a:endCxn id="11" idx="0"/>
          </p:cNvCxnSpPr>
          <p:nvPr/>
        </p:nvCxnSpPr>
        <p:spPr>
          <a:xfrm rot="5400000">
            <a:off x="2540022" y="3483439"/>
            <a:ext cx="282739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3" idx="2"/>
            <a:endCxn id="15" idx="0"/>
          </p:cNvCxnSpPr>
          <p:nvPr/>
        </p:nvCxnSpPr>
        <p:spPr>
          <a:xfrm rot="16200000" flipH="1">
            <a:off x="4004447" y="3453376"/>
            <a:ext cx="282739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1" idx="2"/>
            <a:endCxn id="18" idx="1"/>
          </p:cNvCxnSpPr>
          <p:nvPr/>
        </p:nvCxnSpPr>
        <p:spPr>
          <a:xfrm rot="16200000" flipH="1">
            <a:off x="2340387" y="4551629"/>
            <a:ext cx="682006" cy="14343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5" idx="2"/>
            <a:endCxn id="18" idx="1"/>
          </p:cNvCxnSpPr>
          <p:nvPr/>
        </p:nvCxnSpPr>
        <p:spPr>
          <a:xfrm rot="5400000">
            <a:off x="3804813" y="4521566"/>
            <a:ext cx="682006" cy="14944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8" idx="4"/>
            <a:endCxn id="19" idx="2"/>
          </p:cNvCxnSpPr>
          <p:nvPr/>
        </p:nvCxnSpPr>
        <p:spPr>
          <a:xfrm flipV="1">
            <a:off x="3778617" y="5798272"/>
            <a:ext cx="829286" cy="95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0232" y="5320400"/>
            <a:ext cx="8890742" cy="49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5971" y="4341989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35" name="TextBox 34"/>
          <p:cNvSpPr txBox="1"/>
          <p:nvPr/>
        </p:nvSpPr>
        <p:spPr>
          <a:xfrm>
            <a:off x="6046846" y="4080938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Batch/Image/IF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50103" y="285388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2727" y="287259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18866" y="487255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80007" y="487788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25748" y="487255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꺾인 연결선 40"/>
          <p:cNvCxnSpPr>
            <a:stCxn id="34" idx="2"/>
            <a:endCxn id="18" idx="1"/>
          </p:cNvCxnSpPr>
          <p:nvPr/>
        </p:nvCxnSpPr>
        <p:spPr>
          <a:xfrm rot="5400000">
            <a:off x="4662402" y="3663975"/>
            <a:ext cx="682007" cy="32096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151" y="4344874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43" name="TextBox 42"/>
          <p:cNvSpPr txBox="1"/>
          <p:nvPr/>
        </p:nvSpPr>
        <p:spPr>
          <a:xfrm>
            <a:off x="8140571" y="4077509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Dev</a:t>
            </a:r>
          </a:p>
        </p:txBody>
      </p:sp>
      <p:cxnSp>
        <p:nvCxnSpPr>
          <p:cNvPr id="44" name="꺾인 연결선 43"/>
          <p:cNvCxnSpPr>
            <a:stCxn id="6" idx="2"/>
            <a:endCxn id="34" idx="0"/>
          </p:cNvCxnSpPr>
          <p:nvPr/>
        </p:nvCxnSpPr>
        <p:spPr>
          <a:xfrm>
            <a:off x="4091912" y="906279"/>
            <a:ext cx="2516327" cy="34357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59533" y="1423461"/>
            <a:ext cx="8972140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73122" y="1422116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3122" y="3400149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4198" y="5319696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5482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6717869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서비스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(Web Server)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4" y="1058298"/>
            <a:ext cx="5838508" cy="3189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직사각형 3"/>
          <p:cNvSpPr/>
          <p:nvPr/>
        </p:nvSpPr>
        <p:spPr>
          <a:xfrm>
            <a:off x="749889" y="1758632"/>
            <a:ext cx="2706458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14976"/>
              </p:ext>
            </p:extLst>
          </p:nvPr>
        </p:nvGraphicFramePr>
        <p:xfrm>
          <a:off x="340821" y="4621876"/>
          <a:ext cx="6043355" cy="16708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8969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2729728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123932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07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9922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76403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Server, version 2.4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82511"/>
              </p:ext>
            </p:extLst>
          </p:nvPr>
        </p:nvGraphicFramePr>
        <p:xfrm>
          <a:off x="6508865" y="950276"/>
          <a:ext cx="3167150" cy="36632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8367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36878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04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80386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www.okplaza.kr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en-US" altLang="ko-KR" sz="1100" b="0" i="0" u="sng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admin.</a:t>
                      </a:r>
                      <a:r>
                        <a:rPr lang="en-US" altLang="ko-KR" sz="1100" b="0" i="0" u="sng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okplaza.kr</a:t>
                      </a:r>
                      <a:endParaRPr lang="en-US" altLang="ko-KR" sz="1100" b="0" i="0" u="sng" strike="noStrike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</a:t>
                      </a:r>
                      <a:r>
                        <a:rPr lang="en-US" altLang="ko-KR" sz="1100" b="0" i="0" u="sng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wms.pcnieng.com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homs.skbroadband.com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/>
                        </a:rPr>
                        <a:t>www.oksafety.kr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 : </a:t>
                      </a:r>
                      <a:r>
                        <a:rPr lang="en-US" altLang="ko-KR" sz="1100" b="0" i="0" u="sng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b24market.co.kr</a:t>
                      </a:r>
                      <a:endParaRPr lang="en-US" altLang="ko-KR" sz="1100" b="0" i="0" u="sng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45472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676" y="3018415"/>
            <a:ext cx="1695657" cy="5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828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6717869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서비스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(Was Server)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4" y="1058298"/>
            <a:ext cx="5838508" cy="3189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직사각형 3"/>
          <p:cNvSpPr/>
          <p:nvPr/>
        </p:nvSpPr>
        <p:spPr>
          <a:xfrm>
            <a:off x="749889" y="2939036"/>
            <a:ext cx="2706458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29354"/>
              </p:ext>
            </p:extLst>
          </p:nvPr>
        </p:nvGraphicFramePr>
        <p:xfrm>
          <a:off x="6508865" y="950276"/>
          <a:ext cx="3167150" cy="249950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8367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36878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04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45472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676" y="3018415"/>
            <a:ext cx="1695657" cy="540167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57664"/>
              </p:ext>
            </p:extLst>
          </p:nvPr>
        </p:nvGraphicFramePr>
        <p:xfrm>
          <a:off x="340821" y="4568824"/>
          <a:ext cx="6026728" cy="17155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226937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0237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99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607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68242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3729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PKI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툴킷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Crosscert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한국전자인증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7796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6717869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서비스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(Batch/Image/IF Server)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4" y="717469"/>
            <a:ext cx="5838508" cy="3189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86444"/>
              </p:ext>
            </p:extLst>
          </p:nvPr>
        </p:nvGraphicFramePr>
        <p:xfrm>
          <a:off x="6508865" y="609447"/>
          <a:ext cx="3167150" cy="38461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8367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36878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04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2395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19703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(SSL/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배송 포함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Tomcat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MySuit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Image :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/>
                        </a:rPr>
                        <a:t>image.oksafety.kr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(SSL)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9562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비즈톡 문자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Agent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32945"/>
                  </a:ext>
                </a:extLst>
              </a:tr>
              <a:tr h="118040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scouter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Scouter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설치</a:t>
                      </a:r>
                      <a:b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Front</a:t>
                      </a:r>
                      <a:b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Admin</a:t>
                      </a:r>
                      <a:b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BI</a:t>
                      </a:r>
                      <a:b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WMS</a:t>
                      </a:r>
                      <a:b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OKSafety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676" y="2677586"/>
            <a:ext cx="1695657" cy="5401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86742" y="2573895"/>
            <a:ext cx="747886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26521"/>
              </p:ext>
            </p:extLst>
          </p:nvPr>
        </p:nvGraphicFramePr>
        <p:xfrm>
          <a:off x="340821" y="4048128"/>
          <a:ext cx="6059979" cy="237744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2967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2737237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129775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1801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0888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58431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Enterprise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인사이드정보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신용정보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 (Agent)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한국평가데이터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44227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MySuit Report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유비스톰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04676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Agent,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Agent,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문자 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 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2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97946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102327</TotalTime>
  <Words>1345</Words>
  <Application>Microsoft Office PowerPoint</Application>
  <PresentationFormat>A4 용지(210x297mm)</PresentationFormat>
  <Paragraphs>308</Paragraphs>
  <Slides>12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HY울릉도M</vt:lpstr>
      <vt:lpstr>굴림</vt:lpstr>
      <vt:lpstr>맑은 고딕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 kang</cp:lastModifiedBy>
  <cp:revision>7036</cp:revision>
  <cp:lastPrinted>2017-05-22T07:15:28Z</cp:lastPrinted>
  <dcterms:created xsi:type="dcterms:W3CDTF">2004-02-17T06:52:18Z</dcterms:created>
  <dcterms:modified xsi:type="dcterms:W3CDTF">2023-09-08T05:52:29Z</dcterms:modified>
</cp:coreProperties>
</file>