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3"/>
  </p:notesMasterIdLst>
  <p:handoutMasterIdLst>
    <p:handoutMasterId r:id="rId14"/>
  </p:handoutMasterIdLst>
  <p:sldIdLst>
    <p:sldId id="2394" r:id="rId3"/>
    <p:sldId id="2395" r:id="rId4"/>
    <p:sldId id="2445" r:id="rId5"/>
    <p:sldId id="2530" r:id="rId6"/>
    <p:sldId id="2531" r:id="rId7"/>
    <p:sldId id="2534" r:id="rId8"/>
    <p:sldId id="2532" r:id="rId9"/>
    <p:sldId id="2533" r:id="rId10"/>
    <p:sldId id="2535" r:id="rId11"/>
    <p:sldId id="2536" r:id="rId12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ECFF"/>
    <a:srgbClr val="0033CC"/>
    <a:srgbClr val="FFE7E7"/>
    <a:srgbClr val="FFFFCC"/>
    <a:srgbClr val="0000FF"/>
    <a:srgbClr val="006600"/>
    <a:srgbClr val="FFFF99"/>
    <a:srgbClr val="FFCC99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95" d="100"/>
          <a:sy n="95" d="100"/>
        </p:scale>
        <p:origin x="1440" y="78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2024-02-07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2024-02-07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</a:t>
            </a:r>
            <a:r>
              <a:rPr kumimoji="0"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플라자 클라우드 이전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2023. 12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981165" y="2901595"/>
            <a:ext cx="25987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종료 보고</a:t>
            </a: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화면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실적조회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운영사의 실적 조회를 업무 성격에 맞게 분리하고 대용량 엑셀을 안정적으로 다운로드 할 수 있습니다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5" y="1046131"/>
            <a:ext cx="9042927" cy="5387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직사각형 10"/>
          <p:cNvSpPr/>
          <p:nvPr/>
        </p:nvSpPr>
        <p:spPr bwMode="auto">
          <a:xfrm>
            <a:off x="7169779" y="1922250"/>
            <a:ext cx="2159452" cy="2655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5985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69048" y="977074"/>
            <a:ext cx="4708842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9048" y="1792539"/>
            <a:ext cx="76702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182563" indent="0" eaLnBrk="1" latinLnBrk="0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프로젝트 개요 </a:t>
            </a:r>
            <a:r>
              <a:rPr lang="en-US" altLang="ko-KR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</a:p>
          <a:p>
            <a:pPr marL="446088" indent="-263525" latinLnBrk="0">
              <a:lnSpc>
                <a:spcPct val="150000"/>
              </a:lnSpc>
              <a:tabLst>
                <a:tab pos="4665663" algn="ctr"/>
                <a:tab pos="9413875" algn="r"/>
              </a:tabLst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클라우드 서버 구성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46088" indent="-263525" latinLnBrk="0">
              <a:lnSpc>
                <a:spcPct val="150000"/>
              </a:lnSpc>
              <a:tabLst>
                <a:tab pos="4665663" algn="ctr"/>
                <a:tab pos="9413875" algn="r"/>
              </a:tabLst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클라우드 이전 작업 내역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46088" indent="-263525" latinLnBrk="0">
              <a:lnSpc>
                <a:spcPct val="150000"/>
              </a:lnSpc>
              <a:tabLst>
                <a:tab pos="4665663" algn="ctr"/>
                <a:tab pos="9413875" algn="r"/>
              </a:tabLst>
              <a:defRPr/>
            </a:pPr>
            <a:r>
              <a:rPr lang="en-US" altLang="ko-KR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작업 화면</a:t>
            </a:r>
            <a:endParaRPr lang="en-US" altLang="ko-KR" sz="160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Okplaza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이전을 통한 안정적 서비스 제공을 목적으로 합니다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1269130" y="1304022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범위 및 일정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Line 19"/>
          <p:cNvSpPr>
            <a:spLocks noChangeShapeType="1"/>
          </p:cNvSpPr>
          <p:nvPr/>
        </p:nvSpPr>
        <p:spPr bwMode="auto">
          <a:xfrm>
            <a:off x="452500" y="1609830"/>
            <a:ext cx="3744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3897" y="1759700"/>
            <a:ext cx="3348000" cy="227732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이관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안정적 운영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Web/Was ALB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(Active-Active)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고객사와 운영사 서버 분리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Batch/Image/IF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 등 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JDK/Tomcat </a:t>
            </a:r>
            <a:r>
              <a:rPr lang="ko-KR" altLang="en-US" sz="115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 업그레이드</a:t>
            </a:r>
            <a:b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</a:p>
          <a:p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Old Data Backup</a:t>
            </a:r>
          </a:p>
          <a:p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 및 대량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조회 개선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37768" y="1759507"/>
            <a:ext cx="396000" cy="22775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60" name="AutoShape 90"/>
          <p:cNvSpPr>
            <a:spLocks noChangeArrowheads="1"/>
          </p:cNvSpPr>
          <p:nvPr/>
        </p:nvSpPr>
        <p:spPr bwMode="auto">
          <a:xfrm>
            <a:off x="4478239" y="1746177"/>
            <a:ext cx="1244004" cy="687948"/>
          </a:xfrm>
          <a:prstGeom prst="homePlate">
            <a:avLst>
              <a:gd name="adj" fmla="val 32692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3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작업계획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AutoShape 90"/>
          <p:cNvSpPr>
            <a:spLocks noChangeArrowheads="1"/>
          </p:cNvSpPr>
          <p:nvPr/>
        </p:nvSpPr>
        <p:spPr bwMode="auto">
          <a:xfrm>
            <a:off x="7647709" y="1746177"/>
            <a:ext cx="965633" cy="687948"/>
          </a:xfrm>
          <a:prstGeom prst="chevron">
            <a:avLst>
              <a:gd name="adj" fmla="val 32669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</a:t>
            </a: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62" name="AutoShape 90"/>
          <p:cNvSpPr>
            <a:spLocks noChangeArrowheads="1"/>
          </p:cNvSpPr>
          <p:nvPr/>
        </p:nvSpPr>
        <p:spPr bwMode="auto">
          <a:xfrm>
            <a:off x="5527964" y="1746177"/>
            <a:ext cx="2308404" cy="687948"/>
          </a:xfrm>
          <a:prstGeom prst="chevron">
            <a:avLst>
              <a:gd name="adj" fmla="val 32692"/>
            </a:avLst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 개발</a:t>
            </a:r>
            <a:endParaRPr kumimoji="0" lang="en-US" altLang="ko-KR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  <a:endParaRPr kumimoji="0" lang="ko-KR" altLang="en-US" sz="1200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 bwMode="auto">
          <a:xfrm>
            <a:off x="4421390" y="2874275"/>
            <a:ext cx="5076000" cy="0"/>
          </a:xfrm>
          <a:prstGeom prst="lin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64" name="타원 63"/>
          <p:cNvSpPr/>
          <p:nvPr/>
        </p:nvSpPr>
        <p:spPr bwMode="auto">
          <a:xfrm>
            <a:off x="5119177" y="2808055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/>
          <p:cNvSpPr/>
          <p:nvPr/>
        </p:nvSpPr>
        <p:spPr bwMode="auto">
          <a:xfrm>
            <a:off x="6550887" y="2808055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15100" y="2495303"/>
            <a:ext cx="13526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’23. 08. 01 ~ 08. 10</a:t>
            </a: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982373" y="2495303"/>
            <a:ext cx="15843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’23. 08. 11 ~ 09. 30</a:t>
            </a: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 bwMode="auto">
          <a:xfrm>
            <a:off x="8801137" y="2808055"/>
            <a:ext cx="157308" cy="144016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58145" y="2495303"/>
            <a:ext cx="13773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’23. 10. 01</a:t>
            </a:r>
            <a:r>
              <a:rPr lang="en-US" altLang="ko-KR" sz="120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~ 10. 30</a:t>
            </a:r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55"/>
          <p:cNvSpPr>
            <a:spLocks noChangeArrowheads="1"/>
          </p:cNvSpPr>
          <p:nvPr/>
        </p:nvSpPr>
        <p:spPr bwMode="auto">
          <a:xfrm>
            <a:off x="5754581" y="3031235"/>
            <a:ext cx="174992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분리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소스 정리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Batch/Image/IF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Cleansing</a:t>
            </a: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대량 엑셀다운로드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55"/>
          <p:cNvSpPr>
            <a:spLocks noChangeArrowheads="1"/>
          </p:cNvSpPr>
          <p:nvPr/>
        </p:nvSpPr>
        <p:spPr bwMode="auto">
          <a:xfrm>
            <a:off x="7472163" y="3022064"/>
            <a:ext cx="1152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크레탑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(K-Link)</a:t>
            </a: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공인인증툴킷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55"/>
          <p:cNvSpPr>
            <a:spLocks noChangeArrowheads="1"/>
          </p:cNvSpPr>
          <p:nvPr/>
        </p:nvSpPr>
        <p:spPr bwMode="auto">
          <a:xfrm>
            <a:off x="4799861" y="3031235"/>
            <a:ext cx="1224000" cy="17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 algn="l" eaLnBrk="0" latinLnBrk="0" hangingPunct="0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WBS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spcBef>
                <a:spcPts val="200"/>
              </a:spcBef>
              <a:spcAft>
                <a:spcPts val="0"/>
              </a:spcAft>
            </a:pP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spcBef>
                <a:spcPts val="200"/>
              </a:spcBef>
              <a:spcAft>
                <a:spcPts val="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4" name="AutoShape 90"/>
          <p:cNvSpPr>
            <a:spLocks noChangeArrowheads="1"/>
          </p:cNvSpPr>
          <p:nvPr/>
        </p:nvSpPr>
        <p:spPr bwMode="auto">
          <a:xfrm>
            <a:off x="8438828" y="1752747"/>
            <a:ext cx="1044000" cy="687948"/>
          </a:xfrm>
          <a:prstGeom prst="chevron">
            <a:avLst>
              <a:gd name="adj" fmla="val 32669"/>
            </a:avLst>
          </a:prstGeom>
          <a:solidFill>
            <a:schemeClr val="tx2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18000" tIns="46800" rIns="18000" bIns="468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kern="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kumimoji="0" lang="en-US" altLang="ko-KR" sz="1200" kern="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타원 74"/>
          <p:cNvSpPr/>
          <p:nvPr/>
        </p:nvSpPr>
        <p:spPr bwMode="auto">
          <a:xfrm>
            <a:off x="7721017" y="2801801"/>
            <a:ext cx="157308" cy="14401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indent="-182563">
              <a:spcBef>
                <a:spcPts val="600"/>
              </a:spcBef>
              <a:spcAft>
                <a:spcPts val="600"/>
              </a:spcAft>
            </a:pPr>
            <a:endParaRPr lang="ko-KR" altLang="en-US" sz="12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624163" y="2495303"/>
            <a:ext cx="1026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’23. 12. 09  ~  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55"/>
          <p:cNvSpPr>
            <a:spLocks noChangeArrowheads="1"/>
          </p:cNvSpPr>
          <p:nvPr/>
        </p:nvSpPr>
        <p:spPr bwMode="auto">
          <a:xfrm>
            <a:off x="8615920" y="3024484"/>
            <a:ext cx="1152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000" rIns="36000">
            <a:noAutofit/>
          </a:bodyPr>
          <a:lstStyle/>
          <a:p>
            <a:pPr marL="92075" indent="-92075"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연기</a:t>
            </a:r>
            <a:endParaRPr lang="en-US" altLang="ko-KR" sz="115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5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(11/10)</a:t>
            </a:r>
          </a:p>
          <a:p>
            <a:pPr marL="92075" indent="-92075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§"/>
            </a:pPr>
            <a:r>
              <a:rPr lang="ko-KR" altLang="en-US" sz="1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 오픈</a:t>
            </a:r>
            <a:endParaRPr lang="en-US" altLang="ko-KR" sz="1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ko-KR" sz="1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(12/9)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421430" y="2988484"/>
            <a:ext cx="360000" cy="1836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내용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412940" y="4955085"/>
            <a:ext cx="360000" cy="14373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인력</a:t>
            </a:r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4817984" y="4875527"/>
            <a:ext cx="4716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4886806" y="5144826"/>
            <a:ext cx="3790453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비트큐브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PM(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(0.5 MM * 4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 개발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(1 MM * 4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중급 개발 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(1 MM * 4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50" b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b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 오픈 연기로 인해 계획 인력보다 더 투입됨</a:t>
            </a:r>
            <a:r>
              <a:rPr lang="en-US" altLang="ko-KR" sz="1150" b="0" spc="-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853797" y="4157215"/>
            <a:ext cx="3348000" cy="80618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‘23.08.01 – ’23.12.09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오픈을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예정이었으나 정산 일정 및 홈앤서비스 이슈로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일로 연기됨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오픈 후 지속적인 안정화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예정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47668" y="4157215"/>
            <a:ext cx="396000" cy="80618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851822" y="5066961"/>
            <a:ext cx="3348000" cy="132552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(Batch/Image/IF)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OKSafety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B24Market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445693" y="5066960"/>
            <a:ext cx="396000" cy="13255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5767780" y="1302047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경과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(Hardware)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기존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신세계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IDC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서버를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AWS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클라우드 구성으로 변경되었습니다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13" name="내용 개체 틀 114"/>
          <p:cNvSpPr txBox="1">
            <a:spLocks/>
          </p:cNvSpPr>
          <p:nvPr/>
        </p:nvSpPr>
        <p:spPr>
          <a:xfrm>
            <a:off x="344488" y="1309735"/>
            <a:ext cx="3922712" cy="5155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endParaRPr lang="en-US" altLang="ko-KR" dirty="0"/>
          </a:p>
        </p:txBody>
      </p:sp>
      <p:sp>
        <p:nvSpPr>
          <p:cNvPr id="15" name="구름 모양 설명선 14"/>
          <p:cNvSpPr/>
          <p:nvPr/>
        </p:nvSpPr>
        <p:spPr>
          <a:xfrm>
            <a:off x="1606595" y="1542607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40" y="2536196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7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39" y="372566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4339" y="5010384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pic>
        <p:nvPicPr>
          <p:cNvPr id="19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2606014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3801405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886817" y="3205479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Active Web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901332" y="4414711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Active Was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1925711" y="578289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DB Server</a:t>
            </a:r>
            <a:endParaRPr lang="ko-KR" altLang="en-US" sz="1000" b="1" dirty="0"/>
          </a:p>
        </p:txBody>
      </p:sp>
      <p:pic>
        <p:nvPicPr>
          <p:cNvPr id="25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684" y="5024251"/>
            <a:ext cx="448215" cy="43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069573" y="3133798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Standby Web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069573" y="429804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Standby Was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348681" y="5523233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DR</a:t>
            </a:r>
            <a:endParaRPr lang="ko-KR" altLang="en-US" sz="1000" b="1" dirty="0"/>
          </a:p>
        </p:txBody>
      </p:sp>
      <p:pic>
        <p:nvPicPr>
          <p:cNvPr id="29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435" y="373473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427475" y="4421159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Develop Server</a:t>
            </a:r>
            <a:endParaRPr lang="ko-KR" altLang="en-US" sz="1000" b="1" dirty="0"/>
          </a:p>
        </p:txBody>
      </p:sp>
      <p:cxnSp>
        <p:nvCxnSpPr>
          <p:cNvPr id="31" name="직선 화살표 연결선 30"/>
          <p:cNvCxnSpPr>
            <a:stCxn id="15" idx="1"/>
            <a:endCxn id="16" idx="0"/>
          </p:cNvCxnSpPr>
          <p:nvPr/>
        </p:nvCxnSpPr>
        <p:spPr bwMode="auto">
          <a:xfrm flipH="1">
            <a:off x="2306608" y="1909005"/>
            <a:ext cx="5587" cy="6271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직선 화살표 연결선 31"/>
          <p:cNvCxnSpPr>
            <a:stCxn id="16" idx="2"/>
            <a:endCxn id="17" idx="0"/>
          </p:cNvCxnSpPr>
          <p:nvPr/>
        </p:nvCxnSpPr>
        <p:spPr bwMode="auto">
          <a:xfrm flipH="1">
            <a:off x="2306607" y="3122013"/>
            <a:ext cx="1" cy="603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직선 화살표 연결선 32"/>
          <p:cNvCxnSpPr>
            <a:stCxn id="17" idx="2"/>
            <a:endCxn id="18" idx="0"/>
          </p:cNvCxnSpPr>
          <p:nvPr/>
        </p:nvCxnSpPr>
        <p:spPr bwMode="auto">
          <a:xfrm>
            <a:off x="2306607" y="4311482"/>
            <a:ext cx="0" cy="6989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직선 연결선 33"/>
          <p:cNvCxnSpPr>
            <a:stCxn id="16" idx="3"/>
            <a:endCxn id="19" idx="1"/>
          </p:cNvCxnSpPr>
          <p:nvPr/>
        </p:nvCxnSpPr>
        <p:spPr bwMode="auto">
          <a:xfrm flipV="1">
            <a:off x="2608875" y="2823182"/>
            <a:ext cx="701809" cy="59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stCxn id="17" idx="3"/>
            <a:endCxn id="20" idx="1"/>
          </p:cNvCxnSpPr>
          <p:nvPr/>
        </p:nvCxnSpPr>
        <p:spPr bwMode="auto">
          <a:xfrm flipV="1">
            <a:off x="2608874" y="4018573"/>
            <a:ext cx="701810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내용 개체 틀 114"/>
          <p:cNvSpPr txBox="1">
            <a:spLocks/>
          </p:cNvSpPr>
          <p:nvPr/>
        </p:nvSpPr>
        <p:spPr>
          <a:xfrm>
            <a:off x="4424898" y="1309735"/>
            <a:ext cx="5157350" cy="51554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endParaRPr lang="en-US" altLang="ko-KR" dirty="0"/>
          </a:p>
        </p:txBody>
      </p:sp>
      <p:pic>
        <p:nvPicPr>
          <p:cNvPr id="3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5476" y="2850521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39" name="TextBox 38"/>
          <p:cNvSpPr txBox="1"/>
          <p:nvPr/>
        </p:nvSpPr>
        <p:spPr>
          <a:xfrm>
            <a:off x="4517324" y="2536114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Web-prod-a</a:t>
            </a:r>
          </a:p>
          <a:p>
            <a:r>
              <a:rPr lang="en-US" altLang="ko-KR" sz="1000" b="1" dirty="0"/>
              <a:t>10.15.43.9</a:t>
            </a:r>
            <a:endParaRPr lang="ko-KR" altLang="en-US" sz="1000" b="1" dirty="0"/>
          </a:p>
        </p:txBody>
      </p:sp>
      <p:sp>
        <p:nvSpPr>
          <p:cNvPr id="40" name="구름 모양 설명선 39"/>
          <p:cNvSpPr/>
          <p:nvPr/>
        </p:nvSpPr>
        <p:spPr>
          <a:xfrm>
            <a:off x="5406908" y="1477578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364" y="2059376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2" name="TextBox 41"/>
          <p:cNvSpPr txBox="1"/>
          <p:nvPr/>
        </p:nvSpPr>
        <p:spPr>
          <a:xfrm>
            <a:off x="6124888" y="236779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1777" y="2850521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44" name="TextBox 43"/>
          <p:cNvSpPr txBox="1"/>
          <p:nvPr/>
        </p:nvSpPr>
        <p:spPr>
          <a:xfrm>
            <a:off x="6863498" y="2551659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Web-prod-c</a:t>
            </a:r>
          </a:p>
          <a:p>
            <a:r>
              <a:rPr lang="en-US" altLang="ko-KR" sz="1000" b="1" dirty="0"/>
              <a:t>10.15.68.68</a:t>
            </a:r>
            <a:endParaRPr lang="ko-KR" altLang="en-US" sz="1000" b="1" dirty="0"/>
          </a:p>
        </p:txBody>
      </p:sp>
      <p:pic>
        <p:nvPicPr>
          <p:cNvPr id="45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77510" y="4810934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48" y="4031396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7" name="TextBox 46"/>
          <p:cNvSpPr txBox="1"/>
          <p:nvPr/>
        </p:nvSpPr>
        <p:spPr>
          <a:xfrm>
            <a:off x="6124888" y="4340555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8561" y="4810934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0" name="순서도: 자기 디스크 49"/>
          <p:cNvSpPr/>
          <p:nvPr/>
        </p:nvSpPr>
        <p:spPr>
          <a:xfrm>
            <a:off x="5743543" y="5821582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순서도: 자기 디스크 50"/>
          <p:cNvSpPr/>
          <p:nvPr/>
        </p:nvSpPr>
        <p:spPr>
          <a:xfrm>
            <a:off x="7332922" y="5821582"/>
            <a:ext cx="760093" cy="395968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2237" y="6127691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891771" y="6102826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8" name="꺾인 연결선 57"/>
          <p:cNvCxnSpPr>
            <a:stCxn id="40" idx="1"/>
            <a:endCxn id="41" idx="0"/>
          </p:cNvCxnSpPr>
          <p:nvPr/>
        </p:nvCxnSpPr>
        <p:spPr>
          <a:xfrm rot="5400000">
            <a:off x="6004808" y="1951676"/>
            <a:ext cx="21540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1" idx="2"/>
            <a:endCxn id="38" idx="0"/>
          </p:cNvCxnSpPr>
          <p:nvPr/>
        </p:nvCxnSpPr>
        <p:spPr>
          <a:xfrm rot="5400000">
            <a:off x="5552953" y="2290967"/>
            <a:ext cx="294346" cy="8247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41" idx="2"/>
            <a:endCxn id="43" idx="0"/>
          </p:cNvCxnSpPr>
          <p:nvPr/>
        </p:nvCxnSpPr>
        <p:spPr>
          <a:xfrm rot="16200000" flipH="1">
            <a:off x="6341103" y="2327579"/>
            <a:ext cx="294346" cy="7515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8" idx="2"/>
            <a:endCxn id="46" idx="0"/>
          </p:cNvCxnSpPr>
          <p:nvPr/>
        </p:nvCxnSpPr>
        <p:spPr>
          <a:xfrm rot="16200000" flipH="1">
            <a:off x="5408138" y="3315943"/>
            <a:ext cx="595058" cy="8358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3" idx="2"/>
            <a:endCxn id="46" idx="0"/>
          </p:cNvCxnSpPr>
          <p:nvPr/>
        </p:nvCxnSpPr>
        <p:spPr>
          <a:xfrm rot="5400000">
            <a:off x="6196289" y="3363640"/>
            <a:ext cx="595058" cy="74045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46" idx="2"/>
            <a:endCxn id="45" idx="0"/>
          </p:cNvCxnSpPr>
          <p:nvPr/>
        </p:nvCxnSpPr>
        <p:spPr>
          <a:xfrm rot="5400000">
            <a:off x="5560316" y="4247658"/>
            <a:ext cx="282739" cy="84381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46" idx="2"/>
            <a:endCxn id="48" idx="0"/>
          </p:cNvCxnSpPr>
          <p:nvPr/>
        </p:nvCxnSpPr>
        <p:spPr>
          <a:xfrm rot="16200000" flipH="1">
            <a:off x="6300841" y="4350945"/>
            <a:ext cx="282739" cy="63723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45" idx="2"/>
            <a:endCxn id="50" idx="1"/>
          </p:cNvCxnSpPr>
          <p:nvPr/>
        </p:nvCxnSpPr>
        <p:spPr>
          <a:xfrm rot="16200000" flipH="1">
            <a:off x="5489269" y="5187260"/>
            <a:ext cx="424831" cy="8438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8" idx="2"/>
            <a:endCxn id="50" idx="1"/>
          </p:cNvCxnSpPr>
          <p:nvPr/>
        </p:nvCxnSpPr>
        <p:spPr>
          <a:xfrm rot="5400000">
            <a:off x="6229795" y="5290547"/>
            <a:ext cx="424831" cy="63723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0" idx="4"/>
            <a:endCxn id="51" idx="2"/>
          </p:cNvCxnSpPr>
          <p:nvPr/>
        </p:nvCxnSpPr>
        <p:spPr>
          <a:xfrm>
            <a:off x="6503636" y="6019566"/>
            <a:ext cx="82928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8965" y="4810933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9" name="TextBox 68"/>
          <p:cNvSpPr txBox="1"/>
          <p:nvPr/>
        </p:nvSpPr>
        <p:spPr>
          <a:xfrm>
            <a:off x="7824431" y="4383693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84722" y="332283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24796" y="334153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86635" y="534149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95576" y="534682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388742" y="534149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5" name="꺾인 연결선 74"/>
          <p:cNvCxnSpPr>
            <a:stCxn id="68" idx="2"/>
            <a:endCxn id="50" idx="1"/>
          </p:cNvCxnSpPr>
          <p:nvPr/>
        </p:nvCxnSpPr>
        <p:spPr>
          <a:xfrm rot="5400000">
            <a:off x="7034996" y="4485345"/>
            <a:ext cx="424832" cy="224764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792" y="3392983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80" name="TextBox 79"/>
          <p:cNvSpPr txBox="1"/>
          <p:nvPr/>
        </p:nvSpPr>
        <p:spPr>
          <a:xfrm>
            <a:off x="8524319" y="2962857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81" name="꺾인 연결선 80"/>
          <p:cNvCxnSpPr>
            <a:stCxn id="40" idx="2"/>
            <a:endCxn id="68" idx="0"/>
          </p:cNvCxnSpPr>
          <p:nvPr/>
        </p:nvCxnSpPr>
        <p:spPr>
          <a:xfrm>
            <a:off x="6816931" y="1660973"/>
            <a:ext cx="1554302" cy="314996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477098" y="4470527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app-prod-a</a:t>
            </a:r>
          </a:p>
          <a:p>
            <a:r>
              <a:rPr lang="en-US" altLang="ko-KR" sz="1000" b="1" dirty="0"/>
              <a:t>10.15.45.4</a:t>
            </a:r>
            <a:endParaRPr lang="ko-KR" altLang="en-US" sz="1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6870800" y="4528986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app-prod-c</a:t>
            </a:r>
          </a:p>
          <a:p>
            <a:r>
              <a:rPr lang="en-US" altLang="ko-KR" sz="1000" b="1" dirty="0"/>
              <a:t>10.15.65.27</a:t>
            </a:r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668288" y="4561728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Batch-prod</a:t>
            </a:r>
          </a:p>
          <a:p>
            <a:r>
              <a:rPr lang="en-US" altLang="ko-KR" sz="1000" b="1" dirty="0"/>
              <a:t>10.15.45.48</a:t>
            </a:r>
            <a:endParaRPr lang="ko-KR" altLang="en-US" sz="1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682699" y="3162892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App_dev</a:t>
            </a:r>
          </a:p>
          <a:p>
            <a:r>
              <a:rPr lang="en-US" altLang="ko-KR" sz="1000" b="1" dirty="0"/>
              <a:t>10.15.73.20</a:t>
            </a:r>
            <a:endParaRPr lang="ko-KR" altLang="en-US" sz="1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929244" y="5671451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db-prod-a</a:t>
            </a:r>
          </a:p>
          <a:p>
            <a:r>
              <a:rPr lang="en-US" altLang="ko-KR" sz="1000" b="1" dirty="0"/>
              <a:t>10.15.32.234</a:t>
            </a:r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8005609" y="5669686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db-prod-c</a:t>
            </a:r>
          </a:p>
          <a:p>
            <a:r>
              <a:rPr lang="en-US" altLang="ko-KR" sz="1000" b="1" dirty="0"/>
              <a:t>10.15.70.2</a:t>
            </a:r>
            <a:endParaRPr lang="ko-KR" altLang="en-US" sz="1000" b="1" dirty="0"/>
          </a:p>
        </p:txBody>
      </p:sp>
      <p:sp>
        <p:nvSpPr>
          <p:cNvPr id="88" name="TextBox 87"/>
          <p:cNvSpPr txBox="1">
            <a:spLocks noChangeArrowheads="1"/>
          </p:cNvSpPr>
          <p:nvPr/>
        </p:nvSpPr>
        <p:spPr bwMode="auto">
          <a:xfrm>
            <a:off x="446088" y="981075"/>
            <a:ext cx="26653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 (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신세계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Center)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93689" y="992218"/>
            <a:ext cx="2284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 (AWS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2804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(Software)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AWS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서버에 설치되는 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Software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아래와 같습니다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49923"/>
              </p:ext>
            </p:extLst>
          </p:nvPr>
        </p:nvGraphicFramePr>
        <p:xfrm>
          <a:off x="306386" y="964679"/>
          <a:ext cx="9161465" cy="55203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1339">
                  <a:extLst>
                    <a:ext uri="{9D8B030D-6E8A-4147-A177-3AD203B41FA5}">
                      <a16:colId xmlns:a16="http://schemas.microsoft.com/office/drawing/2014/main" val="1027068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1157400"/>
                    </a:ext>
                  </a:extLst>
                </a:gridCol>
                <a:gridCol w="3335475">
                  <a:extLst>
                    <a:ext uri="{9D8B030D-6E8A-4147-A177-3AD203B41FA5}">
                      <a16:colId xmlns:a16="http://schemas.microsoft.com/office/drawing/2014/main" val="2242717753"/>
                    </a:ext>
                  </a:extLst>
                </a:gridCol>
                <a:gridCol w="3532051">
                  <a:extLst>
                    <a:ext uri="{9D8B030D-6E8A-4147-A177-3AD203B41FA5}">
                      <a16:colId xmlns:a16="http://schemas.microsoft.com/office/drawing/2014/main" val="4214033845"/>
                    </a:ext>
                  </a:extLst>
                </a:gridCol>
              </a:tblGrid>
              <a:tr h="336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장비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  <a:r>
                        <a:rPr lang="en-US" altLang="ko-KR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3542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web-prod-a</a:t>
                      </a:r>
                      <a:b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web-prod-c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</a:p>
                    <a:p>
                      <a:pPr marL="72000"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Http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 2.4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서비스의 웹 서버 역할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21059"/>
                  </a:ext>
                </a:extLst>
              </a:tr>
              <a:tr h="78530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2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 (5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Scouter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서비스의 </a:t>
                      </a: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 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역할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8865"/>
                  </a:ext>
                </a:extLst>
              </a:tr>
              <a:tr h="1819326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Batch-prod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2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Telink SMS 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카카오알림톡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X-Ten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Mysuits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유비레포트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이미지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Batch, Interface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</a:t>
                      </a:r>
                      <a:r>
                        <a:rPr lang="en-US" altLang="ko-KR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 </a:t>
                      </a:r>
                      <a:r>
                        <a:rPr lang="ko-KR" alt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 구동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1426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db-prod-c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 Server 2022 Standard Edition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저장소 역할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10503"/>
                  </a:ext>
                </a:extLst>
              </a:tr>
              <a:tr h="1485997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2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App_dev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Server 2022 Datacenter</a:t>
                      </a:r>
                      <a:endParaRPr lang="en-US" altLang="ko-KR" sz="120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Jdk 8.0</a:t>
                      </a:r>
                      <a:b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8.5 (6</a:t>
                      </a:r>
                      <a:r>
                        <a:rPr lang="ko-KR" altLang="en-US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2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MSSQL Server 2022 Standard Edition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Server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개발서버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7023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서버 구성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(Service)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AWS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서버에서 운영되는 서비스는 아래와 같습니다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0699"/>
              </p:ext>
            </p:extLst>
          </p:nvPr>
        </p:nvGraphicFramePr>
        <p:xfrm>
          <a:off x="306386" y="964678"/>
          <a:ext cx="9161465" cy="549781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41339">
                  <a:extLst>
                    <a:ext uri="{9D8B030D-6E8A-4147-A177-3AD203B41FA5}">
                      <a16:colId xmlns:a16="http://schemas.microsoft.com/office/drawing/2014/main" val="1027068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1157400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2242717753"/>
                    </a:ext>
                  </a:extLst>
                </a:gridCol>
                <a:gridCol w="2990851">
                  <a:extLst>
                    <a:ext uri="{9D8B030D-6E8A-4147-A177-3AD203B41FA5}">
                      <a16:colId xmlns:a16="http://schemas.microsoft.com/office/drawing/2014/main" val="4214033845"/>
                    </a:ext>
                  </a:extLst>
                </a:gridCol>
              </a:tblGrid>
              <a:tr h="3456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 장비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823542"/>
                  </a:ext>
                </a:extLst>
              </a:tr>
              <a:tr h="1284434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web-prod-a</a:t>
                      </a:r>
                      <a:b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고객사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https://www.okplaza.kr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운영사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https://admin.okplaza.kr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https://homs.biz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 : https://www.oksafety.kr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 : https://wms.pcnieng.com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B24Market : https://b24market.co.kr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Web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Server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도메인으로 구분하여 서비스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21059"/>
                  </a:ext>
                </a:extLst>
              </a:tr>
              <a:tr h="1193132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App-prod-a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https://www.okplaza.kr tcp8009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https://admin.okplaza.kr tcp8010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https://homs.skbroadband.com/ tcp8009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https://www.oksafety.kr tcp7009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https://wms.pcnieng.com tcp5009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https://b24market.co.kr tcp6009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서비스 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Tomcat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구동이 되며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Server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Tcp</a:t>
                      </a:r>
                      <a:r>
                        <a:rPr lang="ko-KR" altLang="en-US" sz="11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연결되어 서비스 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338865"/>
                  </a:ext>
                </a:extLst>
              </a:tr>
              <a:tr h="1401931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Batch-prod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서버 </a:t>
                      </a:r>
                      <a:r>
                        <a:rPr lang="en-US" altLang="ko-KR" sz="110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https://img.okplaza.kr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Spring Schedule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Telink SMS 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카카오알림톡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Agent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X-Ten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Mysuits 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유비레포트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이미지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Batch, Interface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카카오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 서비스를 제공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514261"/>
                  </a:ext>
                </a:extLst>
              </a:tr>
              <a:tr h="666165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db-prod-a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db-prod-c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=&gt;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/OKSafety/WMS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DB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K_LINK =&gt;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B24market =&gt; B24Market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B24Market 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역할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210503"/>
                  </a:ext>
                </a:extLst>
              </a:tr>
              <a:tr h="606509">
                <a:tc>
                  <a:txBody>
                    <a:bodyPr/>
                    <a:lstStyle/>
                    <a:p>
                      <a:pPr marL="72000"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App_dev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App/Batch/DB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 서비스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 Server</a:t>
                      </a: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젠킨스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개발서버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62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4894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클라우드 이전 작업 내역</a:t>
            </a: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AWS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클라우드 이전 시 작업한 내역은 아래와 같습니다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69101"/>
              </p:ext>
            </p:extLst>
          </p:nvPr>
        </p:nvGraphicFramePr>
        <p:xfrm>
          <a:off x="306386" y="929999"/>
          <a:ext cx="9286501" cy="5555642"/>
        </p:xfrm>
        <a:graphic>
          <a:graphicData uri="http://schemas.openxmlformats.org/drawingml/2006/table">
            <a:tbl>
              <a:tblPr/>
              <a:tblGrid>
                <a:gridCol w="439866">
                  <a:extLst>
                    <a:ext uri="{9D8B030D-6E8A-4147-A177-3AD203B41FA5}">
                      <a16:colId xmlns:a16="http://schemas.microsoft.com/office/drawing/2014/main" val="4172377493"/>
                    </a:ext>
                  </a:extLst>
                </a:gridCol>
                <a:gridCol w="1122420">
                  <a:extLst>
                    <a:ext uri="{9D8B030D-6E8A-4147-A177-3AD203B41FA5}">
                      <a16:colId xmlns:a16="http://schemas.microsoft.com/office/drawing/2014/main" val="2659205443"/>
                    </a:ext>
                  </a:extLst>
                </a:gridCol>
                <a:gridCol w="1759467">
                  <a:extLst>
                    <a:ext uri="{9D8B030D-6E8A-4147-A177-3AD203B41FA5}">
                      <a16:colId xmlns:a16="http://schemas.microsoft.com/office/drawing/2014/main" val="1459776819"/>
                    </a:ext>
                  </a:extLst>
                </a:gridCol>
                <a:gridCol w="1471280">
                  <a:extLst>
                    <a:ext uri="{9D8B030D-6E8A-4147-A177-3AD203B41FA5}">
                      <a16:colId xmlns:a16="http://schemas.microsoft.com/office/drawing/2014/main" val="307596688"/>
                    </a:ext>
                  </a:extLst>
                </a:gridCol>
                <a:gridCol w="4493468">
                  <a:extLst>
                    <a:ext uri="{9D8B030D-6E8A-4147-A177-3AD203B41FA5}">
                      <a16:colId xmlns:a16="http://schemas.microsoft.com/office/drawing/2014/main" val="3367948977"/>
                    </a:ext>
                  </a:extLst>
                </a:gridCol>
              </a:tblGrid>
              <a:tr h="2128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제품상세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설치업체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656746"/>
                  </a:ext>
                </a:extLst>
              </a:tr>
              <a:tr h="2288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XTEN Enterprise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인사이드정보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인사이드정보 설치 작업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389423"/>
                  </a:ext>
                </a:extLst>
              </a:tr>
              <a:tr h="1880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신용정보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K-Link (Agent)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한국평가데이터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한국평가데이터 설치 작업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139802"/>
                  </a:ext>
                </a:extLst>
              </a:tr>
              <a:tr h="2364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공인인증툴킷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PKI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 툴킷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한국전자인증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한국전자인증 설치 작업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61431"/>
                  </a:ext>
                </a:extLst>
              </a:tr>
              <a:tr h="347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레포팅툴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MySuit Report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유비스톰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서버 분리에 따른 레포팅 설정 및 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542153"/>
                  </a:ext>
                </a:extLst>
              </a:tr>
              <a:tr h="5456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Web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Server 2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SSL 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구성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026413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 3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Standby 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설치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서비스 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 및 대량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개선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006935"/>
                  </a:ext>
                </a:extLst>
              </a:tr>
              <a:tr h="3153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Cleansing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275689"/>
                  </a:ext>
                </a:extLst>
              </a:tr>
              <a:tr h="12534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Server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Server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설치 서비스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Okplaza (Front/Backoffice)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WMS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OKSafety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B24Market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Batch /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파일서버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DB 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형상관리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(SVN)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설치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427048"/>
                  </a:ext>
                </a:extLst>
              </a:tr>
              <a:tr h="3775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설치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설치 항목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jdk, Tomcat, Spring Schedule, telink SMS Agent, Kakao Agent)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296935"/>
                  </a:ext>
                </a:extLst>
              </a:tr>
              <a:tr h="3705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Batch/Storage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개발 항목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(Batch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파일서버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Front/Backoffice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분리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서버구성변경 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(I/F))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770771"/>
                  </a:ext>
                </a:extLst>
              </a:tr>
              <a:tr h="9218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Cleansing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비트큐브 작업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개발 항목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Data Cleansing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Data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마이그레이션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실적조회 등 화면 기획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대량 엑셀다운로드 개발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DB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스키마 변경에 따른 개발</a:t>
                      </a:r>
                    </a:p>
                  </a:txBody>
                  <a:tcPr marL="3710" marR="3710" marT="37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4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7371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화면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(okplaza, admin, oksafety)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클라우드 이전으로 도메인 변경과 분리된 서비스 화면은 아래와 같습니다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l="6121" r="27196" b="14961"/>
          <a:stretch/>
        </p:blipFill>
        <p:spPr>
          <a:xfrm>
            <a:off x="306388" y="892290"/>
            <a:ext cx="4703768" cy="381168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직사각형 3"/>
          <p:cNvSpPr/>
          <p:nvPr/>
        </p:nvSpPr>
        <p:spPr bwMode="auto">
          <a:xfrm>
            <a:off x="315814" y="902201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237126" y="2112538"/>
            <a:ext cx="1519626" cy="4566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15" y="1110329"/>
            <a:ext cx="5199186" cy="39410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직사각형 18"/>
          <p:cNvSpPr/>
          <p:nvPr/>
        </p:nvSpPr>
        <p:spPr bwMode="auto">
          <a:xfrm>
            <a:off x="4370741" y="1130538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507407" y="2455273"/>
            <a:ext cx="1671589" cy="5525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77" y="3044164"/>
            <a:ext cx="4809625" cy="328462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3" name="직사각형 22"/>
          <p:cNvSpPr/>
          <p:nvPr/>
        </p:nvSpPr>
        <p:spPr bwMode="auto">
          <a:xfrm>
            <a:off x="1503347" y="3054075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575488" y="4285196"/>
            <a:ext cx="1519626" cy="45667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9351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7" y="71813"/>
            <a:ext cx="6940574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작업 화면 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(Wms, Homs, B24market)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158"/>
          <p:cNvSpPr txBox="1">
            <a:spLocks noChangeArrowheads="1"/>
          </p:cNvSpPr>
          <p:nvPr/>
        </p:nvSpPr>
        <p:spPr bwMode="auto">
          <a:xfrm>
            <a:off x="309734" y="584315"/>
            <a:ext cx="9391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925" indent="-34925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산돌명조 L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클라우드 이전으로 도메인 변경과 분리된 서비스 화면은 아래와 같습니다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1" y="1031851"/>
            <a:ext cx="4741195" cy="35876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직사각형 13"/>
          <p:cNvSpPr/>
          <p:nvPr/>
        </p:nvSpPr>
        <p:spPr bwMode="auto">
          <a:xfrm>
            <a:off x="410084" y="1043606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444518" y="2263369"/>
            <a:ext cx="1519626" cy="5175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784" y="1142714"/>
            <a:ext cx="5145421" cy="38389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직사각형 17"/>
          <p:cNvSpPr/>
          <p:nvPr/>
        </p:nvSpPr>
        <p:spPr bwMode="auto">
          <a:xfrm>
            <a:off x="4391466" y="1142714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508733" y="2467979"/>
            <a:ext cx="1671589" cy="5692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915" y="3116488"/>
            <a:ext cx="4572343" cy="33681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직사각형 24"/>
          <p:cNvSpPr/>
          <p:nvPr/>
        </p:nvSpPr>
        <p:spPr bwMode="auto">
          <a:xfrm>
            <a:off x="2357032" y="3152252"/>
            <a:ext cx="1437572" cy="1982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268915" y="4258891"/>
            <a:ext cx="1519626" cy="51753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14409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97287</TotalTime>
  <Words>1248</Words>
  <Application>Microsoft Office PowerPoint</Application>
  <PresentationFormat>A4 용지(210x297mm)</PresentationFormat>
  <Paragraphs>274</Paragraphs>
  <Slides>10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7019</cp:revision>
  <cp:lastPrinted>2017-05-22T07:15:28Z</cp:lastPrinted>
  <dcterms:created xsi:type="dcterms:W3CDTF">2004-02-17T06:52:18Z</dcterms:created>
  <dcterms:modified xsi:type="dcterms:W3CDTF">2024-02-07T08:03:58Z</dcterms:modified>
</cp:coreProperties>
</file>