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0"/>
  </p:notesMasterIdLst>
  <p:handoutMasterIdLst>
    <p:handoutMasterId r:id="rId11"/>
  </p:handoutMasterIdLst>
  <p:sldIdLst>
    <p:sldId id="2394" r:id="rId3"/>
    <p:sldId id="2445" r:id="rId4"/>
    <p:sldId id="2536" r:id="rId5"/>
    <p:sldId id="2543" r:id="rId6"/>
    <p:sldId id="2545" r:id="rId7"/>
    <p:sldId id="2542" r:id="rId8"/>
    <p:sldId id="2546" r:id="rId9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7F7F7F"/>
    <a:srgbClr val="CCFFFF"/>
    <a:srgbClr val="CCECFF"/>
    <a:srgbClr val="FFE7E7"/>
    <a:srgbClr val="FFFFCC"/>
    <a:srgbClr val="0000FF"/>
    <a:srgbClr val="006600"/>
    <a:srgbClr val="FF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0" autoAdjust="0"/>
    <p:restoredTop sz="95894" autoAdjust="0"/>
  </p:normalViewPr>
  <p:slideViewPr>
    <p:cSldViewPr snapToGrid="0">
      <p:cViewPr varScale="1">
        <p:scale>
          <a:sx n="110" d="100"/>
          <a:sy n="110" d="100"/>
        </p:scale>
        <p:origin x="1710" y="114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2023-12-05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2023-12-05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2023-12-05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Okplaza</a:t>
            </a:r>
            <a:r>
              <a:rPr kumimoji="0"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클라우드 이전 작업계획서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2023. 12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이관 계획 개요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204281" y="1140050"/>
            <a:ext cx="9429239" cy="85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클라우드 이관을 통해 서비스의 효율적 운영 과 버전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업그레이드를 통한 안정적 서비스 제공을 목적으로 합니다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이관 작업계획서를 통해 사전 위험요소를 제거하여 서비스를 차질없이 운용될 수 있도록 합니다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34590" y="698039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이관의 목적</a:t>
            </a:r>
          </a:p>
        </p:txBody>
      </p:sp>
      <p:sp>
        <p:nvSpPr>
          <p:cNvPr id="50" name="내용 개체 틀 114"/>
          <p:cNvSpPr txBox="1">
            <a:spLocks/>
          </p:cNvSpPr>
          <p:nvPr/>
        </p:nvSpPr>
        <p:spPr>
          <a:xfrm>
            <a:off x="204281" y="2452864"/>
            <a:ext cx="9429239" cy="876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이관 작업 기간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2023.12.09 11:00 ~ 2023.12.09 18:00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예상일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2023.12.09 18:00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204281" y="2006235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이관 일정 및 기간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071563" y="4341744"/>
            <a:ext cx="1079117" cy="4297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서비스 중지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675233" y="3890596"/>
            <a:ext cx="1115842" cy="422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Data Restore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861758" y="3887018"/>
            <a:ext cx="1079117" cy="4297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소스 배포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80142" y="4341446"/>
            <a:ext cx="1079117" cy="4297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사전 공지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380" y="5677326"/>
            <a:ext cx="92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윤찬혁 </a:t>
            </a:r>
            <a:r>
              <a:rPr lang="en-US" altLang="ko-KR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Mg</a:t>
            </a:r>
            <a:endParaRPr lang="ko-KR" altLang="en-US" sz="1000" b="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303" y="4846329"/>
            <a:ext cx="130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이관 작업을 위한 서비스 중지 사전공지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5270" y="4883882"/>
            <a:ext cx="103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서비스 중지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7254" y="5374122"/>
            <a:ext cx="92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42284" y="4338111"/>
            <a:ext cx="229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Data Restore,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소스 및 클라우드 환경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Properties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3323" y="4917610"/>
            <a:ext cx="92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675232" y="5177187"/>
            <a:ext cx="2252174" cy="4226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DNS 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작업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3791" y="5646846"/>
            <a:ext cx="30690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이관 서버 쪽으로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okplaza.kr(www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oksafety.kr(www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wms.pcnieng.com, b24market.co.kr</a:t>
            </a:r>
            <a:endParaRPr lang="ko-KR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7988" y="6254122"/>
            <a:ext cx="92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팬택 인프라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481638" y="4368166"/>
            <a:ext cx="1079117" cy="4297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서비스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2730" y="4845782"/>
            <a:ext cx="116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서비스 테스트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32883" y="5307447"/>
            <a:ext cx="124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  <a:r>
              <a:rPr lang="en-US" altLang="ko-KR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050466" y="4368166"/>
            <a:ext cx="1079117" cy="4297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오픈 판단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54238" y="4845782"/>
            <a:ext cx="125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여부 결정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8388" y="5222436"/>
            <a:ext cx="124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1741216" y="4771232"/>
            <a:ext cx="234239" cy="35154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 bwMode="auto">
          <a:xfrm>
            <a:off x="3331535" y="4772736"/>
            <a:ext cx="234239" cy="35154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6068611" y="4774194"/>
            <a:ext cx="234239" cy="35154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7660768" y="4797952"/>
            <a:ext cx="234239" cy="35154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5455" y="3398547"/>
            <a:ext cx="12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2023.12.09 11:00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5190" y="3398547"/>
            <a:ext cx="12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2023.12.09 11:30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80148" y="3398547"/>
            <a:ext cx="12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2023.12.09 16:00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351" y="3398547"/>
            <a:ext cx="12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2023.12.09 18:00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51800" y="5733298"/>
            <a:ext cx="1881911" cy="7078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admin.okplaza.kr 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homs.biz 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신규 도메인이라 현재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DNS </a:t>
            </a:r>
            <a:r>
              <a:rPr lang="ko-KR" altLang="en-US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설정되어 있음</a:t>
            </a:r>
            <a:r>
              <a:rPr lang="en-US" altLang="ko-KR" sz="1000" b="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구부러진 연결선 2"/>
          <p:cNvCxnSpPr>
            <a:stCxn id="35" idx="3"/>
            <a:endCxn id="34" idx="1"/>
          </p:cNvCxnSpPr>
          <p:nvPr/>
        </p:nvCxnSpPr>
        <p:spPr bwMode="auto">
          <a:xfrm>
            <a:off x="5927406" y="5388502"/>
            <a:ext cx="724394" cy="698739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(Hardware)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1140049"/>
            <a:ext cx="3922712" cy="5155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endParaRPr lang="en-US" altLang="ko-KR" dirty="0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34590" y="698039"/>
            <a:ext cx="357348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As-Is (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신세계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Center)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1606595" y="1372921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40" y="236651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1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39" y="3555979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39" y="484069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3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2436328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3631719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886817" y="3035793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Active Web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901332" y="424502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Active Was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925711" y="5613210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DB Server</a:t>
            </a:r>
            <a:endParaRPr lang="ko-KR" altLang="en-US" sz="1000" b="1" dirty="0"/>
          </a:p>
        </p:txBody>
      </p:sp>
      <p:pic>
        <p:nvPicPr>
          <p:cNvPr id="19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4854565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069573" y="2964112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Standby Web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069573" y="4128363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Standby Was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348681" y="535354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</a:t>
            </a:r>
            <a:endParaRPr lang="ko-KR" altLang="en-US" sz="1000" b="1" dirty="0"/>
          </a:p>
        </p:txBody>
      </p:sp>
      <p:pic>
        <p:nvPicPr>
          <p:cNvPr id="25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35" y="3565044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427475" y="425147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Develop Server</a:t>
            </a:r>
            <a:endParaRPr lang="ko-KR" altLang="en-US" sz="1000" b="1" dirty="0"/>
          </a:p>
        </p:txBody>
      </p:sp>
      <p:cxnSp>
        <p:nvCxnSpPr>
          <p:cNvPr id="3" name="직선 화살표 연결선 2"/>
          <p:cNvCxnSpPr>
            <a:stCxn id="9" idx="1"/>
            <a:endCxn id="10" idx="0"/>
          </p:cNvCxnSpPr>
          <p:nvPr/>
        </p:nvCxnSpPr>
        <p:spPr bwMode="auto">
          <a:xfrm flipH="1">
            <a:off x="2306608" y="1739319"/>
            <a:ext cx="5587" cy="627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직선 화살표 연결선 27"/>
          <p:cNvCxnSpPr>
            <a:stCxn id="10" idx="2"/>
            <a:endCxn id="11" idx="0"/>
          </p:cNvCxnSpPr>
          <p:nvPr/>
        </p:nvCxnSpPr>
        <p:spPr bwMode="auto">
          <a:xfrm flipH="1">
            <a:off x="2306607" y="2952327"/>
            <a:ext cx="1" cy="603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직선 화살표 연결선 30"/>
          <p:cNvCxnSpPr>
            <a:stCxn id="11" idx="2"/>
            <a:endCxn id="12" idx="0"/>
          </p:cNvCxnSpPr>
          <p:nvPr/>
        </p:nvCxnSpPr>
        <p:spPr bwMode="auto">
          <a:xfrm>
            <a:off x="2306607" y="4141796"/>
            <a:ext cx="0" cy="698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연결선 31"/>
          <p:cNvCxnSpPr>
            <a:stCxn id="10" idx="3"/>
            <a:endCxn id="13" idx="1"/>
          </p:cNvCxnSpPr>
          <p:nvPr/>
        </p:nvCxnSpPr>
        <p:spPr bwMode="auto">
          <a:xfrm flipV="1">
            <a:off x="2608875" y="2653496"/>
            <a:ext cx="701809" cy="59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3"/>
            <a:endCxn id="14" idx="1"/>
          </p:cNvCxnSpPr>
          <p:nvPr/>
        </p:nvCxnSpPr>
        <p:spPr bwMode="auto">
          <a:xfrm flipV="1">
            <a:off x="2608874" y="3848887"/>
            <a:ext cx="70181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내용 개체 틀 114"/>
          <p:cNvSpPr txBox="1">
            <a:spLocks/>
          </p:cNvSpPr>
          <p:nvPr/>
        </p:nvSpPr>
        <p:spPr>
          <a:xfrm>
            <a:off x="4424898" y="1178256"/>
            <a:ext cx="5157350" cy="5117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endParaRPr lang="en-US" altLang="ko-KR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289100" y="698039"/>
            <a:ext cx="357348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To-Be (AWS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5476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43" name="TextBox 42"/>
          <p:cNvSpPr txBox="1"/>
          <p:nvPr/>
        </p:nvSpPr>
        <p:spPr>
          <a:xfrm>
            <a:off x="4517324" y="2366428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Web-prod-a</a:t>
            </a:r>
          </a:p>
          <a:p>
            <a:r>
              <a:rPr lang="en-US" altLang="ko-KR" sz="1000" b="1" dirty="0"/>
              <a:t>10.15.43.9</a:t>
            </a:r>
            <a:endParaRPr lang="ko-KR" altLang="en-US" sz="1000" b="1" dirty="0"/>
          </a:p>
        </p:txBody>
      </p:sp>
      <p:sp>
        <p:nvSpPr>
          <p:cNvPr id="44" name="구름 모양 설명선 43"/>
          <p:cNvSpPr/>
          <p:nvPr/>
        </p:nvSpPr>
        <p:spPr>
          <a:xfrm>
            <a:off x="5406908" y="130789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364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6" name="TextBox 45"/>
          <p:cNvSpPr txBox="1"/>
          <p:nvPr/>
        </p:nvSpPr>
        <p:spPr>
          <a:xfrm>
            <a:off x="6124888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1777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48" name="TextBox 47"/>
          <p:cNvSpPr txBox="1"/>
          <p:nvPr/>
        </p:nvSpPr>
        <p:spPr>
          <a:xfrm>
            <a:off x="6863498" y="2381973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Web-prod-c</a:t>
            </a:r>
          </a:p>
          <a:p>
            <a:r>
              <a:rPr lang="en-US" altLang="ko-KR" sz="1000" b="1" dirty="0"/>
              <a:t>10.15.68.68</a:t>
            </a:r>
            <a:endParaRPr lang="ko-KR" altLang="en-US" sz="1000" b="1" dirty="0"/>
          </a:p>
        </p:txBody>
      </p:sp>
      <p:pic>
        <p:nvPicPr>
          <p:cNvPr id="51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510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48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4" name="TextBox 53"/>
          <p:cNvSpPr txBox="1"/>
          <p:nvPr/>
        </p:nvSpPr>
        <p:spPr>
          <a:xfrm>
            <a:off x="6124888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8561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6" name="순서도: 자기 디스크 55"/>
          <p:cNvSpPr/>
          <p:nvPr/>
        </p:nvSpPr>
        <p:spPr>
          <a:xfrm>
            <a:off x="5743543" y="565189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순서도: 자기 디스크 56"/>
          <p:cNvSpPr/>
          <p:nvPr/>
        </p:nvSpPr>
        <p:spPr>
          <a:xfrm>
            <a:off x="7332922" y="5651896"/>
            <a:ext cx="760093" cy="39596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2237" y="5958005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91771" y="5933140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꺾인 연결선 59"/>
          <p:cNvCxnSpPr>
            <a:stCxn id="44" idx="1"/>
            <a:endCxn id="45" idx="0"/>
          </p:cNvCxnSpPr>
          <p:nvPr/>
        </p:nvCxnSpPr>
        <p:spPr>
          <a:xfrm rot="5400000">
            <a:off x="6004808" y="1781990"/>
            <a:ext cx="21540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5" idx="2"/>
            <a:endCxn id="42" idx="0"/>
          </p:cNvCxnSpPr>
          <p:nvPr/>
        </p:nvCxnSpPr>
        <p:spPr>
          <a:xfrm rot="5400000">
            <a:off x="5552953" y="2121281"/>
            <a:ext cx="294346" cy="8247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5" idx="2"/>
            <a:endCxn id="47" idx="0"/>
          </p:cNvCxnSpPr>
          <p:nvPr/>
        </p:nvCxnSpPr>
        <p:spPr>
          <a:xfrm rot="16200000" flipH="1">
            <a:off x="6341103" y="2157893"/>
            <a:ext cx="294346" cy="7515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2" idx="2"/>
            <a:endCxn id="53" idx="0"/>
          </p:cNvCxnSpPr>
          <p:nvPr/>
        </p:nvCxnSpPr>
        <p:spPr>
          <a:xfrm rot="16200000" flipH="1">
            <a:off x="5408138" y="3146257"/>
            <a:ext cx="595058" cy="8358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7" idx="2"/>
            <a:endCxn id="53" idx="0"/>
          </p:cNvCxnSpPr>
          <p:nvPr/>
        </p:nvCxnSpPr>
        <p:spPr>
          <a:xfrm rot="5400000">
            <a:off x="6196289" y="3193954"/>
            <a:ext cx="595058" cy="74045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3" idx="2"/>
            <a:endCxn id="51" idx="0"/>
          </p:cNvCxnSpPr>
          <p:nvPr/>
        </p:nvCxnSpPr>
        <p:spPr>
          <a:xfrm rot="5400000">
            <a:off x="5560316" y="4077972"/>
            <a:ext cx="282739" cy="84381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55" idx="0"/>
          </p:cNvCxnSpPr>
          <p:nvPr/>
        </p:nvCxnSpPr>
        <p:spPr>
          <a:xfrm rot="16200000" flipH="1">
            <a:off x="6300841" y="4181259"/>
            <a:ext cx="282739" cy="6372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1" idx="2"/>
            <a:endCxn id="56" idx="1"/>
          </p:cNvCxnSpPr>
          <p:nvPr/>
        </p:nvCxnSpPr>
        <p:spPr>
          <a:xfrm rot="16200000" flipH="1">
            <a:off x="5489269" y="5017574"/>
            <a:ext cx="424831" cy="8438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2"/>
            <a:endCxn id="56" idx="1"/>
          </p:cNvCxnSpPr>
          <p:nvPr/>
        </p:nvCxnSpPr>
        <p:spPr>
          <a:xfrm rot="5400000">
            <a:off x="6229795" y="5120861"/>
            <a:ext cx="424831" cy="63723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6" idx="4"/>
            <a:endCxn id="57" idx="2"/>
          </p:cNvCxnSpPr>
          <p:nvPr/>
        </p:nvCxnSpPr>
        <p:spPr>
          <a:xfrm>
            <a:off x="6503636" y="5849880"/>
            <a:ext cx="82928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89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1" name="TextBox 70"/>
          <p:cNvSpPr txBox="1"/>
          <p:nvPr/>
        </p:nvSpPr>
        <p:spPr>
          <a:xfrm>
            <a:off x="7824431" y="4214007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4722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24796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86635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5576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87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꺾인 연결선 76"/>
          <p:cNvCxnSpPr>
            <a:stCxn id="70" idx="2"/>
            <a:endCxn id="56" idx="1"/>
          </p:cNvCxnSpPr>
          <p:nvPr/>
        </p:nvCxnSpPr>
        <p:spPr>
          <a:xfrm rot="5400000">
            <a:off x="7034996" y="4315659"/>
            <a:ext cx="424832" cy="224764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792" y="322329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9" name="TextBox 78"/>
          <p:cNvSpPr txBox="1"/>
          <p:nvPr/>
        </p:nvSpPr>
        <p:spPr>
          <a:xfrm>
            <a:off x="8524319" y="2793171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80" name="꺾인 연결선 79"/>
          <p:cNvCxnSpPr>
            <a:stCxn id="44" idx="2"/>
            <a:endCxn id="70" idx="0"/>
          </p:cNvCxnSpPr>
          <p:nvPr/>
        </p:nvCxnSpPr>
        <p:spPr>
          <a:xfrm>
            <a:off x="6816931" y="1491287"/>
            <a:ext cx="1554302" cy="314996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77098" y="4300841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app-prod-a</a:t>
            </a:r>
          </a:p>
          <a:p>
            <a:r>
              <a:rPr lang="en-US" altLang="ko-KR" sz="1000" b="1" dirty="0"/>
              <a:t>10.15.45.4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870800" y="4359300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app-prod-c</a:t>
            </a:r>
          </a:p>
          <a:p>
            <a:r>
              <a:rPr lang="en-US" altLang="ko-KR" sz="1000" b="1" dirty="0"/>
              <a:t>10.15.65.27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68288" y="4392042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Batch-prod</a:t>
            </a:r>
          </a:p>
          <a:p>
            <a:r>
              <a:rPr lang="en-US" altLang="ko-KR" sz="1000" b="1" dirty="0"/>
              <a:t>10.15.45.48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682699" y="2993206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App_dev</a:t>
            </a:r>
          </a:p>
          <a:p>
            <a:r>
              <a:rPr lang="en-US" altLang="ko-KR" sz="1000" b="1" dirty="0"/>
              <a:t>10.15.73.20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929244" y="5501765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db-prod-a</a:t>
            </a:r>
          </a:p>
          <a:p>
            <a:r>
              <a:rPr lang="en-US" altLang="ko-KR" sz="1000" b="1" dirty="0"/>
              <a:t>10.15.32.234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005609" y="5500000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db-prod-c</a:t>
            </a:r>
          </a:p>
          <a:p>
            <a:r>
              <a:rPr lang="en-US" altLang="ko-KR" sz="1000" b="1" dirty="0"/>
              <a:t>10.15.70.2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340069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(Software)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내용 개체 틀 114"/>
          <p:cNvSpPr txBox="1">
            <a:spLocks/>
          </p:cNvSpPr>
          <p:nvPr/>
        </p:nvSpPr>
        <p:spPr>
          <a:xfrm>
            <a:off x="204281" y="653665"/>
            <a:ext cx="9429239" cy="39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서버에 설치되는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아래와 같습니다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65003"/>
              </p:ext>
            </p:extLst>
          </p:nvPr>
        </p:nvGraphicFramePr>
        <p:xfrm>
          <a:off x="306386" y="1189488"/>
          <a:ext cx="9161465" cy="50286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1339">
                  <a:extLst>
                    <a:ext uri="{9D8B030D-6E8A-4147-A177-3AD203B41FA5}">
                      <a16:colId xmlns:a16="http://schemas.microsoft.com/office/drawing/2014/main" val="1027068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1157400"/>
                    </a:ext>
                  </a:extLst>
                </a:gridCol>
                <a:gridCol w="3335475">
                  <a:extLst>
                    <a:ext uri="{9D8B030D-6E8A-4147-A177-3AD203B41FA5}">
                      <a16:colId xmlns:a16="http://schemas.microsoft.com/office/drawing/2014/main" val="2242717753"/>
                    </a:ext>
                  </a:extLst>
                </a:gridCol>
                <a:gridCol w="3532051">
                  <a:extLst>
                    <a:ext uri="{9D8B030D-6E8A-4147-A177-3AD203B41FA5}">
                      <a16:colId xmlns:a16="http://schemas.microsoft.com/office/drawing/2014/main" val="4214033845"/>
                    </a:ext>
                  </a:extLst>
                </a:gridCol>
              </a:tblGrid>
              <a:tr h="18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장비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3542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web-prod-a</a:t>
                      </a:r>
                      <a:b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Http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2.4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서비스의 웹 서버 역할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21059"/>
                  </a:ext>
                </a:extLst>
              </a:tr>
              <a:tr h="640801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1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 (5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Scouter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역할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8865"/>
                  </a:ext>
                </a:extLst>
              </a:tr>
              <a:tr h="1568999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Batch-prod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1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Telink SMS 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카카오알림톡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X-Ten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Mysuits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유비레포트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Batch, Interface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구동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14261"/>
                  </a:ext>
                </a:extLst>
              </a:tr>
              <a:tr h="568317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 Server 2022 Standard Edition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저장소 역할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10503"/>
                  </a:ext>
                </a:extLst>
              </a:tr>
              <a:tr h="1422408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App_dev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1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 (6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 Server 2022 Standard Edition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Server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개발서버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471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내용 개체 틀 114"/>
          <p:cNvSpPr txBox="1">
            <a:spLocks/>
          </p:cNvSpPr>
          <p:nvPr/>
        </p:nvSpPr>
        <p:spPr>
          <a:xfrm>
            <a:off x="204281" y="653665"/>
            <a:ext cx="9429239" cy="39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서버에서 서비스되는 항목은 아래와 같습니다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71375"/>
              </p:ext>
            </p:extLst>
          </p:nvPr>
        </p:nvGraphicFramePr>
        <p:xfrm>
          <a:off x="306386" y="1189488"/>
          <a:ext cx="9161465" cy="51255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1339">
                  <a:extLst>
                    <a:ext uri="{9D8B030D-6E8A-4147-A177-3AD203B41FA5}">
                      <a16:colId xmlns:a16="http://schemas.microsoft.com/office/drawing/2014/main" val="1027068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11574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242717753"/>
                    </a:ext>
                  </a:extLst>
                </a:gridCol>
                <a:gridCol w="2990851">
                  <a:extLst>
                    <a:ext uri="{9D8B030D-6E8A-4147-A177-3AD203B41FA5}">
                      <a16:colId xmlns:a16="http://schemas.microsoft.com/office/drawing/2014/main" val="4214033845"/>
                    </a:ext>
                  </a:extLst>
                </a:gridCol>
              </a:tblGrid>
              <a:tr h="18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장비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3542"/>
                  </a:ext>
                </a:extLst>
              </a:tr>
              <a:tr h="123046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web-prod-a</a:t>
                      </a:r>
                      <a:b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고객사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https://www.okplaza.kr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운영사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https://admin.okplaza.kr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https://homs.biz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: https://www.oksafety.kr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 : https://wms.pcnieng.com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B24Market : https://b24market.co.kr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Web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도메인으로 구분하여 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2105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https://www.okplaza.kr tcp8009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https://admin.okplaza.kr tcp8010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https://homs.skbroadband.com/ tcp8009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https://www.oksafety.kr tcp7009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https://wms.pcnieng.com tcp5009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https://b24market.co.kr tcp6009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 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Tomcat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구동이 되며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연결되어 서비스 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8865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Batch-prod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서버 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https://img.okplaza.kr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Telink SMS 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카카오알림톡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X-Ten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Mysuits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유비레포트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Batch, Interface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 서비스를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1426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=&gt;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/OKSafety/WMS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K_LINK =&gt;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B24market =&gt; B24Market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B24Market 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역할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105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App_dev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App/Batch/DB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 서비스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Server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개발서버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228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이관 세부 계획</a:t>
            </a:r>
          </a:p>
        </p:txBody>
      </p:sp>
      <p:sp>
        <p:nvSpPr>
          <p:cNvPr id="45" name="내용 개체 틀 114"/>
          <p:cNvSpPr txBox="1">
            <a:spLocks/>
          </p:cNvSpPr>
          <p:nvPr/>
        </p:nvSpPr>
        <p:spPr>
          <a:xfrm>
            <a:off x="204281" y="653665"/>
            <a:ext cx="9429239" cy="39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부터 수행하는 이관 계획은 아래 내용과 같습니다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36912" y="1407473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11:00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333500" y="1407473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서비스 중지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816810" y="1407473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기존 신세계에서 서비스 되는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플라자 및 모든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Application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내립니다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Web Server, Tomcat</a:t>
            </a:r>
            <a:r>
              <a:rPr kumimoji="1" lang="en-US" altLang="ko-KR" sz="1200" b="1" i="0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Server, Agent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675855" y="1407473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36912" y="1941074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11:30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333500" y="1941074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DNS 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작업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816810" y="1941074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DNS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작업 </a:t>
            </a:r>
            <a:r>
              <a:rPr lang="en-US" altLang="ko-KR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(DNS </a:t>
            </a:r>
            <a:r>
              <a:rPr lang="ko-KR" altLang="en-US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적용되는 시간 확인 필요</a:t>
            </a:r>
            <a:r>
              <a:rPr lang="en-US" altLang="ko-KR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675855" y="1941074"/>
            <a:ext cx="1055038" cy="45720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팬택 인프라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336912" y="3008276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13:00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333500" y="3008276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DB Restore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816810" y="3008276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서비스 되는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 Base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Restore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OKPlaza, K_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Link, B24Market(Data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변동이 없으면 대상 아님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2675855" y="3008276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336912" y="2474675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11:30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333500" y="2474675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DB Backup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816810" y="2474675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서비스 되는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 Base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Backup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하고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클라우드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서버로 복사합니다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OKPlaza, K_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Link, B24Market(Data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변동이 없으면 대상 아님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675855" y="2474675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36912" y="3541877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13:30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333500" y="3541877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마이그레이션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816810" y="3541877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변경된 서버 환경에 맞춰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파일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및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마이그레이션 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이미지 마이그레이션 포함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675855" y="3541877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36912" y="4075478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14:30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1333500" y="4075478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서비스 시작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3816810" y="4075478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모든 서비스를 시작합니다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Web/Was/Agent/DB Start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675855" y="4075478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36912" y="4609079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15:00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333500" y="4609079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개발사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816810" y="4609079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모든 서비스를 테스트합니다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[</a:t>
            </a: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시험항목 절차 및 결과서</a:t>
            </a: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]</a:t>
            </a: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참고 테스트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2675855" y="4609079"/>
            <a:ext cx="1055038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336912" y="5142680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16:00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333500" y="5142680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현업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816810" y="5142680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이관 서비스 오픈 여부를 확인하기 위한 테스트를 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2675855" y="5142680"/>
            <a:ext cx="1055038" cy="45720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팬택 현업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36912" y="5676283"/>
            <a:ext cx="934281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09</a:t>
            </a: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200" b="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18:00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1333500" y="5676283"/>
            <a:ext cx="1276351" cy="4572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최종 오픈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3816810" y="5676283"/>
            <a:ext cx="5758697" cy="457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최종 오픈 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675855" y="5676283"/>
            <a:ext cx="1055038" cy="45720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비트큐브</a:t>
            </a:r>
            <a:endParaRPr lang="en-US" altLang="ko-KR" sz="12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팬택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6386" y="109641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59370" y="109641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ko-KR" altLang="en-US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5855" y="109641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주체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04830" y="109641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내용</a:t>
            </a:r>
          </a:p>
        </p:txBody>
      </p:sp>
    </p:spTree>
    <p:extLst>
      <p:ext uri="{BB962C8B-B14F-4D97-AF65-F5344CB8AC3E}">
        <p14:creationId xmlns:p14="http://schemas.microsoft.com/office/powerpoint/2010/main" val="103873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 및 복구계획</a:t>
            </a:r>
          </a:p>
        </p:txBody>
      </p:sp>
      <p:sp>
        <p:nvSpPr>
          <p:cNvPr id="45" name="내용 개체 틀 114"/>
          <p:cNvSpPr txBox="1">
            <a:spLocks/>
          </p:cNvSpPr>
          <p:nvPr/>
        </p:nvSpPr>
        <p:spPr>
          <a:xfrm>
            <a:off x="204281" y="653665"/>
            <a:ext cx="9429239" cy="708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위험을 감지하기 위해 시험항목 절차를 작성하여 진행합니다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테스트 시 즉각적인 에러에 대한 분석과 대처를 하지 못할 경우 기존 서비스로 복구를 신속히 할 수 있도록 합니다</a:t>
            </a:r>
            <a:r>
              <a:rPr lang="en-US" altLang="ko-KR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87015" y="2029911"/>
            <a:ext cx="1389435" cy="13324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개발사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2110647" y="2063248"/>
            <a:ext cx="2627278" cy="1332414"/>
          </a:xfrm>
          <a:prstGeom prst="roundRect">
            <a:avLst>
              <a:gd name="adj" fmla="val 10233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시험항목 절차 및 결과서를 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토대로 이상유무를 판단합니다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시험항목 절차서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 </a:t>
            </a:r>
            <a:b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성공율이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95%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미만일 경우 </a:t>
            </a:r>
            <a:b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연기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135190" y="2029911"/>
            <a:ext cx="1389435" cy="13324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558822" y="2063248"/>
            <a:ext cx="2627278" cy="1332414"/>
          </a:xfrm>
          <a:prstGeom prst="roundRect">
            <a:avLst>
              <a:gd name="adj" fmla="val 10233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서비스가 정상적으로 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올라오고 서비스 테스트 후 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현업은 서비스 오픈 여부를 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판단해야 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연기 결정 시 반드시 </a:t>
            </a:r>
            <a:b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사유가 있어야 합니다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1724025" y="4876800"/>
            <a:ext cx="704850" cy="6858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3952875" y="4876800"/>
            <a:ext cx="704850" cy="685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</a:t>
            </a: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918900" y="4876800"/>
            <a:ext cx="3847289" cy="685800"/>
          </a:xfrm>
          <a:prstGeom prst="roundRect">
            <a:avLst>
              <a:gd name="adj" fmla="val 10233"/>
            </a:avLst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원상복구 </a:t>
            </a: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팬택 인프라</a:t>
            </a:r>
            <a:r>
              <a:rPr kumimoji="1" lang="en-US" altLang="ko-KR" sz="1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신세계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Web/Was/DB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구동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4" name="직선 화살표 연결선 3"/>
          <p:cNvCxnSpPr>
            <a:stCxn id="86" idx="2"/>
            <a:endCxn id="2" idx="0"/>
          </p:cNvCxnSpPr>
          <p:nvPr/>
        </p:nvCxnSpPr>
        <p:spPr bwMode="auto">
          <a:xfrm>
            <a:off x="1381733" y="3362325"/>
            <a:ext cx="694717" cy="15144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90" idx="2"/>
            <a:endCxn id="2" idx="0"/>
          </p:cNvCxnSpPr>
          <p:nvPr/>
        </p:nvCxnSpPr>
        <p:spPr bwMode="auto">
          <a:xfrm flipH="1">
            <a:off x="2076450" y="3362325"/>
            <a:ext cx="3753458" cy="15144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86" idx="2"/>
            <a:endCxn id="92" idx="0"/>
          </p:cNvCxnSpPr>
          <p:nvPr/>
        </p:nvCxnSpPr>
        <p:spPr bwMode="auto">
          <a:xfrm>
            <a:off x="1381733" y="3362325"/>
            <a:ext cx="2923567" cy="15144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90" idx="2"/>
            <a:endCxn id="92" idx="0"/>
          </p:cNvCxnSpPr>
          <p:nvPr/>
        </p:nvCxnSpPr>
        <p:spPr bwMode="auto">
          <a:xfrm flipH="1">
            <a:off x="4305300" y="3362325"/>
            <a:ext cx="1524608" cy="15144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13068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103078</TotalTime>
  <Words>1016</Words>
  <Application>Microsoft Office PowerPoint</Application>
  <PresentationFormat>A4 용지(210x297mm)</PresentationFormat>
  <Paragraphs>227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7084</cp:revision>
  <cp:lastPrinted>2017-05-22T07:15:28Z</cp:lastPrinted>
  <dcterms:created xsi:type="dcterms:W3CDTF">2004-02-17T06:52:18Z</dcterms:created>
  <dcterms:modified xsi:type="dcterms:W3CDTF">2023-12-05T09:32:39Z</dcterms:modified>
</cp:coreProperties>
</file>