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785" r:id="rId2"/>
    <p:sldId id="792" r:id="rId3"/>
    <p:sldId id="1044" r:id="rId4"/>
    <p:sldId id="1825" r:id="rId5"/>
    <p:sldId id="1826" r:id="rId6"/>
    <p:sldId id="1725" r:id="rId7"/>
    <p:sldId id="1726" r:id="rId8"/>
    <p:sldId id="1727" r:id="rId9"/>
    <p:sldId id="1762" r:id="rId10"/>
    <p:sldId id="1838" r:id="rId11"/>
    <p:sldId id="1839" r:id="rId12"/>
    <p:sldId id="1840" r:id="rId13"/>
    <p:sldId id="1765" r:id="rId14"/>
    <p:sldId id="1832" r:id="rId15"/>
    <p:sldId id="1833" r:id="rId16"/>
    <p:sldId id="1834" r:id="rId17"/>
    <p:sldId id="1847" r:id="rId18"/>
    <p:sldId id="1841" r:id="rId19"/>
    <p:sldId id="1842" r:id="rId20"/>
    <p:sldId id="1843" r:id="rId21"/>
    <p:sldId id="1844" r:id="rId22"/>
    <p:sldId id="1845" r:id="rId23"/>
    <p:sldId id="1846" r:id="rId24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3805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876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14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752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190273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628328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066382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504437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온라인결제몰" id="{3488E60D-9745-4B69-A635-5E7EC82AEC42}">
          <p14:sldIdLst>
            <p14:sldId id="785"/>
            <p14:sldId id="792"/>
          </p14:sldIdLst>
        </p14:section>
        <p14:section name="1. 공급사관리" id="{4E0A550A-F3EF-4043-A405-2E19A6DC1C32}">
          <p14:sldIdLst>
            <p14:sldId id="1044"/>
            <p14:sldId id="1825"/>
            <p14:sldId id="1826"/>
          </p14:sldIdLst>
        </p14:section>
        <p14:section name="4. 상품관리" id="{B46B2CDF-8FB9-46D0-9BFE-F4E591B7A53F}">
          <p14:sldIdLst>
            <p14:sldId id="1725"/>
            <p14:sldId id="1726"/>
            <p14:sldId id="1727"/>
          </p14:sldIdLst>
        </p14:section>
        <p14:section name="재고관리" id="{CD3F4642-5E72-4E12-A26B-C1446389E509}">
          <p14:sldIdLst>
            <p14:sldId id="1762"/>
            <p14:sldId id="1838"/>
            <p14:sldId id="1839"/>
            <p14:sldId id="1840"/>
          </p14:sldIdLst>
        </p14:section>
        <p14:section name="정산관리" id="{160EB365-0346-4429-B782-195148E1A75D}">
          <p14:sldIdLst>
            <p14:sldId id="1765"/>
            <p14:sldId id="1832"/>
            <p14:sldId id="1833"/>
            <p14:sldId id="1834"/>
            <p14:sldId id="1847"/>
            <p14:sldId id="1841"/>
            <p14:sldId id="1842"/>
            <p14:sldId id="1843"/>
            <p14:sldId id="1844"/>
            <p14:sldId id="1845"/>
            <p14:sldId id="18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B9BD5"/>
    <a:srgbClr val="62B3D9"/>
    <a:srgbClr val="FF5050"/>
    <a:srgbClr val="66CCFF"/>
    <a:srgbClr val="FFCCFF"/>
    <a:srgbClr val="FF66FF"/>
    <a:srgbClr val="0000FF"/>
    <a:srgbClr val="FB0BF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556" autoAdjust="0"/>
  </p:normalViewPr>
  <p:slideViewPr>
    <p:cSldViewPr snapToObjects="1">
      <p:cViewPr varScale="1">
        <p:scale>
          <a:sx n="115" d="100"/>
          <a:sy n="115" d="100"/>
        </p:scale>
        <p:origin x="114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14"/>
    </p:cViewPr>
  </p:sorterViewPr>
  <p:notesViewPr>
    <p:cSldViewPr snapToObjects="1">
      <p:cViewPr varScale="1">
        <p:scale>
          <a:sx n="69" d="100"/>
          <a:sy n="69" d="100"/>
        </p:scale>
        <p:origin x="-2112" y="-102"/>
      </p:cViewPr>
      <p:guideLst>
        <p:guide orient="horz" pos="3131"/>
        <p:guide pos="2145"/>
        <p:guide orient="horz" pos="3110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4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25174C5-6C1D-4018-9301-FF619C91F5B5}" type="datetimeFigureOut">
              <a:rPr lang="ko-KR" altLang="en-US"/>
              <a:pPr>
                <a:defRPr/>
              </a:pPr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39775"/>
            <a:ext cx="535305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90" tIns="45545" rIns="91090" bIns="4554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690269"/>
            <a:ext cx="5438140" cy="4443412"/>
          </a:xfrm>
          <a:prstGeom prst="rect">
            <a:avLst/>
          </a:prstGeom>
        </p:spPr>
        <p:txBody>
          <a:bodyPr vert="horz" lIns="91090" tIns="45545" rIns="91090" bIns="45545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8827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378827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FC4AF6-8FFF-4FEB-B49D-F9AE4A617E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8053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611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14164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5221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90273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28328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66382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504437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5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3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68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13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153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58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9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31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73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4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2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69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2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19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4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3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9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6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697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52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6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9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7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9" y="1124746"/>
            <a:ext cx="8420100" cy="576064"/>
          </a:xfrm>
          <a:prstGeom prst="rect">
            <a:avLst/>
          </a:prstGeom>
        </p:spPr>
        <p:txBody>
          <a:bodyPr lIns="87600" tIns="43801" rIns="87600" bIns="43801" anchor="b">
            <a:normAutofit/>
          </a:bodyPr>
          <a:lstStyle>
            <a:lvl1pPr marL="0" indent="0" algn="ctr">
              <a:buNone/>
              <a:defRPr sz="2600" spc="-39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380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61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4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22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0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28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663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044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3"/>
          </p:nvPr>
        </p:nvSpPr>
        <p:spPr>
          <a:xfrm>
            <a:off x="1485901" y="4365103"/>
            <a:ext cx="6934200" cy="1320552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0" indent="0" algn="ctr">
              <a:buNone/>
              <a:defRPr sz="1500" b="1">
                <a:solidFill>
                  <a:schemeClr val="tx1"/>
                </a:solidFill>
              </a:defRPr>
            </a:lvl1pPr>
            <a:lvl2pPr marL="43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6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4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2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0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2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6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04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782639" y="1880827"/>
            <a:ext cx="8420100" cy="1620181"/>
          </a:xfrm>
          <a:prstGeom prst="rect">
            <a:avLst/>
          </a:prstGeom>
        </p:spPr>
        <p:txBody>
          <a:bodyPr lIns="87600" tIns="43801" rIns="87600" bIns="43801"/>
          <a:lstStyle>
            <a:lvl1pPr marL="0" indent="0" algn="ctr">
              <a:buFontTx/>
              <a:buNone/>
              <a:defRPr sz="4300" spc="-39" baseline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5156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0A6100C6-CE04-45D3-B6DA-F2C33DB6584A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89" y="296653"/>
            <a:ext cx="2970922" cy="308518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40" indent="-137970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3732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9FB7EC31-C19D-4B3A-8A4F-5163BA4E96B5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cxnSp>
        <p:nvCxnSpPr>
          <p:cNvPr id="5" name="직선 연결선 2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376818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119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758FDD8C-443C-4B9B-9D8A-EA3A9089B137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18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89" y="296653"/>
            <a:ext cx="2970922" cy="308518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40" indent="-137970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6976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3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B69E2EE4-8569-4C54-9A64-46190518ECF4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18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348820" y="1302565"/>
            <a:ext cx="9212693" cy="32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lIns="87600" tIns="43801" rIns="87600" bIns="43801" anchor="ctr">
            <a:normAutofit/>
          </a:bodyPr>
          <a:lstStyle>
            <a:lvl1pPr marL="86231" indent="0">
              <a:buFontTx/>
              <a:buNone/>
              <a:defRPr sz="1100" b="1" spc="-48" baseline="0">
                <a:latin typeface="맑은 고딕" pitchFamily="50" charset="-127"/>
                <a:ea typeface="맑은 고딕" pitchFamily="50" charset="-127"/>
              </a:defRPr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320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1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0002A0A3-DCAB-4760-A090-C6320CF07A1D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18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348820" y="1302565"/>
            <a:ext cx="9212693" cy="32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lIns="87600" tIns="43801" rIns="87600" bIns="43801" anchor="ctr">
            <a:normAutofit/>
          </a:bodyPr>
          <a:lstStyle>
            <a:lvl1pPr marL="86231" indent="0">
              <a:buFontTx/>
              <a:buNone/>
              <a:defRPr sz="1100" b="1" spc="-48" baseline="0">
                <a:latin typeface="맑은 고딕" pitchFamily="50" charset="-127"/>
                <a:ea typeface="맑은 고딕" pitchFamily="50" charset="-127"/>
              </a:defRPr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89" y="296653"/>
            <a:ext cx="2970922" cy="308518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40" indent="-137970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234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894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데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120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025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861" y="148526"/>
            <a:ext cx="6842125" cy="360363"/>
          </a:xfrm>
          <a:prstGeom prst="rect">
            <a:avLst/>
          </a:prstGeom>
        </p:spPr>
        <p:txBody>
          <a:bodyPr lIns="87600" tIns="43801" rIns="87600" bIns="43801"/>
          <a:lstStyle>
            <a:lvl1pPr>
              <a:defRPr sz="1900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685" y="804855"/>
            <a:ext cx="9364662" cy="543301"/>
          </a:xfrm>
          <a:prstGeom prst="rect">
            <a:avLst/>
          </a:prstGeom>
        </p:spPr>
        <p:txBody>
          <a:bodyPr lIns="87600" tIns="43801" rIns="87600" bIns="43801"/>
          <a:lstStyle>
            <a:lvl1pPr marL="0" indent="0">
              <a:spcBef>
                <a:spcPts val="288"/>
              </a:spcBef>
              <a:buNone/>
              <a:defRPr sz="11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B69E2EE4-8569-4C54-9A64-46190518ECF4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06158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4"/>
          </a:xfrm>
          <a:prstGeom prst="rect">
            <a:avLst/>
          </a:prstGeom>
        </p:spPr>
        <p:txBody>
          <a:bodyPr lIns="87600" tIns="43801" rIns="87600" bIns="43801"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2018-08-27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2" y="6356352"/>
            <a:ext cx="3136900" cy="365124"/>
          </a:xfrm>
          <a:prstGeom prst="rect">
            <a:avLst/>
          </a:prstGeom>
        </p:spPr>
        <p:txBody>
          <a:bodyPr lIns="87600" tIns="43801" rIns="87600" bIns="43801"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3" y="142851"/>
            <a:ext cx="9501254" cy="2634215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lIns="87600" tIns="43801" rIns="87600" bIns="43801"/>
          <a:lstStyle>
            <a:lvl1pPr algn="l">
              <a:tabLst>
                <a:tab pos="4465724" algn="ctr"/>
                <a:tab pos="8923842" algn="r"/>
              </a:tabLst>
              <a:defRPr lang="ko-KR" altLang="en-US" sz="15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642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5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2" y="800102"/>
            <a:ext cx="1104899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18854" y="2013952"/>
            <a:ext cx="5046615" cy="468562"/>
          </a:xfrm>
          <a:prstGeom prst="rect">
            <a:avLst/>
          </a:prstGeom>
        </p:spPr>
        <p:txBody>
          <a:bodyPr wrap="square" lIns="87600" tIns="43801" rIns="87600" bIns="43801">
            <a:spAutoFit/>
          </a:bodyPr>
          <a:lstStyle>
            <a:lvl1pPr marL="517387" indent="-241446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  <a:defRPr sz="19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819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48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6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2" y="800102"/>
            <a:ext cx="1104899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12740" y="2013952"/>
            <a:ext cx="2970922" cy="257735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315" indent="-2403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612741" y="1685159"/>
            <a:ext cx="2988000" cy="319290"/>
          </a:xfrm>
          <a:prstGeom prst="rect">
            <a:avLst/>
          </a:prstGeom>
          <a:solidFill>
            <a:srgbClr val="7F7F7F"/>
          </a:solidFill>
          <a:effectLst/>
        </p:spPr>
        <p:txBody>
          <a:bodyPr lIns="137954" tIns="43801" rIns="87600" bIns="43801" anchor="ctr">
            <a:spAutoFit/>
          </a:bodyPr>
          <a:lstStyle>
            <a:lvl1pPr marL="275940" indent="-206955" algn="l">
              <a:buFont typeface="+mj-lt"/>
              <a:buAutoNum type="romanUcPeriod"/>
              <a:defRPr sz="1500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2606095" y="3377146"/>
            <a:ext cx="2988000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275940" indent="-206955">
              <a:buFont typeface="+mj-lt"/>
              <a:buAutoNum type="romanUcPeriod" startAt="2"/>
              <a:defRPr sz="1500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11"/>
          </p:nvPr>
        </p:nvSpPr>
        <p:spPr>
          <a:xfrm>
            <a:off x="2606095" y="3717034"/>
            <a:ext cx="2970922" cy="257735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315" indent="-2403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텍스트 개체 틀 25"/>
          <p:cNvSpPr>
            <a:spLocks noGrp="1"/>
          </p:cNvSpPr>
          <p:nvPr>
            <p:ph type="body" sz="quarter" idx="12"/>
          </p:nvPr>
        </p:nvSpPr>
        <p:spPr>
          <a:xfrm>
            <a:off x="6285480" y="1683402"/>
            <a:ext cx="2988000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32" indent="-241446">
              <a:buFont typeface="+mj-lt"/>
              <a:buAutoNum type="romanUcPeriod" startAt="3"/>
              <a:defRPr sz="1500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285482" y="2043444"/>
            <a:ext cx="2970922" cy="257735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315" indent="-2403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0" name="텍스트 개체 틀 25"/>
          <p:cNvSpPr>
            <a:spLocks noGrp="1"/>
          </p:cNvSpPr>
          <p:nvPr>
            <p:ph type="body" sz="quarter" idx="14"/>
          </p:nvPr>
        </p:nvSpPr>
        <p:spPr>
          <a:xfrm>
            <a:off x="6285480" y="3392997"/>
            <a:ext cx="2988000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32" indent="-241446">
              <a:buFont typeface="+mj-lt"/>
              <a:buAutoNum type="romanUcPeriod" startAt="4"/>
              <a:defRPr sz="1500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6285482" y="3753039"/>
            <a:ext cx="2970922" cy="257735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315" indent="-2403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25"/>
          <p:cNvSpPr>
            <a:spLocks noGrp="1"/>
          </p:cNvSpPr>
          <p:nvPr>
            <p:ph type="body" sz="quarter" idx="16"/>
          </p:nvPr>
        </p:nvSpPr>
        <p:spPr>
          <a:xfrm>
            <a:off x="6285480" y="5487617"/>
            <a:ext cx="2988000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32" indent="-241446">
              <a:buFont typeface="+mj-lt"/>
              <a:buAutoNum type="romanUcPeriod" startAt="5"/>
              <a:defRPr sz="1500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6285482" y="5847657"/>
            <a:ext cx="2970922" cy="257735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315" indent="-2403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23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세부 목차_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7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125538"/>
            <a:ext cx="1103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88" indent="-328541">
              <a:spcBef>
                <a:spcPts val="1150"/>
              </a:spcBef>
              <a:spcAft>
                <a:spcPts val="1150"/>
              </a:spcAft>
              <a:buFont typeface="+mj-lt"/>
              <a:buAutoNum type="arabicPeriod"/>
              <a:defRPr lang="ko-KR" alt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972272"/>
            <a:ext cx="4802876" cy="2985198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 startAt="2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6" y="2144179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925" indent="-310432" algn="l">
              <a:buFont typeface="+mj-lt"/>
              <a:buAutoNum type="romanUcPeriod"/>
              <a:defRPr sz="2300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8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233365"/>
            <a:ext cx="1328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125538"/>
            <a:ext cx="1103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79"/>
            <a:ext cx="4802876" cy="522059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6" y="2666238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925" indent="-310432" algn="l">
              <a:buFont typeface="+mj-lt"/>
              <a:buAutoNum type="romanUcPeriod" startAt="2"/>
              <a:defRPr sz="2300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3278307"/>
            <a:ext cx="4802876" cy="3139027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 startAt="3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88" indent="-328541">
              <a:spcBef>
                <a:spcPts val="575"/>
              </a:spcBef>
              <a:spcAft>
                <a:spcPts val="575"/>
              </a:spcAft>
              <a:buFont typeface="+mj-lt"/>
              <a:buAutoNum type="arabicPeriod"/>
              <a:defRPr lang="ko-KR" alt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35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233365"/>
            <a:ext cx="1328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125538"/>
            <a:ext cx="1103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1"/>
            <a:ext cx="4802876" cy="996790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6" y="3140969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925" indent="-310432" algn="l">
              <a:buFont typeface="+mj-lt"/>
              <a:buAutoNum type="romanUcPeriod" startAt="3"/>
              <a:defRPr sz="2300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3753038"/>
            <a:ext cx="4802876" cy="2511399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 startAt="4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88" indent="-328541">
              <a:spcBef>
                <a:spcPts val="575"/>
              </a:spcBef>
              <a:spcAft>
                <a:spcPts val="0"/>
              </a:spcAft>
              <a:buFont typeface="+mj-lt"/>
              <a:buAutoNum type="arabicPeriod"/>
              <a:defRPr lang="ko-KR" alt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85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4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233365"/>
            <a:ext cx="1328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125538"/>
            <a:ext cx="1103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0"/>
            <a:ext cx="4802876" cy="1401061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6" y="3545241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925" indent="-310432" algn="l">
              <a:buFont typeface="+mj-lt"/>
              <a:buAutoNum type="romanUcPeriod" startAt="4"/>
              <a:defRPr sz="2300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4155390"/>
            <a:ext cx="4802876" cy="2109046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 startAt="5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68977" tIns="137954" rIns="34489" bIns="34489" anchor="t">
            <a:noAutofit/>
          </a:bodyPr>
          <a:lstStyle>
            <a:lvl1pPr marL="342230" indent="-275304">
              <a:spcBef>
                <a:spcPts val="575"/>
              </a:spcBef>
              <a:spcAft>
                <a:spcPts val="0"/>
              </a:spcAft>
              <a:buFont typeface="+mj-lt"/>
              <a:buAutoNum type="arabicPeriod"/>
              <a:defRPr lang="ko-KR" alt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8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5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233365"/>
            <a:ext cx="1328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7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125538"/>
            <a:ext cx="1103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1"/>
            <a:ext cx="4802876" cy="2019148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6" y="4163330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925" indent="-310432" algn="l">
              <a:buFont typeface="+mj-lt"/>
              <a:buAutoNum type="romanUcPeriod" startAt="5"/>
              <a:defRPr sz="2300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2821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88" indent="-328541">
              <a:spcBef>
                <a:spcPts val="1150"/>
              </a:spcBef>
              <a:spcAft>
                <a:spcPts val="1150"/>
              </a:spcAft>
              <a:buFont typeface="+mj-lt"/>
              <a:buAutoNum type="arabicPeriod"/>
              <a:defRPr lang="ko-KR" alt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8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 txBox="1">
            <a:spLocks noChangeArrowheads="1"/>
          </p:cNvSpPr>
          <p:nvPr userDrawn="1"/>
        </p:nvSpPr>
        <p:spPr bwMode="auto">
          <a:xfrm>
            <a:off x="4700589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9CD09616-E8C3-4597-B54E-67D2C526A6C2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cxnSp>
        <p:nvCxnSpPr>
          <p:cNvPr id="6" name="직선 연결선 4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226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  <p:sldLayoutId id="2147484609" r:id="rId12"/>
    <p:sldLayoutId id="2147484610" r:id="rId13"/>
    <p:sldLayoutId id="2147484611" r:id="rId14"/>
    <p:sldLayoutId id="2147484612" r:id="rId15"/>
    <p:sldLayoutId id="2147484613" r:id="rId16"/>
    <p:sldLayoutId id="2147484614" r:id="rId17"/>
    <p:sldLayoutId id="2147484615" r:id="rId18"/>
    <p:sldLayoutId id="2147484617" r:id="rId19"/>
    <p:sldLayoutId id="2147484618" r:id="rId2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38053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76110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14164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752218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28541" indent="-3285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1839" indent="-27378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5136" indent="-21902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3191" indent="-21902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1245" indent="-21902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9300" indent="-219028" algn="l" defTabSz="876110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47354" indent="-219028" algn="l" defTabSz="876110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85410" indent="-219028" algn="l" defTabSz="876110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23463" indent="-219028" algn="l" defTabSz="876110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8053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6110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164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218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0273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8328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6382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4437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jp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gif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5" y="3429000"/>
            <a:ext cx="6967566" cy="3429000"/>
          </a:xfrm>
          <a:prstGeom prst="rect">
            <a:avLst/>
          </a:prstGeom>
          <a:noFill/>
        </p:spPr>
      </p:pic>
      <p:sp>
        <p:nvSpPr>
          <p:cNvPr id="7" name="Subtitle 1"/>
          <p:cNvSpPr txBox="1">
            <a:spLocks/>
          </p:cNvSpPr>
          <p:nvPr/>
        </p:nvSpPr>
        <p:spPr bwMode="auto">
          <a:xfrm>
            <a:off x="2874453" y="2871808"/>
            <a:ext cx="4490816" cy="56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600" tIns="43801" rIns="87600" bIns="4380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3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설계서</a:t>
            </a:r>
            <a:endParaRPr lang="en-US" altLang="ko-KR" sz="3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 bwMode="auto">
          <a:xfrm>
            <a:off x="1388606" y="5133866"/>
            <a:ext cx="7462508" cy="4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600" tIns="43801" rIns="87600" bIns="4380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텔레시스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b24market</a:t>
            </a: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420" y="296652"/>
            <a:ext cx="952499" cy="4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7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9"/>
          <p:cNvSpPr/>
          <p:nvPr/>
        </p:nvSpPr>
        <p:spPr>
          <a:xfrm>
            <a:off x="7447835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자재입출고</a:t>
            </a:r>
            <a:endParaRPr lang="ko-KR" altLang="en-US" sz="9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1168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="1" baseline="0" dirty="0" err="1"/>
                        <a:t>재고금액은</a:t>
                      </a:r>
                      <a:r>
                        <a:rPr lang="ko-KR" altLang="en-US" sz="800" b="1" baseline="0" dirty="0"/>
                        <a:t> 계산 해야 함</a:t>
                      </a:r>
                      <a:endParaRPr lang="en-US" altLang="ko-KR" sz="800" b="1" baseline="0" dirty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05769"/>
              </p:ext>
            </p:extLst>
          </p:nvPr>
        </p:nvGraphicFramePr>
        <p:xfrm>
          <a:off x="308482" y="2929698"/>
          <a:ext cx="9253028" cy="139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4">
                  <a:extLst>
                    <a:ext uri="{9D8B030D-6E8A-4147-A177-3AD203B41FA5}">
                      <a16:colId xmlns:a16="http://schemas.microsoft.com/office/drawing/2014/main" val="360862959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57138">
                  <a:extLst>
                    <a:ext uri="{9D8B030D-6E8A-4147-A177-3AD203B41FA5}">
                      <a16:colId xmlns:a16="http://schemas.microsoft.com/office/drawing/2014/main" val="1444257427"/>
                    </a:ext>
                  </a:extLst>
                </a:gridCol>
                <a:gridCol w="711014">
                  <a:extLst>
                    <a:ext uri="{9D8B030D-6E8A-4147-A177-3AD203B41FA5}">
                      <a16:colId xmlns:a16="http://schemas.microsoft.com/office/drawing/2014/main" val="40851389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844">
                  <a:extLst>
                    <a:ext uri="{9D8B030D-6E8A-4147-A177-3AD203B41FA5}">
                      <a16:colId xmlns:a16="http://schemas.microsoft.com/office/drawing/2014/main" val="1549220401"/>
                    </a:ext>
                  </a:extLst>
                </a:gridCol>
                <a:gridCol w="1102346">
                  <a:extLst>
                    <a:ext uri="{9D8B030D-6E8A-4147-A177-3AD203B41FA5}">
                      <a16:colId xmlns:a16="http://schemas.microsoft.com/office/drawing/2014/main" val="427337256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재고량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(B)/</a:t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재고금액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(A)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배송대기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과부족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(B-A)</a:t>
                      </a:r>
                    </a:p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주문필요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이력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아미넷</a:t>
                      </a:r>
                      <a:endParaRPr lang="en-US" altLang="ko-KR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2,400,000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FF0000"/>
                          </a:solidFill>
                        </a:rPr>
                        <a:t>수동</a:t>
                      </a:r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-100</a:t>
                      </a:r>
                      <a:b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70.7%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나우텍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3399FF"/>
                          </a:solidFill>
                        </a:rPr>
                        <a:t>자동</a:t>
                      </a:r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재고관리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 관리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다중 자재입출고시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재고 조회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308485" y="1864442"/>
          <a:ext cx="9253027" cy="726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상품유형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단품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baseline="0" dirty="0"/>
                        <a:t> 옵션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안전재고율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    전체       </a:t>
                      </a:r>
                      <a:r>
                        <a:rPr lang="en-US" altLang="ko-KR" sz="800" dirty="0"/>
                        <a:t>50%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이상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221103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50634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3512840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2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68" name="직사각형 43"/>
          <p:cNvSpPr>
            <a:spLocks noChangeArrowheads="1"/>
          </p:cNvSpPr>
          <p:nvPr/>
        </p:nvSpPr>
        <p:spPr bwMode="auto">
          <a:xfrm>
            <a:off x="1255512" y="1899878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9" name="모서리가 둥근 직사각형 9"/>
          <p:cNvSpPr/>
          <p:nvPr/>
        </p:nvSpPr>
        <p:spPr>
          <a:xfrm>
            <a:off x="8398305" y="2677670"/>
            <a:ext cx="1163207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재고수량일괄처리</a:t>
            </a:r>
            <a:endParaRPr lang="ko-KR" altLang="en-US" sz="900" dirty="0"/>
          </a:p>
        </p:txBody>
      </p:sp>
      <p:sp>
        <p:nvSpPr>
          <p:cNvPr id="28" name="모서리가 둥근 직사각형 9"/>
          <p:cNvSpPr/>
          <p:nvPr/>
        </p:nvSpPr>
        <p:spPr>
          <a:xfrm>
            <a:off x="8532808" y="3310502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36" name="모서리가 둥근 직사각형 9"/>
          <p:cNvSpPr/>
          <p:nvPr/>
        </p:nvSpPr>
        <p:spPr>
          <a:xfrm>
            <a:off x="8543145" y="3548743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  <p:sp>
        <p:nvSpPr>
          <p:cNvPr id="39" name="모서리가 둥근 직사각형 9"/>
          <p:cNvSpPr/>
          <p:nvPr/>
        </p:nvSpPr>
        <p:spPr>
          <a:xfrm>
            <a:off x="8541894" y="3837418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43" name="모서리가 둥근 직사각형 9"/>
          <p:cNvSpPr/>
          <p:nvPr/>
        </p:nvSpPr>
        <p:spPr>
          <a:xfrm>
            <a:off x="6492869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자재순서변경</a:t>
            </a:r>
          </a:p>
        </p:txBody>
      </p:sp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6825208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55512" y="2168931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09544" y="216893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190428" y="217580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548844" y="2176197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002876" y="217619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42274" y="21768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861212" y="2169804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315244" y="2169804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013618" y="2176680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762553" y="2184148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9"/>
          <p:cNvSpPr/>
          <p:nvPr/>
        </p:nvSpPr>
        <p:spPr>
          <a:xfrm>
            <a:off x="8682176" y="1613560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67" name="직사각형 43"/>
          <p:cNvSpPr>
            <a:spLocks noChangeArrowheads="1"/>
          </p:cNvSpPr>
          <p:nvPr/>
        </p:nvSpPr>
        <p:spPr bwMode="auto">
          <a:xfrm>
            <a:off x="380492" y="3025336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9" name="직사각형 43"/>
          <p:cNvSpPr>
            <a:spLocks noChangeArrowheads="1"/>
          </p:cNvSpPr>
          <p:nvPr/>
        </p:nvSpPr>
        <p:spPr bwMode="auto">
          <a:xfrm>
            <a:off x="380492" y="344862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0" name="직사각형 43"/>
          <p:cNvSpPr>
            <a:spLocks noChangeArrowheads="1"/>
          </p:cNvSpPr>
          <p:nvPr/>
        </p:nvSpPr>
        <p:spPr bwMode="auto">
          <a:xfrm>
            <a:off x="380492" y="39886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169024" y="2179653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43"/>
          <p:cNvSpPr>
            <a:spLocks noChangeArrowheads="1"/>
          </p:cNvSpPr>
          <p:nvPr/>
        </p:nvSpPr>
        <p:spPr bwMode="auto">
          <a:xfrm>
            <a:off x="1271414" y="2392835"/>
            <a:ext cx="461769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4" name="모서리가 둥근 직사각형 9"/>
          <p:cNvSpPr/>
          <p:nvPr/>
        </p:nvSpPr>
        <p:spPr>
          <a:xfrm>
            <a:off x="8553400" y="4069121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</p:spTree>
    <p:extLst>
      <p:ext uri="{BB962C8B-B14F-4D97-AF65-F5344CB8AC3E}">
        <p14:creationId xmlns:p14="http://schemas.microsoft.com/office/powerpoint/2010/main" val="57779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9"/>
          <p:cNvSpPr/>
          <p:nvPr/>
        </p:nvSpPr>
        <p:spPr>
          <a:xfrm>
            <a:off x="7447835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자재입출고</a:t>
            </a:r>
            <a:endParaRPr lang="ko-KR" altLang="en-US" sz="9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58785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1. </a:t>
                      </a:r>
                      <a:r>
                        <a:rPr lang="ko-KR" altLang="en-US" sz="800" baseline="0" dirty="0" err="1" smtClean="0"/>
                        <a:t>입고시에만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매입단가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입력창</a:t>
                      </a:r>
                      <a:r>
                        <a:rPr lang="ko-KR" altLang="en-US" sz="800" baseline="0" dirty="0" smtClean="0"/>
                        <a:t> 활성화</a:t>
                      </a:r>
                      <a:endParaRPr lang="en-US" altLang="ko-KR" sz="800" baseline="0" dirty="0" smtClean="0"/>
                    </a:p>
                    <a:p>
                      <a:pPr marL="0" lvl="0" indent="0" latinLnBrk="1">
                        <a:buNone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308482" y="2929698"/>
          <a:ext cx="9253028" cy="139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4">
                  <a:extLst>
                    <a:ext uri="{9D8B030D-6E8A-4147-A177-3AD203B41FA5}">
                      <a16:colId xmlns:a16="http://schemas.microsoft.com/office/drawing/2014/main" val="360862959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57138">
                  <a:extLst>
                    <a:ext uri="{9D8B030D-6E8A-4147-A177-3AD203B41FA5}">
                      <a16:colId xmlns:a16="http://schemas.microsoft.com/office/drawing/2014/main" val="1444257427"/>
                    </a:ext>
                  </a:extLst>
                </a:gridCol>
                <a:gridCol w="711014">
                  <a:extLst>
                    <a:ext uri="{9D8B030D-6E8A-4147-A177-3AD203B41FA5}">
                      <a16:colId xmlns:a16="http://schemas.microsoft.com/office/drawing/2014/main" val="40851389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844">
                  <a:extLst>
                    <a:ext uri="{9D8B030D-6E8A-4147-A177-3AD203B41FA5}">
                      <a16:colId xmlns:a16="http://schemas.microsoft.com/office/drawing/2014/main" val="1549220401"/>
                    </a:ext>
                  </a:extLst>
                </a:gridCol>
                <a:gridCol w="1102346">
                  <a:extLst>
                    <a:ext uri="{9D8B030D-6E8A-4147-A177-3AD203B41FA5}">
                      <a16:colId xmlns:a16="http://schemas.microsoft.com/office/drawing/2014/main" val="427337256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할인가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재고량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(B)/</a:t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재고금액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(A)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배송대기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과부족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(B-A)</a:t>
                      </a:r>
                    </a:p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생산필요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이력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아미넷</a:t>
                      </a:r>
                      <a:endParaRPr lang="en-US" altLang="ko-KR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2,400,000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FF0000"/>
                          </a:solidFill>
                        </a:rPr>
                        <a:t>수동</a:t>
                      </a:r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-100</a:t>
                      </a:r>
                      <a:b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70.7%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나우텍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3399FF"/>
                          </a:solidFill>
                        </a:rPr>
                        <a:t>자동</a:t>
                      </a:r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재고관리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 관리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다중 자재입출고시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재고 조회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308485" y="1864442"/>
          <a:ext cx="9253027" cy="726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상품유형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단품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baseline="0" dirty="0"/>
                        <a:t> 옵션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안전재고율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    전체       </a:t>
                      </a:r>
                      <a:r>
                        <a:rPr lang="en-US" altLang="ko-KR" sz="800" dirty="0"/>
                        <a:t>50%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이상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221103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50634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3512840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2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68" name="직사각형 43"/>
          <p:cNvSpPr>
            <a:spLocks noChangeArrowheads="1"/>
          </p:cNvSpPr>
          <p:nvPr/>
        </p:nvSpPr>
        <p:spPr bwMode="auto">
          <a:xfrm>
            <a:off x="1255512" y="1899878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9" name="모서리가 둥근 직사각형 9"/>
          <p:cNvSpPr/>
          <p:nvPr/>
        </p:nvSpPr>
        <p:spPr>
          <a:xfrm>
            <a:off x="8398305" y="2677670"/>
            <a:ext cx="1163207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재고수량일괄처리</a:t>
            </a:r>
            <a:endParaRPr lang="ko-KR" altLang="en-US" sz="900" dirty="0"/>
          </a:p>
        </p:txBody>
      </p:sp>
      <p:sp>
        <p:nvSpPr>
          <p:cNvPr id="28" name="모서리가 둥근 직사각형 9"/>
          <p:cNvSpPr/>
          <p:nvPr/>
        </p:nvSpPr>
        <p:spPr>
          <a:xfrm>
            <a:off x="8532808" y="3310502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36" name="모서리가 둥근 직사각형 9"/>
          <p:cNvSpPr/>
          <p:nvPr/>
        </p:nvSpPr>
        <p:spPr>
          <a:xfrm>
            <a:off x="8543145" y="3548743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  <p:sp>
        <p:nvSpPr>
          <p:cNvPr id="39" name="모서리가 둥근 직사각형 9"/>
          <p:cNvSpPr/>
          <p:nvPr/>
        </p:nvSpPr>
        <p:spPr>
          <a:xfrm>
            <a:off x="8541894" y="3837418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43" name="모서리가 둥근 직사각형 9"/>
          <p:cNvSpPr/>
          <p:nvPr/>
        </p:nvSpPr>
        <p:spPr>
          <a:xfrm>
            <a:off x="6492869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자재순서변경</a:t>
            </a:r>
          </a:p>
        </p:txBody>
      </p:sp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6825208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55512" y="2168931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09544" y="216893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190428" y="217580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548844" y="2176197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002876" y="217619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42274" y="21768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861212" y="2169804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315244" y="2169804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013618" y="2176680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762553" y="2184148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9"/>
          <p:cNvSpPr/>
          <p:nvPr/>
        </p:nvSpPr>
        <p:spPr>
          <a:xfrm>
            <a:off x="8682176" y="1613560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67" name="직사각형 43"/>
          <p:cNvSpPr>
            <a:spLocks noChangeArrowheads="1"/>
          </p:cNvSpPr>
          <p:nvPr/>
        </p:nvSpPr>
        <p:spPr bwMode="auto">
          <a:xfrm>
            <a:off x="380492" y="3025336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9" name="직사각형 43"/>
          <p:cNvSpPr>
            <a:spLocks noChangeArrowheads="1"/>
          </p:cNvSpPr>
          <p:nvPr/>
        </p:nvSpPr>
        <p:spPr bwMode="auto">
          <a:xfrm>
            <a:off x="380492" y="344862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0" name="직사각형 43"/>
          <p:cNvSpPr>
            <a:spLocks noChangeArrowheads="1"/>
          </p:cNvSpPr>
          <p:nvPr/>
        </p:nvSpPr>
        <p:spPr bwMode="auto">
          <a:xfrm>
            <a:off x="380492" y="39886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169024" y="2179653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43"/>
          <p:cNvSpPr>
            <a:spLocks noChangeArrowheads="1"/>
          </p:cNvSpPr>
          <p:nvPr/>
        </p:nvSpPr>
        <p:spPr bwMode="auto">
          <a:xfrm>
            <a:off x="1271414" y="2392835"/>
            <a:ext cx="461769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4" name="모서리가 둥근 직사각형 9"/>
          <p:cNvSpPr/>
          <p:nvPr/>
        </p:nvSpPr>
        <p:spPr>
          <a:xfrm>
            <a:off x="8553400" y="4069121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  <p:sp>
        <p:nvSpPr>
          <p:cNvPr id="38" name="직사각형 43"/>
          <p:cNvSpPr>
            <a:spLocks noChangeArrowheads="1"/>
          </p:cNvSpPr>
          <p:nvPr/>
        </p:nvSpPr>
        <p:spPr bwMode="auto">
          <a:xfrm>
            <a:off x="5395275" y="3586336"/>
            <a:ext cx="514279" cy="1576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0" name="직사각형 43"/>
          <p:cNvSpPr>
            <a:spLocks noChangeArrowheads="1"/>
          </p:cNvSpPr>
          <p:nvPr/>
        </p:nvSpPr>
        <p:spPr bwMode="auto">
          <a:xfrm>
            <a:off x="5397181" y="3814220"/>
            <a:ext cx="514279" cy="1576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1" name="직사각형 43"/>
          <p:cNvSpPr>
            <a:spLocks noChangeArrowheads="1"/>
          </p:cNvSpPr>
          <p:nvPr/>
        </p:nvSpPr>
        <p:spPr bwMode="auto">
          <a:xfrm>
            <a:off x="6023751" y="3579979"/>
            <a:ext cx="514279" cy="1576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3" name="직사각형 43"/>
          <p:cNvSpPr>
            <a:spLocks noChangeArrowheads="1"/>
          </p:cNvSpPr>
          <p:nvPr/>
        </p:nvSpPr>
        <p:spPr bwMode="auto">
          <a:xfrm>
            <a:off x="6033009" y="3804497"/>
            <a:ext cx="514279" cy="1576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1" name="사각형 설명선 40"/>
          <p:cNvSpPr/>
          <p:nvPr/>
        </p:nvSpPr>
        <p:spPr bwMode="auto">
          <a:xfrm>
            <a:off x="1108882" y="2377210"/>
            <a:ext cx="5410830" cy="3026793"/>
          </a:xfrm>
          <a:prstGeom prst="wedgeRectCallout">
            <a:avLst>
              <a:gd name="adj1" fmla="val 73526"/>
              <a:gd name="adj2" fmla="val -37183"/>
            </a:avLst>
          </a:prstGeom>
          <a:solidFill>
            <a:schemeClr val="bg1"/>
          </a:solidFill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94" y="2405377"/>
            <a:ext cx="5383510" cy="3003843"/>
          </a:xfrm>
          <a:prstGeom prst="rect">
            <a:avLst/>
          </a:prstGeom>
        </p:spPr>
      </p:pic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95939"/>
              </p:ext>
            </p:extLst>
          </p:nvPr>
        </p:nvGraphicFramePr>
        <p:xfrm>
          <a:off x="2715151" y="3359004"/>
          <a:ext cx="4506101" cy="65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58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569319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507859">
                  <a:extLst>
                    <a:ext uri="{9D8B030D-6E8A-4147-A177-3AD203B41FA5}">
                      <a16:colId xmlns:a16="http://schemas.microsoft.com/office/drawing/2014/main" val="3416690297"/>
                    </a:ext>
                  </a:extLst>
                </a:gridCol>
                <a:gridCol w="507859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488448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565158">
                  <a:extLst>
                    <a:ext uri="{9D8B030D-6E8A-4147-A177-3AD203B41FA5}">
                      <a16:colId xmlns:a16="http://schemas.microsoft.com/office/drawing/2014/main" val="2242070725"/>
                    </a:ext>
                  </a:extLst>
                </a:gridCol>
                <a:gridCol w="668696">
                  <a:extLst>
                    <a:ext uri="{9D8B030D-6E8A-4147-A177-3AD203B41FA5}">
                      <a16:colId xmlns:a16="http://schemas.microsoft.com/office/drawing/2014/main" val="3590077472"/>
                    </a:ext>
                  </a:extLst>
                </a:gridCol>
                <a:gridCol w="604704">
                  <a:extLst>
                    <a:ext uri="{9D8B030D-6E8A-4147-A177-3AD203B41FA5}">
                      <a16:colId xmlns:a16="http://schemas.microsoft.com/office/drawing/2014/main" val="3408572716"/>
                    </a:ext>
                  </a:extLst>
                </a:gridCol>
              </a:tblGrid>
              <a:tr h="191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상품구분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현재고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처리수량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매입단가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매입금액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선매입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7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아미넷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500mm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5,000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7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케이넷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500mm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3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9"/>
          <p:cNvSpPr/>
          <p:nvPr/>
        </p:nvSpPr>
        <p:spPr>
          <a:xfrm>
            <a:off x="7447835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자재입출고</a:t>
            </a:r>
            <a:endParaRPr lang="ko-KR" altLang="en-US" sz="9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43595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0" lvl="0" indent="0" latinLnBrk="1">
                        <a:buNone/>
                      </a:pPr>
                      <a:r>
                        <a:rPr lang="en-US" altLang="ko-KR" sz="800" baseline="0" dirty="0" smtClean="0"/>
                        <a:t>1. </a:t>
                      </a:r>
                      <a:r>
                        <a:rPr lang="ko-KR" altLang="en-US" sz="800" baseline="0" dirty="0" err="1" smtClean="0"/>
                        <a:t>입고시에만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매입단가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입력창</a:t>
                      </a:r>
                      <a:r>
                        <a:rPr lang="ko-KR" altLang="en-US" sz="800" baseline="0" dirty="0" smtClean="0"/>
                        <a:t> 활성화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308482" y="2929698"/>
          <a:ext cx="9253028" cy="139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4">
                  <a:extLst>
                    <a:ext uri="{9D8B030D-6E8A-4147-A177-3AD203B41FA5}">
                      <a16:colId xmlns:a16="http://schemas.microsoft.com/office/drawing/2014/main" val="360862959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57138">
                  <a:extLst>
                    <a:ext uri="{9D8B030D-6E8A-4147-A177-3AD203B41FA5}">
                      <a16:colId xmlns:a16="http://schemas.microsoft.com/office/drawing/2014/main" val="1444257427"/>
                    </a:ext>
                  </a:extLst>
                </a:gridCol>
                <a:gridCol w="711014">
                  <a:extLst>
                    <a:ext uri="{9D8B030D-6E8A-4147-A177-3AD203B41FA5}">
                      <a16:colId xmlns:a16="http://schemas.microsoft.com/office/drawing/2014/main" val="40851389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844">
                  <a:extLst>
                    <a:ext uri="{9D8B030D-6E8A-4147-A177-3AD203B41FA5}">
                      <a16:colId xmlns:a16="http://schemas.microsoft.com/office/drawing/2014/main" val="1549220401"/>
                    </a:ext>
                  </a:extLst>
                </a:gridCol>
                <a:gridCol w="1102346">
                  <a:extLst>
                    <a:ext uri="{9D8B030D-6E8A-4147-A177-3AD203B41FA5}">
                      <a16:colId xmlns:a16="http://schemas.microsoft.com/office/drawing/2014/main" val="427337256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할인가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재고량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(B)/</a:t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재고금액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(A)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배송대기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과부족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(B-A)</a:t>
                      </a:r>
                    </a:p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생산필요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이력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아미넷</a:t>
                      </a:r>
                      <a:endParaRPr lang="en-US" altLang="ko-KR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2,400,000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FF0000"/>
                          </a:solidFill>
                        </a:rPr>
                        <a:t>수동</a:t>
                      </a:r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-100</a:t>
                      </a:r>
                      <a:b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70.7%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나우텍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3399FF"/>
                          </a:solidFill>
                        </a:rPr>
                        <a:t>자동</a:t>
                      </a:r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재고관리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 관리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상품정보명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재고 조회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308485" y="1864442"/>
          <a:ext cx="9253027" cy="726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상품유형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단품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baseline="0" dirty="0"/>
                        <a:t> 옵션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안전재고율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    전체       </a:t>
                      </a:r>
                      <a:r>
                        <a:rPr lang="en-US" altLang="ko-KR" sz="800" dirty="0"/>
                        <a:t>50%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이상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221103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50634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3512840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2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68" name="직사각형 43"/>
          <p:cNvSpPr>
            <a:spLocks noChangeArrowheads="1"/>
          </p:cNvSpPr>
          <p:nvPr/>
        </p:nvSpPr>
        <p:spPr bwMode="auto">
          <a:xfrm>
            <a:off x="1255512" y="1899878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9" name="모서리가 둥근 직사각형 9"/>
          <p:cNvSpPr/>
          <p:nvPr/>
        </p:nvSpPr>
        <p:spPr>
          <a:xfrm>
            <a:off x="8398305" y="2677670"/>
            <a:ext cx="1163207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재고수량일괄처리</a:t>
            </a:r>
            <a:endParaRPr lang="ko-KR" altLang="en-US" sz="900" dirty="0"/>
          </a:p>
        </p:txBody>
      </p:sp>
      <p:sp>
        <p:nvSpPr>
          <p:cNvPr id="28" name="모서리가 둥근 직사각형 9"/>
          <p:cNvSpPr/>
          <p:nvPr/>
        </p:nvSpPr>
        <p:spPr>
          <a:xfrm>
            <a:off x="8532808" y="3310502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36" name="모서리가 둥근 직사각형 9"/>
          <p:cNvSpPr/>
          <p:nvPr/>
        </p:nvSpPr>
        <p:spPr>
          <a:xfrm>
            <a:off x="8543145" y="3548743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  <p:sp>
        <p:nvSpPr>
          <p:cNvPr id="39" name="모서리가 둥근 직사각형 9"/>
          <p:cNvSpPr/>
          <p:nvPr/>
        </p:nvSpPr>
        <p:spPr>
          <a:xfrm>
            <a:off x="8541894" y="3837418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43" name="모서리가 둥근 직사각형 9"/>
          <p:cNvSpPr/>
          <p:nvPr/>
        </p:nvSpPr>
        <p:spPr>
          <a:xfrm>
            <a:off x="6492869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자재순서변경</a:t>
            </a:r>
          </a:p>
        </p:txBody>
      </p:sp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6825208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55512" y="2168931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09544" y="216893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190428" y="217580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548844" y="2176197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002876" y="217619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42274" y="21768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861212" y="2169804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315244" y="2169804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013618" y="2176680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762553" y="2184148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9"/>
          <p:cNvSpPr/>
          <p:nvPr/>
        </p:nvSpPr>
        <p:spPr>
          <a:xfrm>
            <a:off x="8682176" y="1613560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0" name="타원 49"/>
          <p:cNvSpPr/>
          <p:nvPr/>
        </p:nvSpPr>
        <p:spPr>
          <a:xfrm>
            <a:off x="5169024" y="2179653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43"/>
          <p:cNvSpPr>
            <a:spLocks noChangeArrowheads="1"/>
          </p:cNvSpPr>
          <p:nvPr/>
        </p:nvSpPr>
        <p:spPr bwMode="auto">
          <a:xfrm>
            <a:off x="1271414" y="2392835"/>
            <a:ext cx="461769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4" name="모서리가 둥근 직사각형 9"/>
          <p:cNvSpPr/>
          <p:nvPr/>
        </p:nvSpPr>
        <p:spPr>
          <a:xfrm>
            <a:off x="8553400" y="4069121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  <p:sp>
        <p:nvSpPr>
          <p:cNvPr id="74" name="사각형 설명선 73"/>
          <p:cNvSpPr/>
          <p:nvPr/>
        </p:nvSpPr>
        <p:spPr bwMode="auto">
          <a:xfrm>
            <a:off x="3370744" y="1247598"/>
            <a:ext cx="5362676" cy="3297526"/>
          </a:xfrm>
          <a:prstGeom prst="wedgeRectCallout">
            <a:avLst>
              <a:gd name="adj1" fmla="val -57478"/>
              <a:gd name="adj2" fmla="val 19592"/>
            </a:avLst>
          </a:prstGeom>
          <a:solidFill>
            <a:schemeClr val="bg1"/>
          </a:solidFill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18" y="1296087"/>
            <a:ext cx="5267775" cy="2705301"/>
          </a:xfrm>
          <a:prstGeom prst="rect">
            <a:avLst/>
          </a:prstGeom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5543"/>
              </p:ext>
            </p:extLst>
          </p:nvPr>
        </p:nvGraphicFramePr>
        <p:xfrm>
          <a:off x="3680222" y="3379003"/>
          <a:ext cx="4765268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164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매입단가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매입금액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케이넷</a:t>
                      </a:r>
                      <a:r>
                        <a:rPr lang="ko-KR" altLang="en-US" sz="800" dirty="0"/>
                        <a:t>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221103"/>
                  </a:ext>
                </a:extLst>
              </a:tr>
            </a:tbl>
          </a:graphicData>
        </a:graphic>
      </p:graphicFrame>
      <p:sp>
        <p:nvSpPr>
          <p:cNvPr id="77" name="직사각형 43"/>
          <p:cNvSpPr>
            <a:spLocks noChangeArrowheads="1"/>
          </p:cNvSpPr>
          <p:nvPr/>
        </p:nvSpPr>
        <p:spPr bwMode="auto">
          <a:xfrm>
            <a:off x="4740692" y="3417691"/>
            <a:ext cx="79649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8" name="직사각형 43"/>
          <p:cNvSpPr>
            <a:spLocks noChangeArrowheads="1"/>
          </p:cNvSpPr>
          <p:nvPr/>
        </p:nvSpPr>
        <p:spPr bwMode="auto">
          <a:xfrm>
            <a:off x="6852834" y="3411359"/>
            <a:ext cx="114976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41" y="3888121"/>
            <a:ext cx="5290688" cy="5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3" y="1048081"/>
            <a:ext cx="1810371" cy="457789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400" b="1" dirty="0">
                <a:latin typeface="+mj-ea"/>
              </a:rPr>
              <a:t>IV.</a:t>
            </a:r>
            <a:r>
              <a:rPr lang="en-US" altLang="ko-KR" sz="2300" b="1" dirty="0">
                <a:latin typeface="+mj-ea"/>
                <a:ea typeface="+mj-ea"/>
              </a:rPr>
              <a:t> </a:t>
            </a:r>
            <a:r>
              <a:rPr lang="ko-KR" altLang="en-US" sz="2300" b="1" dirty="0" err="1">
                <a:latin typeface="+mj-ea"/>
                <a:ea typeface="+mj-ea"/>
              </a:rPr>
              <a:t>정산관리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4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25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5897"/>
              </p:ext>
            </p:extLst>
          </p:nvPr>
        </p:nvGraphicFramePr>
        <p:xfrm>
          <a:off x="272480" y="1312695"/>
          <a:ext cx="9361040" cy="5464677"/>
        </p:xfrm>
        <a:graphic>
          <a:graphicData uri="http://schemas.openxmlformats.org/drawingml/2006/table">
            <a:tbl>
              <a:tblPr firstRow="1" bandRow="1"/>
              <a:tblGrid>
                <a:gridCol w="936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06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/>
                        <a:t>정산생성일자 </a:t>
                      </a:r>
                      <a:r>
                        <a:rPr lang="en-US" altLang="ko-KR" sz="800" baseline="0" dirty="0"/>
                        <a:t>Default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2</a:t>
                      </a:r>
                      <a:r>
                        <a:rPr lang="ko-KR" altLang="en-US" sz="800" baseline="0" dirty="0"/>
                        <a:t>개월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/>
                        <a:t>정산상태는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Default </a:t>
                      </a:r>
                      <a:r>
                        <a:rPr lang="ko-KR" altLang="en-US" sz="800" baseline="0" dirty="0" err="1"/>
                        <a:t>정산생성</a:t>
                      </a:r>
                      <a:r>
                        <a:rPr lang="en-US" altLang="ko-KR" sz="800" baseline="0" dirty="0"/>
                        <a:t>, Default </a:t>
                      </a:r>
                      <a:r>
                        <a:rPr lang="ko-KR" altLang="en-US" sz="800" baseline="0" dirty="0"/>
                        <a:t>조회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미정산</a:t>
                      </a:r>
                      <a:r>
                        <a:rPr lang="ko-KR" altLang="en-US" sz="800" baseline="0" dirty="0"/>
                        <a:t> 리스트에서 </a:t>
                      </a:r>
                      <a:r>
                        <a:rPr lang="ko-KR" altLang="en-US" sz="800" baseline="0" dirty="0" err="1"/>
                        <a:t>정산월</a:t>
                      </a:r>
                      <a:r>
                        <a:rPr lang="ko-KR" altLang="en-US" sz="800" baseline="0" dirty="0"/>
                        <a:t> 확정 시 </a:t>
                      </a:r>
                      <a:r>
                        <a:rPr lang="ko-KR" altLang="en-US" sz="800" baseline="0" dirty="0" err="1"/>
                        <a:t>구매사별로</a:t>
                      </a:r>
                      <a:r>
                        <a:rPr lang="ko-KR" altLang="en-US" sz="800" baseline="0" dirty="0"/>
                        <a:t> 자동 </a:t>
                      </a:r>
                      <a:r>
                        <a:rPr lang="ko-KR" altLang="en-US" sz="800" baseline="0" dirty="0" err="1" smtClean="0"/>
                        <a:t>정산생성</a:t>
                      </a:r>
                      <a:endParaRPr lang="en-US" altLang="ko-KR" sz="800" baseline="0" dirty="0" smtClean="0"/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800" baseline="0" dirty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15446"/>
              </p:ext>
            </p:extLst>
          </p:nvPr>
        </p:nvGraphicFramePr>
        <p:xfrm>
          <a:off x="316103" y="2650742"/>
          <a:ext cx="9244075" cy="94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8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721569">
                  <a:extLst>
                    <a:ext uri="{9D8B030D-6E8A-4147-A177-3AD203B41FA5}">
                      <a16:colId xmlns:a16="http://schemas.microsoft.com/office/drawing/2014/main" val="53986281"/>
                    </a:ext>
                  </a:extLst>
                </a:gridCol>
                <a:gridCol w="848904">
                  <a:extLst>
                    <a:ext uri="{9D8B030D-6E8A-4147-A177-3AD203B41FA5}">
                      <a16:colId xmlns:a16="http://schemas.microsoft.com/office/drawing/2014/main" val="3944373905"/>
                    </a:ext>
                  </a:extLst>
                </a:gridCol>
                <a:gridCol w="1537016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1566206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996675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1292827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1310690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24500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정산생성일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구매사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매출액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정산상태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65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2018-07-02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20180711_</a:t>
                      </a:r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284,200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28,420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312,620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정산생성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94110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매출확정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정산생성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매출확정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정산생성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61698"/>
              </p:ext>
            </p:extLst>
          </p:nvPr>
        </p:nvGraphicFramePr>
        <p:xfrm>
          <a:off x="316104" y="1854633"/>
          <a:ext cx="9245408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52720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정산생성일자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구매사명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정산상태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3944888" y="1886978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355978" y="275785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3" name="직사각형 43"/>
          <p:cNvSpPr>
            <a:spLocks noChangeArrowheads="1"/>
          </p:cNvSpPr>
          <p:nvPr/>
        </p:nvSpPr>
        <p:spPr bwMode="auto">
          <a:xfrm>
            <a:off x="355978" y="3033642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355978" y="336852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537176" y="1886978"/>
            <a:ext cx="901327" cy="170183"/>
            <a:chOff x="4164785" y="4442031"/>
            <a:chExt cx="901327" cy="170183"/>
          </a:xfrm>
        </p:grpSpPr>
        <p:sp>
          <p:nvSpPr>
            <p:cNvPr id="21" name="직사각형 43"/>
            <p:cNvSpPr>
              <a:spLocks noChangeArrowheads="1"/>
            </p:cNvSpPr>
            <p:nvPr/>
          </p:nvSpPr>
          <p:spPr bwMode="auto">
            <a:xfrm>
              <a:off x="4164785" y="4442031"/>
              <a:ext cx="901327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err="1">
                  <a:latin typeface="+mn-ea"/>
                </a:rPr>
                <a:t>정산생성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187" y="4459814"/>
              <a:ext cx="161925" cy="152400"/>
            </a:xfrm>
            <a:prstGeom prst="rect">
              <a:avLst/>
            </a:prstGeom>
          </p:spPr>
        </p:pic>
      </p:grpSp>
      <p:sp>
        <p:nvSpPr>
          <p:cNvPr id="28" name="모서리가 둥근 직사각형 9"/>
          <p:cNvSpPr/>
          <p:nvPr/>
        </p:nvSpPr>
        <p:spPr>
          <a:xfrm>
            <a:off x="8402762" y="2433024"/>
            <a:ext cx="667184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매출확정</a:t>
            </a:r>
            <a:endParaRPr lang="ko-KR" altLang="en-US" sz="900" dirty="0"/>
          </a:p>
        </p:txBody>
      </p:sp>
      <p:sp>
        <p:nvSpPr>
          <p:cNvPr id="30" name="모서리가 둥근 직사각형 9"/>
          <p:cNvSpPr/>
          <p:nvPr/>
        </p:nvSpPr>
        <p:spPr>
          <a:xfrm>
            <a:off x="9089711" y="2429172"/>
            <a:ext cx="47046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17436" y="242468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매출목록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25558" y="3622641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|&lt; &lt;&lt; 1 / 26 &gt;&gt; &gt;|</a:t>
            </a:r>
            <a:endParaRPr lang="ko-KR" altLang="en-US" sz="900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501" y="1875140"/>
            <a:ext cx="2070191" cy="212327"/>
          </a:xfrm>
          <a:prstGeom prst="rect">
            <a:avLst/>
          </a:prstGeom>
        </p:spPr>
      </p:pic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40051"/>
              </p:ext>
            </p:extLst>
          </p:nvPr>
        </p:nvGraphicFramePr>
        <p:xfrm>
          <a:off x="308484" y="1340768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매출확정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92560"/>
              </p:ext>
            </p:extLst>
          </p:nvPr>
        </p:nvGraphicFramePr>
        <p:xfrm>
          <a:off x="316103" y="4242538"/>
          <a:ext cx="9236207" cy="1382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8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611235">
                  <a:extLst>
                    <a:ext uri="{9D8B030D-6E8A-4147-A177-3AD203B41FA5}">
                      <a16:colId xmlns:a16="http://schemas.microsoft.com/office/drawing/2014/main" val="190875616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92913424"/>
                    </a:ext>
                  </a:extLst>
                </a:gridCol>
                <a:gridCol w="2723901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60475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1070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구매사명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주문유형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주문수량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매출단가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매출금액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OK1807110001-1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 </a:t>
                      </a:r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500mm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단품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OK1807110002-2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가로등형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 </a:t>
                      </a:r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통신주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5,800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17,400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총계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17800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41,400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33470"/>
                  </a:ext>
                </a:extLst>
              </a:tr>
            </a:tbl>
          </a:graphicData>
        </a:graphic>
      </p:graphicFrame>
      <p:sp>
        <p:nvSpPr>
          <p:cNvPr id="71" name="모서리가 둥근 직사각형 9"/>
          <p:cNvSpPr/>
          <p:nvPr/>
        </p:nvSpPr>
        <p:spPr>
          <a:xfrm>
            <a:off x="9081841" y="3977593"/>
            <a:ext cx="47046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8349" y="4017821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매출상세목록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2503969" y="3452086"/>
            <a:ext cx="4934533" cy="1691425"/>
          </a:xfrm>
          <a:prstGeom prst="rect">
            <a:avLst/>
          </a:prstGeom>
          <a:solidFill>
            <a:srgbClr val="62B3D9"/>
          </a:solidFill>
          <a:ln w="12700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구축사별 매출 확정 화면 필요 없음</a:t>
            </a:r>
          </a:p>
        </p:txBody>
      </p:sp>
    </p:spTree>
    <p:extLst>
      <p:ext uri="{BB962C8B-B14F-4D97-AF65-F5344CB8AC3E}">
        <p14:creationId xmlns:p14="http://schemas.microsoft.com/office/powerpoint/2010/main" val="114136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64864"/>
              </p:ext>
            </p:extLst>
          </p:nvPr>
        </p:nvGraphicFramePr>
        <p:xfrm>
          <a:off x="272480" y="1312695"/>
          <a:ext cx="9361040" cy="5464677"/>
        </p:xfrm>
        <a:graphic>
          <a:graphicData uri="http://schemas.openxmlformats.org/drawingml/2006/table">
            <a:tbl>
              <a:tblPr firstRow="1" bandRow="1"/>
              <a:tblGrid>
                <a:gridCol w="936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06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/>
                        <a:t>매출전송전까지 확정한 매출을 </a:t>
                      </a:r>
                      <a:r>
                        <a:rPr lang="ko-KR" altLang="en-US" sz="800" baseline="0" dirty="0" err="1"/>
                        <a:t>확정취소</a:t>
                      </a:r>
                      <a:r>
                        <a:rPr lang="ko-KR" altLang="en-US" sz="800" baseline="0" dirty="0"/>
                        <a:t> 처리 가능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29118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매출확정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매출확정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매출확정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매출확정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모서리가 둥근 직사각형 9"/>
          <p:cNvSpPr/>
          <p:nvPr/>
        </p:nvSpPr>
        <p:spPr>
          <a:xfrm>
            <a:off x="8157356" y="2433024"/>
            <a:ext cx="912590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매출확정취소</a:t>
            </a:r>
          </a:p>
        </p:txBody>
      </p:sp>
      <p:sp>
        <p:nvSpPr>
          <p:cNvPr id="30" name="모서리가 둥근 직사각형 9"/>
          <p:cNvSpPr/>
          <p:nvPr/>
        </p:nvSpPr>
        <p:spPr>
          <a:xfrm>
            <a:off x="9089711" y="2429172"/>
            <a:ext cx="47046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17436" y="242468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매출목록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25558" y="3623613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|&lt; &lt;&lt; 1 / 26 &gt;&gt; &gt;|</a:t>
            </a:r>
            <a:endParaRPr lang="ko-KR" altLang="en-US" sz="900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0915"/>
              </p:ext>
            </p:extLst>
          </p:nvPr>
        </p:nvGraphicFramePr>
        <p:xfrm>
          <a:off x="308484" y="1340768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매출확정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모서리가 둥근 직사각형 9"/>
          <p:cNvSpPr/>
          <p:nvPr/>
        </p:nvSpPr>
        <p:spPr>
          <a:xfrm>
            <a:off x="9081841" y="3977593"/>
            <a:ext cx="47046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8349" y="4017821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매출상세목록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22777"/>
              </p:ext>
            </p:extLst>
          </p:nvPr>
        </p:nvGraphicFramePr>
        <p:xfrm>
          <a:off x="317437" y="2651383"/>
          <a:ext cx="9244075" cy="94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8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721569">
                  <a:extLst>
                    <a:ext uri="{9D8B030D-6E8A-4147-A177-3AD203B41FA5}">
                      <a16:colId xmlns:a16="http://schemas.microsoft.com/office/drawing/2014/main" val="53986281"/>
                    </a:ext>
                  </a:extLst>
                </a:gridCol>
                <a:gridCol w="848904">
                  <a:extLst>
                    <a:ext uri="{9D8B030D-6E8A-4147-A177-3AD203B41FA5}">
                      <a16:colId xmlns:a16="http://schemas.microsoft.com/office/drawing/2014/main" val="3944373905"/>
                    </a:ext>
                  </a:extLst>
                </a:gridCol>
                <a:gridCol w="1537016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1566206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996675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1292827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1310690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24500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정산생성일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구매사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매출액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정산상태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65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2018-07-02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20180711_</a:t>
                      </a:r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284,200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28,420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312,620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매출확정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32" name="직사각형 43"/>
          <p:cNvSpPr>
            <a:spLocks noChangeArrowheads="1"/>
          </p:cNvSpPr>
          <p:nvPr/>
        </p:nvSpPr>
        <p:spPr bwMode="auto">
          <a:xfrm>
            <a:off x="357312" y="2758500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3" name="직사각형 43"/>
          <p:cNvSpPr>
            <a:spLocks noChangeArrowheads="1"/>
          </p:cNvSpPr>
          <p:nvPr/>
        </p:nvSpPr>
        <p:spPr bwMode="auto">
          <a:xfrm>
            <a:off x="357312" y="3034283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4" name="직사각형 43"/>
          <p:cNvSpPr>
            <a:spLocks noChangeArrowheads="1"/>
          </p:cNvSpPr>
          <p:nvPr/>
        </p:nvSpPr>
        <p:spPr bwMode="auto">
          <a:xfrm>
            <a:off x="357312" y="3369170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33710"/>
              </p:ext>
            </p:extLst>
          </p:nvPr>
        </p:nvGraphicFramePr>
        <p:xfrm>
          <a:off x="316103" y="4242538"/>
          <a:ext cx="9236207" cy="1382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8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611235">
                  <a:extLst>
                    <a:ext uri="{9D8B030D-6E8A-4147-A177-3AD203B41FA5}">
                      <a16:colId xmlns:a16="http://schemas.microsoft.com/office/drawing/2014/main" val="190875616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92913424"/>
                    </a:ext>
                  </a:extLst>
                </a:gridCol>
                <a:gridCol w="2723901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60475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1070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구매사명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주문유형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주문수량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매출단가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매출금액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OK1807110001-1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 </a:t>
                      </a:r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500mm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단품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OK1807110002-2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가로등형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 </a:t>
                      </a:r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통신주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5,800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17,400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총계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17800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41,400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3347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00455"/>
              </p:ext>
            </p:extLst>
          </p:nvPr>
        </p:nvGraphicFramePr>
        <p:xfrm>
          <a:off x="316104" y="1854633"/>
          <a:ext cx="9245408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52720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정산생성일자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구매사명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정산상태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3944888" y="1886978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537176" y="1886978"/>
            <a:ext cx="901327" cy="170183"/>
            <a:chOff x="4164785" y="4442031"/>
            <a:chExt cx="901327" cy="170183"/>
          </a:xfrm>
        </p:grpSpPr>
        <p:sp>
          <p:nvSpPr>
            <p:cNvPr id="44" name="직사각형 43"/>
            <p:cNvSpPr>
              <a:spLocks noChangeArrowheads="1"/>
            </p:cNvSpPr>
            <p:nvPr/>
          </p:nvSpPr>
          <p:spPr bwMode="auto">
            <a:xfrm>
              <a:off x="4164785" y="4442031"/>
              <a:ext cx="901327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err="1">
                  <a:latin typeface="+mn-ea"/>
                </a:rPr>
                <a:t>매출확정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187" y="4459814"/>
              <a:ext cx="161925" cy="152400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501" y="1875140"/>
            <a:ext cx="2070191" cy="21232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 bwMode="auto">
          <a:xfrm>
            <a:off x="2503969" y="3452086"/>
            <a:ext cx="4934533" cy="1691425"/>
          </a:xfrm>
          <a:prstGeom prst="rect">
            <a:avLst/>
          </a:prstGeom>
          <a:solidFill>
            <a:srgbClr val="62B3D9"/>
          </a:solidFill>
          <a:ln w="12700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r>
              <a:rPr lang="ko-KR" altLang="en-US" sz="1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구축사별 매출 확정 화면 필요 없음</a:t>
            </a:r>
          </a:p>
        </p:txBody>
      </p:sp>
    </p:spTree>
    <p:extLst>
      <p:ext uri="{BB962C8B-B14F-4D97-AF65-F5344CB8AC3E}">
        <p14:creationId xmlns:p14="http://schemas.microsoft.com/office/powerpoint/2010/main" val="154000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68594"/>
              </p:ext>
            </p:extLst>
          </p:nvPr>
        </p:nvGraphicFramePr>
        <p:xfrm>
          <a:off x="272480" y="1312695"/>
          <a:ext cx="9361040" cy="5464677"/>
        </p:xfrm>
        <a:graphic>
          <a:graphicData uri="http://schemas.openxmlformats.org/drawingml/2006/table">
            <a:tbl>
              <a:tblPr firstRow="1" bandRow="1"/>
              <a:tblGrid>
                <a:gridCol w="936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06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/>
                        <a:t>현재 모두 카드결제 이므로 세금계산서 발행은 안함</a:t>
                      </a:r>
                      <a:r>
                        <a:rPr lang="en-US" altLang="ko-KR" sz="800" baseline="0" dirty="0"/>
                        <a:t>. </a:t>
                      </a:r>
                      <a:r>
                        <a:rPr lang="ko-KR" altLang="en-US" sz="800" baseline="0" dirty="0" err="1"/>
                        <a:t>더존</a:t>
                      </a:r>
                      <a:r>
                        <a:rPr lang="ko-KR" altLang="en-US" sz="800" baseline="0" dirty="0"/>
                        <a:t> 인터페이스만 구현</a:t>
                      </a:r>
                      <a:r>
                        <a:rPr lang="en-US" altLang="ko-KR" sz="800" baseline="0" dirty="0"/>
                        <a:t>(</a:t>
                      </a:r>
                      <a:r>
                        <a:rPr lang="ko-KR" altLang="en-US" sz="800" baseline="0" dirty="0"/>
                        <a:t>매출원가 계산식을 통해 추가</a:t>
                      </a:r>
                      <a:r>
                        <a:rPr lang="en-US" altLang="ko-KR" sz="800" baseline="0" dirty="0"/>
                        <a:t>)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/>
                        <a:t>매출원가를 클릭하면 해당 </a:t>
                      </a:r>
                      <a:r>
                        <a:rPr lang="ko-KR" altLang="en-US" sz="800" baseline="0" dirty="0" err="1"/>
                        <a:t>상품원가의</a:t>
                      </a:r>
                      <a:r>
                        <a:rPr lang="ko-KR" altLang="en-US" sz="800" baseline="0" dirty="0"/>
                        <a:t> 계산식을 보여줌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ex) (5</a:t>
                      </a:r>
                      <a:r>
                        <a:rPr lang="ko-KR" altLang="en-US" sz="800" baseline="0" dirty="0" err="1"/>
                        <a:t>월달</a:t>
                      </a:r>
                      <a:r>
                        <a:rPr lang="ko-KR" altLang="en-US" sz="800" baseline="0" dirty="0"/>
                        <a:t> 매입가 </a:t>
                      </a:r>
                      <a:r>
                        <a:rPr lang="en-US" altLang="ko-KR" sz="800" baseline="0" dirty="0"/>
                        <a:t>9,000</a:t>
                      </a:r>
                      <a:r>
                        <a:rPr lang="ko-KR" altLang="en-US" sz="800" baseline="0" dirty="0"/>
                        <a:t>원 </a:t>
                      </a:r>
                      <a:r>
                        <a:rPr lang="en-US" altLang="ko-KR" sz="800" baseline="0" dirty="0"/>
                        <a:t>* 5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+ 6</a:t>
                      </a:r>
                      <a:r>
                        <a:rPr lang="ko-KR" altLang="en-US" sz="800" baseline="0" dirty="0" err="1"/>
                        <a:t>월달</a:t>
                      </a:r>
                      <a:r>
                        <a:rPr lang="ko-KR" altLang="en-US" sz="800" baseline="0" dirty="0"/>
                        <a:t> 매입가 </a:t>
                      </a:r>
                      <a:r>
                        <a:rPr lang="en-US" altLang="ko-KR" sz="800" baseline="0" dirty="0"/>
                        <a:t>9,000</a:t>
                      </a:r>
                      <a:r>
                        <a:rPr lang="ko-KR" altLang="en-US" sz="800" baseline="0" dirty="0"/>
                        <a:t>원 </a:t>
                      </a:r>
                      <a:r>
                        <a:rPr lang="en-US" altLang="ko-KR" sz="800" baseline="0" dirty="0"/>
                        <a:t>* 6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+ 7</a:t>
                      </a:r>
                      <a:r>
                        <a:rPr lang="ko-KR" altLang="en-US" sz="800" baseline="0" dirty="0" err="1"/>
                        <a:t>월달</a:t>
                      </a:r>
                      <a:r>
                        <a:rPr lang="ko-KR" altLang="en-US" sz="800" baseline="0" dirty="0"/>
                        <a:t> 매입가 </a:t>
                      </a:r>
                      <a:r>
                        <a:rPr lang="en-US" altLang="ko-KR" sz="800" baseline="0" dirty="0"/>
                        <a:t>11,000</a:t>
                      </a:r>
                      <a:r>
                        <a:rPr lang="ko-KR" altLang="en-US" sz="800" baseline="0" dirty="0"/>
                        <a:t>원 </a:t>
                      </a:r>
                      <a:r>
                        <a:rPr lang="en-US" altLang="ko-KR" sz="800" baseline="0" dirty="0"/>
                        <a:t>* 7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en-US" altLang="ko-KR" sz="800" baseline="0" dirty="0"/>
                        <a:t>) / (5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+ 6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+ 7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en-US" altLang="ko-KR" sz="800" baseline="0" dirty="0"/>
                        <a:t>)</a:t>
                      </a: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48439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매출전송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매출전송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42485"/>
              </p:ext>
            </p:extLst>
          </p:nvPr>
        </p:nvGraphicFramePr>
        <p:xfrm>
          <a:off x="308484" y="1340768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</a:rPr>
                        <a:t>매출전송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2682"/>
              </p:ext>
            </p:extLst>
          </p:nvPr>
        </p:nvGraphicFramePr>
        <p:xfrm>
          <a:off x="316104" y="1854633"/>
          <a:ext cx="9245407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전송상태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매출확정일자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고객사명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007843"/>
                  </a:ext>
                </a:extLst>
              </a:tr>
            </a:tbl>
          </a:graphicData>
        </a:graphic>
      </p:graphicFrame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1175987" y="2127879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189296" y="1881624"/>
            <a:ext cx="901327" cy="170183"/>
            <a:chOff x="4164785" y="4442031"/>
            <a:chExt cx="901327" cy="170183"/>
          </a:xfrm>
        </p:grpSpPr>
        <p:sp>
          <p:nvSpPr>
            <p:cNvPr id="44" name="직사각형 43"/>
            <p:cNvSpPr>
              <a:spLocks noChangeArrowheads="1"/>
            </p:cNvSpPr>
            <p:nvPr/>
          </p:nvSpPr>
          <p:spPr bwMode="auto">
            <a:xfrm>
              <a:off x="4164785" y="4442031"/>
              <a:ext cx="901327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err="1">
                  <a:latin typeface="+mn-ea"/>
                </a:rPr>
                <a:t>매출확정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187" y="4459814"/>
              <a:ext cx="161925" cy="152400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180" y="1876905"/>
            <a:ext cx="2070191" cy="212327"/>
          </a:xfrm>
          <a:prstGeom prst="rect">
            <a:avLst/>
          </a:prstGeom>
        </p:spPr>
      </p:pic>
      <p:sp>
        <p:nvSpPr>
          <p:cNvPr id="48" name="직사각형 43"/>
          <p:cNvSpPr>
            <a:spLocks noChangeArrowheads="1"/>
          </p:cNvSpPr>
          <p:nvPr/>
        </p:nvSpPr>
        <p:spPr bwMode="auto">
          <a:xfrm>
            <a:off x="1175987" y="1881624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4189296" y="2124678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>
                <a:latin typeface="+mn-ea"/>
              </a:rPr>
              <a:t>                              (- </a:t>
            </a:r>
            <a:r>
              <a:rPr lang="ko-KR" altLang="en-US" sz="800" dirty="0">
                <a:latin typeface="+mn-ea"/>
              </a:rPr>
              <a:t>없이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55197"/>
              </p:ext>
            </p:extLst>
          </p:nvPr>
        </p:nvGraphicFramePr>
        <p:xfrm>
          <a:off x="317437" y="2653160"/>
          <a:ext cx="9244074" cy="95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14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520869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1394130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887174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792119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1108967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1108967">
                  <a:extLst>
                    <a:ext uri="{9D8B030D-6E8A-4147-A177-3AD203B41FA5}">
                      <a16:colId xmlns:a16="http://schemas.microsoft.com/office/drawing/2014/main" val="355472179"/>
                    </a:ext>
                  </a:extLst>
                </a:gridCol>
                <a:gridCol w="1108967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1108967">
                  <a:extLst>
                    <a:ext uri="{9D8B030D-6E8A-4147-A177-3AD203B41FA5}">
                      <a16:colId xmlns:a16="http://schemas.microsoft.com/office/drawing/2014/main" val="2886471970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구매사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매출확정일자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매출금액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매출원가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65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20180711_</a:t>
                      </a:r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2208144203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312,620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3,126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315,746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20180711_</a:t>
                      </a:r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2208144203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312,620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3,126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315,746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50" name="직사각형 43"/>
          <p:cNvSpPr>
            <a:spLocks noChangeArrowheads="1"/>
          </p:cNvSpPr>
          <p:nvPr/>
        </p:nvSpPr>
        <p:spPr bwMode="auto">
          <a:xfrm>
            <a:off x="357312" y="2760277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357312" y="3036060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3" name="직사각형 43"/>
          <p:cNvSpPr>
            <a:spLocks noChangeArrowheads="1"/>
          </p:cNvSpPr>
          <p:nvPr/>
        </p:nvSpPr>
        <p:spPr bwMode="auto">
          <a:xfrm>
            <a:off x="357312" y="3370947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4" name="모서리가 둥근 직사각형 9"/>
          <p:cNvSpPr/>
          <p:nvPr/>
        </p:nvSpPr>
        <p:spPr>
          <a:xfrm>
            <a:off x="8877436" y="2420888"/>
            <a:ext cx="667184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매출전송</a:t>
            </a:r>
            <a:endParaRPr lang="ko-KR" altLang="en-US" sz="900" dirty="0"/>
          </a:p>
        </p:txBody>
      </p:sp>
      <p:sp>
        <p:nvSpPr>
          <p:cNvPr id="19" name="모서리가 둥근 직사각형 9"/>
          <p:cNvSpPr/>
          <p:nvPr/>
        </p:nvSpPr>
        <p:spPr>
          <a:xfrm>
            <a:off x="9081841" y="3977593"/>
            <a:ext cx="47046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89790"/>
              </p:ext>
            </p:extLst>
          </p:nvPr>
        </p:nvGraphicFramePr>
        <p:xfrm>
          <a:off x="316103" y="4242538"/>
          <a:ext cx="9236208" cy="173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281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613324">
                  <a:extLst>
                    <a:ext uri="{9D8B030D-6E8A-4147-A177-3AD203B41FA5}">
                      <a16:colId xmlns:a16="http://schemas.microsoft.com/office/drawing/2014/main" val="373703553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908756161"/>
                    </a:ext>
                  </a:extLst>
                </a:gridCol>
                <a:gridCol w="991011">
                  <a:extLst>
                    <a:ext uri="{9D8B030D-6E8A-4147-A177-3AD203B41FA5}">
                      <a16:colId xmlns:a16="http://schemas.microsoft.com/office/drawing/2014/main" val="2792913424"/>
                    </a:ext>
                  </a:extLst>
                </a:gridCol>
                <a:gridCol w="2213345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49613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913710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905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26">
                  <a:extLst>
                    <a:ext uri="{9D8B030D-6E8A-4147-A177-3AD203B41FA5}">
                      <a16:colId xmlns:a16="http://schemas.microsoft.com/office/drawing/2014/main" val="325255645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구매사명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상품구분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주문유형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주문수량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매출단가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매출금액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매출원가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rgbClr val="FF0000"/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OK1807110001-1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 </a:t>
                      </a:r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500mm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sng" dirty="0">
                          <a:solidFill>
                            <a:srgbClr val="3399FF"/>
                          </a:solidFill>
                        </a:rPr>
                        <a:t>10,000</a:t>
                      </a:r>
                      <a:endParaRPr lang="ko-KR" altLang="en-US" sz="800" b="0" u="sng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단품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OK1807110002-2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가로등형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 </a:t>
                      </a:r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통신주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5,800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17,400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sng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rgbClr val="FF0000"/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단품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OK1807110002-2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가로등형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 </a:t>
                      </a:r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통신주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5,800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17,400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sng" dirty="0">
                          <a:solidFill>
                            <a:srgbClr val="3399FF"/>
                          </a:solidFill>
                        </a:rPr>
                        <a:t>1,800</a:t>
                      </a:r>
                      <a:endParaRPr lang="ko-KR" altLang="en-US" sz="800" b="0" u="sng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387870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총계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17800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41,400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33470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17436" y="242468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매출목록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8349" y="4017821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매출상세목록</a:t>
            </a:r>
          </a:p>
        </p:txBody>
      </p:sp>
      <p:sp>
        <p:nvSpPr>
          <p:cNvPr id="23" name="사각형 설명선 22"/>
          <p:cNvSpPr/>
          <p:nvPr/>
        </p:nvSpPr>
        <p:spPr bwMode="auto">
          <a:xfrm>
            <a:off x="6812762" y="3256898"/>
            <a:ext cx="3293325" cy="910888"/>
          </a:xfrm>
          <a:prstGeom prst="wedgeRectCallout">
            <a:avLst>
              <a:gd name="adj1" fmla="val 24096"/>
              <a:gd name="adj2" fmla="val 112735"/>
            </a:avLst>
          </a:prstGeom>
          <a:solidFill>
            <a:schemeClr val="bg1"/>
          </a:solidFill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89256"/>
              </p:ext>
            </p:extLst>
          </p:nvPr>
        </p:nvGraphicFramePr>
        <p:xfrm>
          <a:off x="6889265" y="3339478"/>
          <a:ext cx="3183887" cy="7735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6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281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매출원가 </a:t>
                      </a:r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상세내역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511937"/>
                  </a:ext>
                </a:extLst>
              </a:tr>
              <a:tr h="251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매출원가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</a:rPr>
                        <a:t>(9000(5</a:t>
                      </a: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</a:rPr>
                        <a:t>) * 10 + 9500(6</a:t>
                      </a: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700" b="1" u="none" baseline="0" dirty="0">
                          <a:solidFill>
                            <a:schemeClr val="tx1"/>
                          </a:solidFill>
                        </a:rPr>
                        <a:t> * 6) </a:t>
                      </a:r>
                      <a:r>
                        <a:rPr lang="en-US" altLang="ko-KR" sz="700" b="1" u="none" baseline="0">
                          <a:solidFill>
                            <a:schemeClr val="tx1"/>
                          </a:solidFill>
                        </a:rPr>
                        <a:t>/ 16 = 10,000</a:t>
                      </a:r>
                      <a:endParaRPr lang="en-US" altLang="ko-KR" sz="7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95">
                <a:tc gridSpan="2"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13817"/>
                  </a:ext>
                </a:extLst>
              </a:tr>
            </a:tbl>
          </a:graphicData>
        </a:graphic>
      </p:graphicFrame>
      <p:sp>
        <p:nvSpPr>
          <p:cNvPr id="25" name="모서리가 둥근 직사각형 9"/>
          <p:cNvSpPr/>
          <p:nvPr/>
        </p:nvSpPr>
        <p:spPr>
          <a:xfrm>
            <a:off x="8356488" y="3851158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185161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85142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 smtClean="0"/>
                        <a:t>계산서일자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:</a:t>
                      </a:r>
                      <a:r>
                        <a:rPr lang="ko-KR" altLang="en-US" sz="800" baseline="0" dirty="0"/>
                        <a:t> 오늘날짜부터 </a:t>
                      </a:r>
                      <a:r>
                        <a:rPr lang="en-US" altLang="ko-KR" sz="800" baseline="0" dirty="0"/>
                        <a:t>- 2</a:t>
                      </a:r>
                      <a:r>
                        <a:rPr lang="ko-KR" altLang="en-US" sz="800" baseline="0" dirty="0"/>
                        <a:t>달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316104" y="1854633"/>
          <a:ext cx="9245407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공급사명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전송상태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계산서일자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(-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없이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매입구분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76462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09881"/>
              </p:ext>
            </p:extLst>
          </p:nvPr>
        </p:nvGraphicFramePr>
        <p:xfrm>
          <a:off x="308484" y="2704492"/>
          <a:ext cx="8892990" cy="120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72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177057">
                  <a:extLst>
                    <a:ext uri="{9D8B030D-6E8A-4147-A177-3AD203B41FA5}">
                      <a16:colId xmlns:a16="http://schemas.microsoft.com/office/drawing/2014/main" val="3136239500"/>
                    </a:ext>
                  </a:extLst>
                </a:gridCol>
                <a:gridCol w="862123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1682080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932482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33699">
                  <a:extLst>
                    <a:ext uri="{9D8B030D-6E8A-4147-A177-3AD203B41FA5}">
                      <a16:colId xmlns:a16="http://schemas.microsoft.com/office/drawing/2014/main" val="2063647853"/>
                    </a:ext>
                  </a:extLst>
                </a:gridCol>
                <a:gridCol w="733699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733699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  <a:gridCol w="1125003">
                  <a:extLst>
                    <a:ext uri="{9D8B030D-6E8A-4147-A177-3AD203B41FA5}">
                      <a16:colId xmlns:a16="http://schemas.microsoft.com/office/drawing/2014/main" val="230176461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전표번호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계산서일자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매입구분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매입금액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매출확정일자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BN0003500018191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2018-07-31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선매입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20180711_</a:t>
                      </a:r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BN0003500018192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2018-07-31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20180711_</a:t>
                      </a:r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아미넷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BN0003500018193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2018-07-31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20180711_</a:t>
                      </a:r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38706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매출전송내역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매출전송내역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61570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매출전송내역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1280592" y="1891995"/>
            <a:ext cx="147616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340738" y="28039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3" name="직사각형 43"/>
          <p:cNvSpPr>
            <a:spLocks noChangeArrowheads="1"/>
          </p:cNvSpPr>
          <p:nvPr/>
        </p:nvSpPr>
        <p:spPr bwMode="auto">
          <a:xfrm>
            <a:off x="340738" y="3100634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340738" y="3385337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95332" y="1893236"/>
            <a:ext cx="833471" cy="169860"/>
            <a:chOff x="1160429" y="1885911"/>
            <a:chExt cx="833471" cy="169860"/>
          </a:xfrm>
        </p:grpSpPr>
        <p:sp>
          <p:nvSpPr>
            <p:cNvPr id="25" name="직사각형 43"/>
            <p:cNvSpPr>
              <a:spLocks noChangeArrowheads="1"/>
            </p:cNvSpPr>
            <p:nvPr/>
          </p:nvSpPr>
          <p:spPr bwMode="auto">
            <a:xfrm>
              <a:off x="1160429" y="1885911"/>
              <a:ext cx="83347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err="1">
                  <a:latin typeface="+mn-ea"/>
                </a:rPr>
                <a:t>매입전송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002" y="1895743"/>
              <a:ext cx="161925" cy="152400"/>
            </a:xfrm>
            <a:prstGeom prst="rect">
              <a:avLst/>
            </a:prstGeom>
          </p:spPr>
        </p:pic>
      </p:grp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41" name="모서리가 둥근 직사각형 9"/>
          <p:cNvSpPr/>
          <p:nvPr/>
        </p:nvSpPr>
        <p:spPr>
          <a:xfrm>
            <a:off x="8633359" y="1626016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4" name="직사각형 43"/>
          <p:cNvSpPr>
            <a:spLocks noChangeArrowheads="1"/>
          </p:cNvSpPr>
          <p:nvPr/>
        </p:nvSpPr>
        <p:spPr bwMode="auto">
          <a:xfrm>
            <a:off x="340738" y="3696268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32920" y="2165469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686952" y="2165469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264450" y="2166083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926646" y="2165800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321" y="1869071"/>
            <a:ext cx="2070191" cy="212327"/>
          </a:xfrm>
          <a:prstGeom prst="rect">
            <a:avLst/>
          </a:prstGeom>
        </p:spPr>
      </p:pic>
      <p:sp>
        <p:nvSpPr>
          <p:cNvPr id="49" name="직사각형 43"/>
          <p:cNvSpPr>
            <a:spLocks noChangeArrowheads="1"/>
          </p:cNvSpPr>
          <p:nvPr/>
        </p:nvSpPr>
        <p:spPr bwMode="auto">
          <a:xfrm>
            <a:off x="1280592" y="2131248"/>
            <a:ext cx="147616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3" name="모서리가 둥근 직사각형 9"/>
          <p:cNvSpPr/>
          <p:nvPr/>
        </p:nvSpPr>
        <p:spPr>
          <a:xfrm>
            <a:off x="8517396" y="245305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전송취소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0913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88007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선매입</a:t>
                      </a:r>
                      <a:r>
                        <a:rPr lang="ko-KR" altLang="en-US" sz="800" baseline="0" dirty="0"/>
                        <a:t> 대상은 재고 입고된 리스트 기준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 smtClean="0"/>
                        <a:t>정산생성</a:t>
                      </a:r>
                      <a:r>
                        <a:rPr lang="ko-KR" altLang="en-US" sz="800" baseline="0" dirty="0" smtClean="0"/>
                        <a:t> 버튼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err="1" smtClean="0"/>
                        <a:t>공급사</a:t>
                      </a:r>
                      <a:r>
                        <a:rPr lang="en-US" altLang="ko-KR" sz="800" baseline="0" dirty="0"/>
                        <a:t>/</a:t>
                      </a:r>
                      <a:r>
                        <a:rPr lang="ko-KR" altLang="en-US" sz="800" baseline="0" dirty="0" err="1" smtClean="0"/>
                        <a:t>매입구분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err="1" smtClean="0"/>
                        <a:t>입고일기간</a:t>
                      </a:r>
                      <a:r>
                        <a:rPr lang="ko-KR" altLang="en-US" sz="800" baseline="0" dirty="0" smtClean="0"/>
                        <a:t> 별 </a:t>
                      </a:r>
                      <a:r>
                        <a:rPr lang="ko-KR" altLang="en-US" sz="800" baseline="0" dirty="0" err="1"/>
                        <a:t>정산내역을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smtClean="0"/>
                        <a:t>생성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/>
                        <a:t>지난달 제외된 </a:t>
                      </a:r>
                      <a:r>
                        <a:rPr lang="ko-KR" altLang="en-US" sz="800" baseline="0" dirty="0" err="1"/>
                        <a:t>입고목록은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이번달에</a:t>
                      </a:r>
                      <a:r>
                        <a:rPr lang="ko-KR" altLang="en-US" sz="800" baseline="0" dirty="0"/>
                        <a:t> 다시 </a:t>
                      </a:r>
                      <a:r>
                        <a:rPr lang="ko-KR" altLang="en-US" sz="800" baseline="0" dirty="0" err="1"/>
                        <a:t>포함처리</a:t>
                      </a:r>
                      <a:r>
                        <a:rPr lang="en-US" altLang="ko-KR" sz="800" baseline="0" dirty="0"/>
                        <a:t>)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매입구분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/>
                        <a:t>전체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/>
                        <a:t>선매입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/>
                        <a:t>카드매입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선매입은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트러스빌</a:t>
                      </a:r>
                      <a:r>
                        <a:rPr lang="ko-KR" altLang="en-US" sz="800" baseline="0" dirty="0"/>
                        <a:t> 연동 필요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/>
                        <a:t>법인카드는 미리 구매한 내역이므로 </a:t>
                      </a:r>
                      <a:r>
                        <a:rPr lang="ko-KR" altLang="en-US" sz="800" baseline="0" dirty="0" err="1"/>
                        <a:t>트러스빌연동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smtClean="0"/>
                        <a:t>없음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7390"/>
              </p:ext>
            </p:extLst>
          </p:nvPr>
        </p:nvGraphicFramePr>
        <p:xfrm>
          <a:off x="316104" y="1854633"/>
          <a:ext cx="9245407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공급사명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매입구분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카드매입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29256"/>
              </p:ext>
            </p:extLst>
          </p:nvPr>
        </p:nvGraphicFramePr>
        <p:xfrm>
          <a:off x="308484" y="2384884"/>
          <a:ext cx="6753195" cy="1252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40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22887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556510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805553413"/>
                    </a:ext>
                  </a:extLst>
                </a:gridCol>
                <a:gridCol w="752522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870161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688878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942675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  <a:gridCol w="942675">
                  <a:extLst>
                    <a:ext uri="{9D8B030D-6E8A-4147-A177-3AD203B41FA5}">
                      <a16:colId xmlns:a16="http://schemas.microsoft.com/office/drawing/2014/main" val="230176461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지급조건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과세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정산생성일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선매입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6249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선매입확정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선매입확정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정산생성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54721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선매입확정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4196916" y="1888591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340738" y="2484381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3" name="직사각형 43"/>
          <p:cNvSpPr>
            <a:spLocks noChangeArrowheads="1"/>
          </p:cNvSpPr>
          <p:nvPr/>
        </p:nvSpPr>
        <p:spPr bwMode="auto">
          <a:xfrm>
            <a:off x="340738" y="2796266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340738" y="30885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60429" y="1885911"/>
            <a:ext cx="833471" cy="170183"/>
            <a:chOff x="1160429" y="1885911"/>
            <a:chExt cx="833471" cy="170183"/>
          </a:xfrm>
        </p:grpSpPr>
        <p:sp>
          <p:nvSpPr>
            <p:cNvPr id="25" name="직사각형 43"/>
            <p:cNvSpPr>
              <a:spLocks noChangeArrowheads="1"/>
            </p:cNvSpPr>
            <p:nvPr/>
          </p:nvSpPr>
          <p:spPr bwMode="auto">
            <a:xfrm>
              <a:off x="1160429" y="1885911"/>
              <a:ext cx="83347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매입확정대상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002" y="1903694"/>
              <a:ext cx="161925" cy="152400"/>
            </a:xfrm>
            <a:prstGeom prst="rect">
              <a:avLst/>
            </a:prstGeom>
          </p:spPr>
        </p:pic>
      </p:grp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41" name="모서리가 둥근 직사각형 9"/>
          <p:cNvSpPr/>
          <p:nvPr/>
        </p:nvSpPr>
        <p:spPr>
          <a:xfrm>
            <a:off x="5929308" y="2146712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08484" y="217396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매입목록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43"/>
          <p:cNvSpPr>
            <a:spLocks noChangeArrowheads="1"/>
          </p:cNvSpPr>
          <p:nvPr/>
        </p:nvSpPr>
        <p:spPr bwMode="auto">
          <a:xfrm>
            <a:off x="340738" y="3412625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607646" y="1924452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061678" y="1924452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639176" y="1925066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0039" y="2770324"/>
            <a:ext cx="1133174" cy="169860"/>
            <a:chOff x="555926" y="2757467"/>
            <a:chExt cx="1133174" cy="169860"/>
          </a:xfrm>
        </p:grpSpPr>
        <p:sp>
          <p:nvSpPr>
            <p:cNvPr id="61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15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578275" y="3068960"/>
            <a:ext cx="1134365" cy="169860"/>
            <a:chOff x="555926" y="2757467"/>
            <a:chExt cx="1134365" cy="169860"/>
          </a:xfrm>
        </p:grpSpPr>
        <p:sp>
          <p:nvSpPr>
            <p:cNvPr id="64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366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579084" y="3379852"/>
            <a:ext cx="1134365" cy="169860"/>
            <a:chOff x="555926" y="2757467"/>
            <a:chExt cx="1134365" cy="169860"/>
          </a:xfrm>
        </p:grpSpPr>
        <p:sp>
          <p:nvSpPr>
            <p:cNvPr id="67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366" y="2768900"/>
              <a:ext cx="161925" cy="152400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96998"/>
              </p:ext>
            </p:extLst>
          </p:nvPr>
        </p:nvGraphicFramePr>
        <p:xfrm>
          <a:off x="3224807" y="4032880"/>
          <a:ext cx="5453568" cy="13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813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62864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1268429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771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재고번호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입고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단가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입고일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2018-07-04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2018-07-04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109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단품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5C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동축케이블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14,800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59,200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2018-07-05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74" name="모서리가 둥근 직사각형 9"/>
          <p:cNvSpPr/>
          <p:nvPr/>
        </p:nvSpPr>
        <p:spPr>
          <a:xfrm>
            <a:off x="5205028" y="2147280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매입확정</a:t>
            </a:r>
            <a:endParaRPr lang="ko-KR" altLang="en-US" sz="900" dirty="0"/>
          </a:p>
        </p:txBody>
      </p:sp>
      <p:cxnSp>
        <p:nvCxnSpPr>
          <p:cNvPr id="46" name="꺾인 연결선 45"/>
          <p:cNvCxnSpPr>
            <a:stCxn id="22" idx="2"/>
            <a:endCxn id="69" idx="1"/>
          </p:cNvCxnSpPr>
          <p:nvPr/>
        </p:nvCxnSpPr>
        <p:spPr>
          <a:xfrm rot="5400000">
            <a:off x="2913172" y="3949141"/>
            <a:ext cx="1083544" cy="460274"/>
          </a:xfrm>
          <a:prstGeom prst="bentConnector4">
            <a:avLst>
              <a:gd name="adj1" fmla="val 18244"/>
              <a:gd name="adj2" fmla="val 1496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31852" y="379828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매입상세목록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20" y="2143394"/>
            <a:ext cx="2070191" cy="212327"/>
          </a:xfrm>
          <a:prstGeom prst="rect">
            <a:avLst/>
          </a:prstGeom>
        </p:spPr>
      </p:pic>
      <p:sp>
        <p:nvSpPr>
          <p:cNvPr id="44" name="모서리가 둥근 직사각형 9"/>
          <p:cNvSpPr/>
          <p:nvPr/>
        </p:nvSpPr>
        <p:spPr>
          <a:xfrm>
            <a:off x="8877436" y="3789371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42" name="모서리가 둥근 직사각형 9"/>
          <p:cNvSpPr/>
          <p:nvPr/>
        </p:nvSpPr>
        <p:spPr>
          <a:xfrm>
            <a:off x="4480776" y="2148019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정산생성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988803" y="214135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입고일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45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4678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/>
                        <a:t>매입확정취소 처리 </a:t>
                      </a:r>
                      <a:r>
                        <a:rPr lang="ko-KR" altLang="en-US" sz="800" baseline="0" dirty="0" err="1"/>
                        <a:t>할때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/>
                        <a:t>매입전송이</a:t>
                      </a:r>
                      <a:r>
                        <a:rPr lang="ko-KR" altLang="en-US" sz="800" baseline="0" dirty="0"/>
                        <a:t> 되었는지 확인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316104" y="1854633"/>
          <a:ext cx="9245407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공급사명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매입구분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카드매입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36158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선매입확정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선매입확정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매입확정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선매입확정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4196916" y="1888591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60429" y="1885911"/>
            <a:ext cx="833471" cy="170183"/>
            <a:chOff x="1160429" y="1885911"/>
            <a:chExt cx="833471" cy="170183"/>
          </a:xfrm>
        </p:grpSpPr>
        <p:sp>
          <p:nvSpPr>
            <p:cNvPr id="25" name="직사각형 43"/>
            <p:cNvSpPr>
              <a:spLocks noChangeArrowheads="1"/>
            </p:cNvSpPr>
            <p:nvPr/>
          </p:nvSpPr>
          <p:spPr bwMode="auto">
            <a:xfrm>
              <a:off x="1160429" y="1885911"/>
              <a:ext cx="83347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err="1">
                  <a:latin typeface="+mn-ea"/>
                </a:rPr>
                <a:t>매입확정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002" y="1903694"/>
              <a:ext cx="161925" cy="152400"/>
            </a:xfrm>
            <a:prstGeom prst="rect">
              <a:avLst/>
            </a:prstGeom>
          </p:spPr>
        </p:pic>
      </p:grp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41" name="모서리가 둥근 직사각형 9"/>
          <p:cNvSpPr/>
          <p:nvPr/>
        </p:nvSpPr>
        <p:spPr>
          <a:xfrm>
            <a:off x="5929308" y="2146712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6" name="타원 55"/>
          <p:cNvSpPr/>
          <p:nvPr/>
        </p:nvSpPr>
        <p:spPr>
          <a:xfrm>
            <a:off x="6607646" y="1924452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061678" y="1924452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639176" y="1925066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76026"/>
              </p:ext>
            </p:extLst>
          </p:nvPr>
        </p:nvGraphicFramePr>
        <p:xfrm>
          <a:off x="3224807" y="4032880"/>
          <a:ext cx="5453568" cy="13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813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62864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1268429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771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재고번호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입고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단가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입고일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2018-07-04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2018-07-04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109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단품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5C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동축케이블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14,800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59,200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2018-07-05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74" name="모서리가 둥근 직사각형 9"/>
          <p:cNvSpPr/>
          <p:nvPr/>
        </p:nvSpPr>
        <p:spPr>
          <a:xfrm>
            <a:off x="4989004" y="2147280"/>
            <a:ext cx="900100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매입확정취소</a:t>
            </a:r>
          </a:p>
        </p:txBody>
      </p:sp>
      <p:cxnSp>
        <p:nvCxnSpPr>
          <p:cNvPr id="46" name="꺾인 연결선 45"/>
          <p:cNvCxnSpPr>
            <a:endCxn id="69" idx="1"/>
          </p:cNvCxnSpPr>
          <p:nvPr/>
        </p:nvCxnSpPr>
        <p:spPr>
          <a:xfrm rot="16200000" flipH="1">
            <a:off x="2490986" y="3987229"/>
            <a:ext cx="1107602" cy="3600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31852" y="379828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매입상세목록</a:t>
            </a:r>
          </a:p>
        </p:txBody>
      </p:sp>
      <p:sp>
        <p:nvSpPr>
          <p:cNvPr id="44" name="모서리가 둥근 직사각형 9"/>
          <p:cNvSpPr/>
          <p:nvPr/>
        </p:nvSpPr>
        <p:spPr>
          <a:xfrm>
            <a:off x="8874321" y="3789371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08484" y="217396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매입목록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24886"/>
              </p:ext>
            </p:extLst>
          </p:nvPr>
        </p:nvGraphicFramePr>
        <p:xfrm>
          <a:off x="308484" y="2384884"/>
          <a:ext cx="6753195" cy="1252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40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22887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556510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805553413"/>
                    </a:ext>
                  </a:extLst>
                </a:gridCol>
                <a:gridCol w="752522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870161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688878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942675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  <a:gridCol w="942675">
                  <a:extLst>
                    <a:ext uri="{9D8B030D-6E8A-4147-A177-3AD203B41FA5}">
                      <a16:colId xmlns:a16="http://schemas.microsoft.com/office/drawing/2014/main" val="230176461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지급조건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과세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정산생성일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선매입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37" name="직사각형 43"/>
          <p:cNvSpPr>
            <a:spLocks noChangeArrowheads="1"/>
          </p:cNvSpPr>
          <p:nvPr/>
        </p:nvSpPr>
        <p:spPr bwMode="auto">
          <a:xfrm>
            <a:off x="340738" y="2484381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9" name="직사각형 43"/>
          <p:cNvSpPr>
            <a:spLocks noChangeArrowheads="1"/>
          </p:cNvSpPr>
          <p:nvPr/>
        </p:nvSpPr>
        <p:spPr bwMode="auto">
          <a:xfrm>
            <a:off x="340738" y="2796266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340738" y="30885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3" name="직사각형 43"/>
          <p:cNvSpPr>
            <a:spLocks noChangeArrowheads="1"/>
          </p:cNvSpPr>
          <p:nvPr/>
        </p:nvSpPr>
        <p:spPr bwMode="auto">
          <a:xfrm>
            <a:off x="340738" y="3412625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80039" y="2770324"/>
            <a:ext cx="1133174" cy="169860"/>
            <a:chOff x="555926" y="2757467"/>
            <a:chExt cx="1133174" cy="169860"/>
          </a:xfrm>
        </p:grpSpPr>
        <p:sp>
          <p:nvSpPr>
            <p:cNvPr id="48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15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578275" y="3068960"/>
            <a:ext cx="1134365" cy="169860"/>
            <a:chOff x="555926" y="2757467"/>
            <a:chExt cx="1134365" cy="169860"/>
          </a:xfrm>
        </p:grpSpPr>
        <p:sp>
          <p:nvSpPr>
            <p:cNvPr id="51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366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579084" y="3379852"/>
            <a:ext cx="1134365" cy="169860"/>
            <a:chOff x="555926" y="2757467"/>
            <a:chExt cx="1134365" cy="169860"/>
          </a:xfrm>
        </p:grpSpPr>
        <p:sp>
          <p:nvSpPr>
            <p:cNvPr id="59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366" y="2768900"/>
              <a:ext cx="161925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72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5" y="3429000"/>
            <a:ext cx="6967566" cy="342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41033" y="1048081"/>
            <a:ext cx="1946626" cy="442401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ko-KR" altLang="en-US" sz="2300" b="1">
                <a:latin typeface="+mj-ea"/>
                <a:ea typeface="+mj-ea"/>
              </a:rPr>
              <a:t>온라인결제몰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4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1"/>
          <p:cNvSpPr txBox="1">
            <a:spLocks/>
          </p:cNvSpPr>
          <p:nvPr/>
        </p:nvSpPr>
        <p:spPr>
          <a:xfrm>
            <a:off x="5349045" y="1592796"/>
            <a:ext cx="4391995" cy="4752528"/>
          </a:xfrm>
          <a:prstGeom prst="rect">
            <a:avLst/>
          </a:prstGeom>
        </p:spPr>
        <p:txBody>
          <a:bodyPr vert="horz" lIns="87600" tIns="43801" rIns="87600" bIns="43801" rtlCol="0" anchor="ctr"/>
          <a:lstStyle>
            <a:defPPr>
              <a:defRPr lang="en-US"/>
            </a:defPPr>
            <a:lvl1pPr algn="l" rtl="0" fontAlgn="auto" latinLnBrk="1">
              <a:spcBef>
                <a:spcPts val="0"/>
              </a:spcBef>
              <a:spcAft>
                <a:spcPts val="0"/>
              </a:spcAft>
              <a:defRPr kumimoji="1" sz="1200" b="0" kern="120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marL="628650" indent="-628650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I.	</a:t>
            </a:r>
            <a:r>
              <a:rPr lang="ko-KR" altLang="en-US" sz="1800" b="1" dirty="0" err="1">
                <a:solidFill>
                  <a:schemeClr val="tx1"/>
                </a:solidFill>
                <a:latin typeface="+mj-ea"/>
                <a:ea typeface="+mj-ea"/>
              </a:rPr>
              <a:t>공급사관리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28650" indent="-628650">
              <a:lnSpc>
                <a:spcPct val="150000"/>
              </a:lnSpc>
              <a:buAutoNum type="romanUcPeriod" startAt="2"/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상품관리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err="1">
                <a:solidFill>
                  <a:schemeClr val="tx1"/>
                </a:solidFill>
                <a:latin typeface="+mj-ea"/>
                <a:ea typeface="+mj-ea"/>
              </a:rPr>
              <a:t>추가사항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28650" indent="-628650">
              <a:lnSpc>
                <a:spcPct val="150000"/>
              </a:lnSpc>
              <a:buAutoNum type="romanUcPeriod" startAt="2"/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재고관리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28650" indent="-628650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IV.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ko-KR" altLang="en-US" sz="1800" b="1" dirty="0" err="1">
                <a:solidFill>
                  <a:schemeClr val="tx1"/>
                </a:solidFill>
                <a:latin typeface="+mj-ea"/>
                <a:ea typeface="+mj-ea"/>
              </a:rPr>
              <a:t>정산관리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28650" indent="-628650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V.     	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경영정보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통계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52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36811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위탁매입</a:t>
                      </a:r>
                      <a:r>
                        <a:rPr lang="ko-KR" altLang="en-US" sz="800" baseline="0" dirty="0"/>
                        <a:t> 대상은 주문 리스트 기준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위탁매입은</a:t>
                      </a:r>
                      <a:r>
                        <a:rPr lang="ko-KR" altLang="en-US" sz="800" baseline="0" dirty="0"/>
                        <a:t> 매출이 처리된 내역을 기준으로 매입 생성을 처리</a:t>
                      </a:r>
                      <a:r>
                        <a:rPr lang="en-US" altLang="ko-KR" sz="800" baseline="0" dirty="0"/>
                        <a:t>(</a:t>
                      </a:r>
                      <a:r>
                        <a:rPr lang="en-US" altLang="ko-KR" sz="800" baseline="0" dirty="0" err="1"/>
                        <a:t>Okplaza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동일</a:t>
                      </a:r>
                      <a:r>
                        <a:rPr lang="en-US" altLang="ko-KR" sz="800" baseline="0" dirty="0"/>
                        <a:t>)</a:t>
                      </a: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8884"/>
              </p:ext>
            </p:extLst>
          </p:nvPr>
        </p:nvGraphicFramePr>
        <p:xfrm>
          <a:off x="316104" y="1854633"/>
          <a:ext cx="9245407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공급사명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매입구분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46226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위탁매입확정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위탁매입확정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정산생성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87256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위탁매입확정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4196916" y="1888591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60429" y="1885911"/>
            <a:ext cx="833471" cy="170183"/>
            <a:chOff x="1160429" y="1885911"/>
            <a:chExt cx="833471" cy="170183"/>
          </a:xfrm>
        </p:grpSpPr>
        <p:sp>
          <p:nvSpPr>
            <p:cNvPr id="25" name="직사각형 43"/>
            <p:cNvSpPr>
              <a:spLocks noChangeArrowheads="1"/>
            </p:cNvSpPr>
            <p:nvPr/>
          </p:nvSpPr>
          <p:spPr bwMode="auto">
            <a:xfrm>
              <a:off x="1160429" y="1885911"/>
              <a:ext cx="83347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매입확정대상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002" y="1903694"/>
              <a:ext cx="161925" cy="152400"/>
            </a:xfrm>
            <a:prstGeom prst="rect">
              <a:avLst/>
            </a:prstGeom>
          </p:spPr>
        </p:pic>
      </p:grp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41" name="모서리가 둥근 직사각형 9"/>
          <p:cNvSpPr/>
          <p:nvPr/>
        </p:nvSpPr>
        <p:spPr>
          <a:xfrm>
            <a:off x="4957200" y="2146712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08484" y="217396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매입목록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607646" y="1924452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84430"/>
              </p:ext>
            </p:extLst>
          </p:nvPr>
        </p:nvGraphicFramePr>
        <p:xfrm>
          <a:off x="3224807" y="4032880"/>
          <a:ext cx="5616207" cy="13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356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731686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551453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409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189">
                  <a:extLst>
                    <a:ext uri="{9D8B030D-6E8A-4147-A177-3AD203B41FA5}">
                      <a16:colId xmlns:a16="http://schemas.microsoft.com/office/drawing/2014/main" val="2112684297"/>
                    </a:ext>
                  </a:extLst>
                </a:gridCol>
                <a:gridCol w="589931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765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단가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입고일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OK18052100001-1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단품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2018-07-04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OK18052100001-2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2018-07-04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OK18052100001-3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단품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5C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동축케이블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14,800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59,200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2018-07-05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74" name="모서리가 둥근 직사각형 9"/>
          <p:cNvSpPr/>
          <p:nvPr/>
        </p:nvSpPr>
        <p:spPr>
          <a:xfrm>
            <a:off x="4232920" y="2147280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매입확정</a:t>
            </a:r>
            <a:endParaRPr lang="ko-KR" altLang="en-US" sz="900" dirty="0"/>
          </a:p>
        </p:txBody>
      </p:sp>
      <p:cxnSp>
        <p:nvCxnSpPr>
          <p:cNvPr id="46" name="꺾인 연결선 45"/>
          <p:cNvCxnSpPr>
            <a:endCxn id="69" idx="1"/>
          </p:cNvCxnSpPr>
          <p:nvPr/>
        </p:nvCxnSpPr>
        <p:spPr>
          <a:xfrm rot="16200000" flipH="1">
            <a:off x="2490986" y="3987229"/>
            <a:ext cx="1107602" cy="3600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31852" y="379828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매입상세목록</a:t>
            </a:r>
          </a:p>
        </p:txBody>
      </p:sp>
      <p:sp>
        <p:nvSpPr>
          <p:cNvPr id="45" name="모서리가 둥근 직사각형 9"/>
          <p:cNvSpPr/>
          <p:nvPr/>
        </p:nvSpPr>
        <p:spPr>
          <a:xfrm>
            <a:off x="8373380" y="3789371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48" name="모서리가 둥근 직사각형 9"/>
          <p:cNvSpPr/>
          <p:nvPr/>
        </p:nvSpPr>
        <p:spPr>
          <a:xfrm>
            <a:off x="8412625" y="1615512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정산생성</a:t>
            </a:r>
            <a:endParaRPr lang="ko-KR" altLang="en-US" sz="9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39703"/>
              </p:ext>
            </p:extLst>
          </p:nvPr>
        </p:nvGraphicFramePr>
        <p:xfrm>
          <a:off x="308484" y="2384884"/>
          <a:ext cx="6753195" cy="122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40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22887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2851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805553413"/>
                    </a:ext>
                  </a:extLst>
                </a:gridCol>
                <a:gridCol w="752522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870161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688878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942675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  <a:gridCol w="942675">
                  <a:extLst>
                    <a:ext uri="{9D8B030D-6E8A-4147-A177-3AD203B41FA5}">
                      <a16:colId xmlns:a16="http://schemas.microsoft.com/office/drawing/2014/main" val="230176461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지급조건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과세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정산생성일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위탁매입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35" name="직사각형 43"/>
          <p:cNvSpPr>
            <a:spLocks noChangeArrowheads="1"/>
          </p:cNvSpPr>
          <p:nvPr/>
        </p:nvSpPr>
        <p:spPr bwMode="auto">
          <a:xfrm>
            <a:off x="340738" y="2484381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6" name="직사각형 43"/>
          <p:cNvSpPr>
            <a:spLocks noChangeArrowheads="1"/>
          </p:cNvSpPr>
          <p:nvPr/>
        </p:nvSpPr>
        <p:spPr bwMode="auto">
          <a:xfrm>
            <a:off x="340738" y="2796266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7" name="직사각형 43"/>
          <p:cNvSpPr>
            <a:spLocks noChangeArrowheads="1"/>
          </p:cNvSpPr>
          <p:nvPr/>
        </p:nvSpPr>
        <p:spPr bwMode="auto">
          <a:xfrm>
            <a:off x="340738" y="30885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9" name="직사각형 43"/>
          <p:cNvSpPr>
            <a:spLocks noChangeArrowheads="1"/>
          </p:cNvSpPr>
          <p:nvPr/>
        </p:nvSpPr>
        <p:spPr bwMode="auto">
          <a:xfrm>
            <a:off x="340738" y="3412625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0039" y="2770324"/>
            <a:ext cx="1133174" cy="169860"/>
            <a:chOff x="555926" y="2757467"/>
            <a:chExt cx="1133174" cy="169860"/>
          </a:xfrm>
        </p:grpSpPr>
        <p:sp>
          <p:nvSpPr>
            <p:cNvPr id="43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15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578275" y="3068960"/>
            <a:ext cx="1134365" cy="169860"/>
            <a:chOff x="555926" y="2757467"/>
            <a:chExt cx="1134365" cy="169860"/>
          </a:xfrm>
        </p:grpSpPr>
        <p:sp>
          <p:nvSpPr>
            <p:cNvPr id="49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366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579084" y="3379852"/>
            <a:ext cx="1134365" cy="169860"/>
            <a:chOff x="555926" y="2757467"/>
            <a:chExt cx="1134365" cy="169860"/>
          </a:xfrm>
        </p:grpSpPr>
        <p:sp>
          <p:nvSpPr>
            <p:cNvPr id="53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366" y="2768900"/>
              <a:ext cx="161925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88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25651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위탁매입</a:t>
                      </a:r>
                      <a:r>
                        <a:rPr lang="ko-KR" altLang="en-US" sz="800" baseline="0" dirty="0"/>
                        <a:t> 대상은 주문 리스트 기준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위탁매입은</a:t>
                      </a:r>
                      <a:r>
                        <a:rPr lang="ko-KR" altLang="en-US" sz="800" baseline="0" dirty="0"/>
                        <a:t> 매출이 처리된 내역을 기준으로 매입 생성을 처리</a:t>
                      </a:r>
                      <a:r>
                        <a:rPr lang="en-US" altLang="ko-KR" sz="800" baseline="0" dirty="0"/>
                        <a:t>(</a:t>
                      </a:r>
                      <a:r>
                        <a:rPr lang="en-US" altLang="ko-KR" sz="800" baseline="0" dirty="0" err="1"/>
                        <a:t>Okplaza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동일</a:t>
                      </a:r>
                      <a:r>
                        <a:rPr lang="en-US" altLang="ko-KR" sz="800" baseline="0" dirty="0"/>
                        <a:t>)</a:t>
                      </a: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89301"/>
              </p:ext>
            </p:extLst>
          </p:nvPr>
        </p:nvGraphicFramePr>
        <p:xfrm>
          <a:off x="316104" y="1854633"/>
          <a:ext cx="9245407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공급사명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매입구분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89454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위탁매입확정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위탁매입확정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매입확정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위탁매입확정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4196916" y="1888591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60429" y="1885911"/>
            <a:ext cx="833471" cy="170183"/>
            <a:chOff x="1160429" y="1885911"/>
            <a:chExt cx="833471" cy="170183"/>
          </a:xfrm>
        </p:grpSpPr>
        <p:sp>
          <p:nvSpPr>
            <p:cNvPr id="25" name="직사각형 43"/>
            <p:cNvSpPr>
              <a:spLocks noChangeArrowheads="1"/>
            </p:cNvSpPr>
            <p:nvPr/>
          </p:nvSpPr>
          <p:spPr bwMode="auto">
            <a:xfrm>
              <a:off x="1160429" y="1885911"/>
              <a:ext cx="83347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err="1">
                  <a:latin typeface="+mn-ea"/>
                </a:rPr>
                <a:t>매입확정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002" y="1903694"/>
              <a:ext cx="161925" cy="152400"/>
            </a:xfrm>
            <a:prstGeom prst="rect">
              <a:avLst/>
            </a:prstGeom>
          </p:spPr>
        </p:pic>
      </p:grp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41" name="모서리가 둥근 직사각형 9"/>
          <p:cNvSpPr/>
          <p:nvPr/>
        </p:nvSpPr>
        <p:spPr>
          <a:xfrm>
            <a:off x="4957200" y="2146712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08484" y="217396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매입목록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607646" y="1924452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9"/>
          <p:cNvSpPr/>
          <p:nvPr/>
        </p:nvSpPr>
        <p:spPr>
          <a:xfrm>
            <a:off x="4016896" y="2147280"/>
            <a:ext cx="900100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매입확정취소</a:t>
            </a:r>
            <a:endParaRPr lang="ko-KR" altLang="en-US" sz="900" dirty="0"/>
          </a:p>
        </p:txBody>
      </p:sp>
      <p:cxnSp>
        <p:nvCxnSpPr>
          <p:cNvPr id="46" name="꺾인 연결선 45"/>
          <p:cNvCxnSpPr/>
          <p:nvPr/>
        </p:nvCxnSpPr>
        <p:spPr>
          <a:xfrm rot="16200000" flipH="1">
            <a:off x="2490986" y="3987229"/>
            <a:ext cx="1107602" cy="3600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31852" y="379828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매입상세목록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00701"/>
              </p:ext>
            </p:extLst>
          </p:nvPr>
        </p:nvGraphicFramePr>
        <p:xfrm>
          <a:off x="3224807" y="4032880"/>
          <a:ext cx="5616207" cy="13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356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731686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551453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409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189">
                  <a:extLst>
                    <a:ext uri="{9D8B030D-6E8A-4147-A177-3AD203B41FA5}">
                      <a16:colId xmlns:a16="http://schemas.microsoft.com/office/drawing/2014/main" val="2112684297"/>
                    </a:ext>
                  </a:extLst>
                </a:gridCol>
                <a:gridCol w="589931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765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단가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입고일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OK18052100001-1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단품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2018-07-04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OK18052100001-2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2018-07-04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OK18052100001-3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단품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5C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동축케이블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14,800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59,200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2018-07-05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42" name="모서리가 둥근 직사각형 9"/>
          <p:cNvSpPr/>
          <p:nvPr/>
        </p:nvSpPr>
        <p:spPr>
          <a:xfrm>
            <a:off x="8373380" y="3789371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50149"/>
              </p:ext>
            </p:extLst>
          </p:nvPr>
        </p:nvGraphicFramePr>
        <p:xfrm>
          <a:off x="308484" y="2384884"/>
          <a:ext cx="6753195" cy="122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40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22887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2851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805553413"/>
                    </a:ext>
                  </a:extLst>
                </a:gridCol>
                <a:gridCol w="752522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870161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688878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942675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  <a:gridCol w="942675">
                  <a:extLst>
                    <a:ext uri="{9D8B030D-6E8A-4147-A177-3AD203B41FA5}">
                      <a16:colId xmlns:a16="http://schemas.microsoft.com/office/drawing/2014/main" val="230176461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지급조건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과세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정산생성일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위탁매입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위탁매입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위탁매입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34" name="직사각형 43"/>
          <p:cNvSpPr>
            <a:spLocks noChangeArrowheads="1"/>
          </p:cNvSpPr>
          <p:nvPr/>
        </p:nvSpPr>
        <p:spPr bwMode="auto">
          <a:xfrm>
            <a:off x="340738" y="2484381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5" name="직사각형 43"/>
          <p:cNvSpPr>
            <a:spLocks noChangeArrowheads="1"/>
          </p:cNvSpPr>
          <p:nvPr/>
        </p:nvSpPr>
        <p:spPr bwMode="auto">
          <a:xfrm>
            <a:off x="340738" y="2796266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6" name="직사각형 43"/>
          <p:cNvSpPr>
            <a:spLocks noChangeArrowheads="1"/>
          </p:cNvSpPr>
          <p:nvPr/>
        </p:nvSpPr>
        <p:spPr bwMode="auto">
          <a:xfrm>
            <a:off x="340738" y="30885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7" name="직사각형 43"/>
          <p:cNvSpPr>
            <a:spLocks noChangeArrowheads="1"/>
          </p:cNvSpPr>
          <p:nvPr/>
        </p:nvSpPr>
        <p:spPr bwMode="auto">
          <a:xfrm>
            <a:off x="340738" y="3412625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80039" y="2770324"/>
            <a:ext cx="1133174" cy="169860"/>
            <a:chOff x="555926" y="2757467"/>
            <a:chExt cx="1133174" cy="169860"/>
          </a:xfrm>
        </p:grpSpPr>
        <p:sp>
          <p:nvSpPr>
            <p:cNvPr id="44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15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578275" y="3068960"/>
            <a:ext cx="1134365" cy="169860"/>
            <a:chOff x="555926" y="2757467"/>
            <a:chExt cx="1134365" cy="169860"/>
          </a:xfrm>
        </p:grpSpPr>
        <p:sp>
          <p:nvSpPr>
            <p:cNvPr id="48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366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579084" y="3379852"/>
            <a:ext cx="1134365" cy="169860"/>
            <a:chOff x="555926" y="2757467"/>
            <a:chExt cx="1134365" cy="169860"/>
          </a:xfrm>
        </p:grpSpPr>
        <p:sp>
          <p:nvSpPr>
            <p:cNvPr id="51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366" y="2768900"/>
              <a:ext cx="161925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05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86668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카드매입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더존</a:t>
                      </a:r>
                      <a:r>
                        <a:rPr lang="ko-KR" altLang="en-US" sz="800" baseline="0" dirty="0"/>
                        <a:t> 정산처리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선매입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/>
                        <a:t>위탁매입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더존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정산처리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/>
                        <a:t>트러스빌</a:t>
                      </a:r>
                      <a:r>
                        <a:rPr lang="ko-KR" altLang="en-US" sz="800" baseline="0" dirty="0"/>
                        <a:t> 매입세금계산서 처리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계산서일자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:</a:t>
                      </a:r>
                      <a:r>
                        <a:rPr lang="ko-KR" altLang="en-US" sz="800" baseline="0" dirty="0"/>
                        <a:t> 오늘날짜부터 </a:t>
                      </a:r>
                      <a:r>
                        <a:rPr lang="en-US" altLang="ko-KR" sz="800" baseline="0" dirty="0"/>
                        <a:t>- 2</a:t>
                      </a:r>
                      <a:r>
                        <a:rPr lang="ko-KR" altLang="en-US" sz="800" baseline="0" dirty="0"/>
                        <a:t>달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95706"/>
              </p:ext>
            </p:extLst>
          </p:nvPr>
        </p:nvGraphicFramePr>
        <p:xfrm>
          <a:off x="316104" y="1854633"/>
          <a:ext cx="9245407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공급사명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전송상태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매입확정일자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(-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없이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매입구분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76462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89374"/>
              </p:ext>
            </p:extLst>
          </p:nvPr>
        </p:nvGraphicFramePr>
        <p:xfrm>
          <a:off x="308484" y="2704492"/>
          <a:ext cx="8892991" cy="120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6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243805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752196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752196">
                  <a:extLst>
                    <a:ext uri="{9D8B030D-6E8A-4147-A177-3AD203B41FA5}">
                      <a16:colId xmlns:a16="http://schemas.microsoft.com/office/drawing/2014/main" val="2756714960"/>
                    </a:ext>
                  </a:extLst>
                </a:gridCol>
                <a:gridCol w="1415347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985362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75306">
                  <a:extLst>
                    <a:ext uri="{9D8B030D-6E8A-4147-A177-3AD203B41FA5}">
                      <a16:colId xmlns:a16="http://schemas.microsoft.com/office/drawing/2014/main" val="2063647853"/>
                    </a:ext>
                  </a:extLst>
                </a:gridCol>
                <a:gridCol w="775306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775306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  <a:gridCol w="1188801">
                  <a:extLst>
                    <a:ext uri="{9D8B030D-6E8A-4147-A177-3AD203B41FA5}">
                      <a16:colId xmlns:a16="http://schemas.microsoft.com/office/drawing/2014/main" val="230176461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계산서일자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매입구분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과세구분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매입금액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매입확정일자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선매입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과세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계산서없음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아미넷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2884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매입전송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매입전송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07256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매입전송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1280592" y="1891995"/>
            <a:ext cx="147616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340738" y="28039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3" name="직사각형 43"/>
          <p:cNvSpPr>
            <a:spLocks noChangeArrowheads="1"/>
          </p:cNvSpPr>
          <p:nvPr/>
        </p:nvSpPr>
        <p:spPr bwMode="auto">
          <a:xfrm>
            <a:off x="340738" y="3100634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340738" y="3385337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95332" y="1893236"/>
            <a:ext cx="833471" cy="169860"/>
            <a:chOff x="1160429" y="1885911"/>
            <a:chExt cx="833471" cy="169860"/>
          </a:xfrm>
        </p:grpSpPr>
        <p:sp>
          <p:nvSpPr>
            <p:cNvPr id="25" name="직사각형 43"/>
            <p:cNvSpPr>
              <a:spLocks noChangeArrowheads="1"/>
            </p:cNvSpPr>
            <p:nvPr/>
          </p:nvSpPr>
          <p:spPr bwMode="auto">
            <a:xfrm>
              <a:off x="1160429" y="1885911"/>
              <a:ext cx="83347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err="1">
                  <a:latin typeface="+mn-ea"/>
                </a:rPr>
                <a:t>매입확정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002" y="1895743"/>
              <a:ext cx="161925" cy="152400"/>
            </a:xfrm>
            <a:prstGeom prst="rect">
              <a:avLst/>
            </a:prstGeom>
          </p:spPr>
        </p:pic>
      </p:grp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41" name="모서리가 둥근 직사각형 9"/>
          <p:cNvSpPr/>
          <p:nvPr/>
        </p:nvSpPr>
        <p:spPr>
          <a:xfrm>
            <a:off x="8633359" y="1626016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4" name="직사각형 43"/>
          <p:cNvSpPr>
            <a:spLocks noChangeArrowheads="1"/>
          </p:cNvSpPr>
          <p:nvPr/>
        </p:nvSpPr>
        <p:spPr bwMode="auto">
          <a:xfrm>
            <a:off x="340738" y="3696268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4" name="모서리가 둥근 직사각형 9"/>
          <p:cNvSpPr/>
          <p:nvPr/>
        </p:nvSpPr>
        <p:spPr>
          <a:xfrm>
            <a:off x="2339948" y="2459268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일괄적용</a:t>
            </a:r>
            <a:endParaRPr lang="ko-KR" altLang="en-US" sz="900" dirty="0"/>
          </a:p>
        </p:txBody>
      </p:sp>
      <p:sp>
        <p:nvSpPr>
          <p:cNvPr id="42" name="타원 41"/>
          <p:cNvSpPr/>
          <p:nvPr/>
        </p:nvSpPr>
        <p:spPr>
          <a:xfrm>
            <a:off x="4232920" y="2165469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686952" y="2165469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264450" y="2166083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926646" y="2165800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321" y="1869071"/>
            <a:ext cx="2070191" cy="212327"/>
          </a:xfrm>
          <a:prstGeom prst="rect">
            <a:avLst/>
          </a:prstGeom>
        </p:spPr>
      </p:pic>
      <p:sp>
        <p:nvSpPr>
          <p:cNvPr id="49" name="직사각형 43"/>
          <p:cNvSpPr>
            <a:spLocks noChangeArrowheads="1"/>
          </p:cNvSpPr>
          <p:nvPr/>
        </p:nvSpPr>
        <p:spPr bwMode="auto">
          <a:xfrm>
            <a:off x="1280592" y="2131248"/>
            <a:ext cx="147616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388" y="2449852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계산서일자</a:t>
            </a:r>
            <a:r>
              <a:rPr lang="ko-KR" altLang="en-US" sz="800" dirty="0"/>
              <a:t> </a:t>
            </a:r>
            <a:r>
              <a:rPr lang="ko-KR" altLang="en-US" sz="800" dirty="0" err="1"/>
              <a:t>일괄적용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45214"/>
            <a:ext cx="981075" cy="219075"/>
          </a:xfrm>
          <a:prstGeom prst="rect">
            <a:avLst/>
          </a:prstGeom>
        </p:spPr>
      </p:pic>
      <p:sp>
        <p:nvSpPr>
          <p:cNvPr id="50" name="직사각형 43"/>
          <p:cNvSpPr>
            <a:spLocks noChangeArrowheads="1"/>
          </p:cNvSpPr>
          <p:nvPr/>
        </p:nvSpPr>
        <p:spPr bwMode="auto">
          <a:xfrm>
            <a:off x="560512" y="3081445"/>
            <a:ext cx="115212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560512" y="3668231"/>
            <a:ext cx="115212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3" name="모서리가 둥근 직사각형 9"/>
          <p:cNvSpPr/>
          <p:nvPr/>
        </p:nvSpPr>
        <p:spPr>
          <a:xfrm>
            <a:off x="7689304" y="245305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매입전송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788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51102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전송취소</a:t>
                      </a:r>
                      <a:r>
                        <a:rPr lang="en-US" altLang="ko-KR" sz="800" baseline="0" dirty="0"/>
                        <a:t>: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smtClean="0"/>
                        <a:t>매입확정일자 </a:t>
                      </a:r>
                      <a:r>
                        <a:rPr lang="en-US" altLang="ko-KR" sz="800" baseline="0" dirty="0"/>
                        <a:t>:</a:t>
                      </a:r>
                      <a:r>
                        <a:rPr lang="ko-KR" altLang="en-US" sz="800" baseline="0" dirty="0"/>
                        <a:t> 오늘날짜부터 </a:t>
                      </a:r>
                      <a:r>
                        <a:rPr lang="en-US" altLang="ko-KR" sz="800" baseline="0" dirty="0" smtClean="0"/>
                        <a:t>– 1</a:t>
                      </a:r>
                      <a:r>
                        <a:rPr lang="ko-KR" altLang="en-US" sz="800" baseline="0" dirty="0" smtClean="0"/>
                        <a:t>달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66549"/>
              </p:ext>
            </p:extLst>
          </p:nvPr>
        </p:nvGraphicFramePr>
        <p:xfrm>
          <a:off x="316104" y="1854633"/>
          <a:ext cx="9245407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2233769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공급사명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매입확정일자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세금계산서일자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(-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없이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매입구분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76462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57742"/>
              </p:ext>
            </p:extLst>
          </p:nvPr>
        </p:nvGraphicFramePr>
        <p:xfrm>
          <a:off x="308484" y="2704492"/>
          <a:ext cx="8892990" cy="122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10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092982">
                  <a:extLst>
                    <a:ext uri="{9D8B030D-6E8A-4147-A177-3AD203B41FA5}">
                      <a16:colId xmlns:a16="http://schemas.microsoft.com/office/drawing/2014/main" val="3136239500"/>
                    </a:ext>
                  </a:extLst>
                </a:gridCol>
                <a:gridCol w="800543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35213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35213">
                  <a:extLst>
                    <a:ext uri="{9D8B030D-6E8A-4147-A177-3AD203B41FA5}">
                      <a16:colId xmlns:a16="http://schemas.microsoft.com/office/drawing/2014/main" val="2464155625"/>
                    </a:ext>
                  </a:extLst>
                </a:gridCol>
                <a:gridCol w="1561931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865876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681292">
                  <a:extLst>
                    <a:ext uri="{9D8B030D-6E8A-4147-A177-3AD203B41FA5}">
                      <a16:colId xmlns:a16="http://schemas.microsoft.com/office/drawing/2014/main" val="2063647853"/>
                    </a:ext>
                  </a:extLst>
                </a:gridCol>
                <a:gridCol w="681292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681292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  <a:gridCol w="1044646">
                  <a:extLst>
                    <a:ext uri="{9D8B030D-6E8A-4147-A177-3AD203B41FA5}">
                      <a16:colId xmlns:a16="http://schemas.microsoft.com/office/drawing/2014/main" val="230176461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전표번호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계산서일자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매입구분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과세구분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매입금액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매입확정일자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BM0003500018191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2018-07-31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선매입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과세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BM0003500018192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계산서없음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아미넷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BM0003500018193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2018-07-31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82899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매입전송내역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매입전송내역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42024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매입전송내역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1280592" y="1891995"/>
            <a:ext cx="147616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340738" y="28039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3" name="직사각형 43"/>
          <p:cNvSpPr>
            <a:spLocks noChangeArrowheads="1"/>
          </p:cNvSpPr>
          <p:nvPr/>
        </p:nvSpPr>
        <p:spPr bwMode="auto">
          <a:xfrm>
            <a:off x="340738" y="3100634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340738" y="3385337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41" name="모서리가 둥근 직사각형 9"/>
          <p:cNvSpPr/>
          <p:nvPr/>
        </p:nvSpPr>
        <p:spPr>
          <a:xfrm>
            <a:off x="8633359" y="1626016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4" name="직사각형 43"/>
          <p:cNvSpPr>
            <a:spLocks noChangeArrowheads="1"/>
          </p:cNvSpPr>
          <p:nvPr/>
        </p:nvSpPr>
        <p:spPr bwMode="auto">
          <a:xfrm>
            <a:off x="340738" y="3696268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32920" y="2165469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686952" y="2165469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264450" y="2166083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926646" y="2165800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18" y="1878354"/>
            <a:ext cx="2070191" cy="212327"/>
          </a:xfrm>
          <a:prstGeom prst="rect">
            <a:avLst/>
          </a:prstGeom>
        </p:spPr>
      </p:pic>
      <p:sp>
        <p:nvSpPr>
          <p:cNvPr id="49" name="직사각형 43"/>
          <p:cNvSpPr>
            <a:spLocks noChangeArrowheads="1"/>
          </p:cNvSpPr>
          <p:nvPr/>
        </p:nvSpPr>
        <p:spPr bwMode="auto">
          <a:xfrm>
            <a:off x="1280592" y="2131248"/>
            <a:ext cx="147616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3" name="모서리가 둥근 직사각형 9"/>
          <p:cNvSpPr/>
          <p:nvPr/>
        </p:nvSpPr>
        <p:spPr>
          <a:xfrm>
            <a:off x="8517396" y="245305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전송취소</a:t>
            </a:r>
            <a:endParaRPr lang="ko-KR" altLang="en-US" sz="9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709" y="1897147"/>
            <a:ext cx="1557069" cy="1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0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3" y="1048081"/>
            <a:ext cx="1924184" cy="442401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300" b="1" dirty="0">
                <a:latin typeface="+mj-ea"/>
                <a:ea typeface="+mj-ea"/>
              </a:rPr>
              <a:t>I. </a:t>
            </a:r>
            <a:r>
              <a:rPr lang="ko-KR" altLang="en-US" sz="2300" b="1" dirty="0" err="1">
                <a:latin typeface="+mj-ea"/>
                <a:ea typeface="+mj-ea"/>
              </a:rPr>
              <a:t>공급사관리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4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2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35146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등록일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조회기간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달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(8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일 기준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2018-07-01 ~ 2018-08-01)</a:t>
                      </a: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64355"/>
              </p:ext>
            </p:extLst>
          </p:nvPr>
        </p:nvGraphicFramePr>
        <p:xfrm>
          <a:off x="308484" y="1880828"/>
          <a:ext cx="9261857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  <a:gridCol w="980938">
                  <a:extLst>
                    <a:ext uri="{9D8B030D-6E8A-4147-A177-3AD203B41FA5}">
                      <a16:colId xmlns:a16="http://schemas.microsoft.com/office/drawing/2014/main" val="1963454556"/>
                    </a:ext>
                  </a:extLst>
                </a:gridCol>
                <a:gridCol w="2232246">
                  <a:extLst>
                    <a:ext uri="{9D8B030D-6E8A-4147-A177-3AD203B41FA5}">
                      <a16:colId xmlns:a16="http://schemas.microsoft.com/office/drawing/2014/main" val="147023748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공급사명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대표자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8671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59589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공급사관리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공급사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공급사정보를 조회하는 페이지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37151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 목록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35354"/>
              </p:ext>
            </p:extLst>
          </p:nvPr>
        </p:nvGraphicFramePr>
        <p:xfrm>
          <a:off x="308482" y="2629875"/>
          <a:ext cx="9253026" cy="213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538">
                  <a:extLst>
                    <a:ext uri="{9D8B030D-6E8A-4147-A177-3AD203B41FA5}">
                      <a16:colId xmlns:a16="http://schemas.microsoft.com/office/drawing/2014/main" val="1775125986"/>
                    </a:ext>
                  </a:extLst>
                </a:gridCol>
                <a:gridCol w="995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9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0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대표자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벨에어테크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209-01-12456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(12365) 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서울특별시 중구 남대문로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길 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엘케이테크넷</a:t>
                      </a: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209-01-12456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홍길동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(12365)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서울특별시 중구 남대문로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아니오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지오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209-01-12456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홍길동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(12365)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서울특별시 중구 남대문로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이화텔레콤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209-01-12456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홍길동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(12365)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서울특별시 중구 남대문로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에프투텔레콤</a:t>
                      </a: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209-01-12456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홍길동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(12365)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서울특별시 중구 남대문로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신광티엔이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209-01-12456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홍길동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(12365)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서울특별시 중구 남대문로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" name="직사각형 43"/>
          <p:cNvSpPr>
            <a:spLocks noChangeArrowheads="1"/>
          </p:cNvSpPr>
          <p:nvPr/>
        </p:nvSpPr>
        <p:spPr bwMode="auto">
          <a:xfrm>
            <a:off x="1240272" y="1915780"/>
            <a:ext cx="204130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9" name="모서리가 둥근 직사각형 9"/>
          <p:cNvSpPr/>
          <p:nvPr/>
        </p:nvSpPr>
        <p:spPr>
          <a:xfrm>
            <a:off x="9129464" y="2399308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등록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6368" y="481834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|&lt; &lt;&lt; 1 / 26 &gt;&gt; &gt;|</a:t>
            </a:r>
            <a:endParaRPr lang="ko-KR" altLang="en-US" sz="9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957" y="1891927"/>
            <a:ext cx="2070191" cy="212327"/>
          </a:xfrm>
          <a:prstGeom prst="rect">
            <a:avLst/>
          </a:prstGeom>
        </p:spPr>
      </p:pic>
      <p:sp>
        <p:nvSpPr>
          <p:cNvPr id="14" name="모서리가 둥근 직사각형 9"/>
          <p:cNvSpPr/>
          <p:nvPr/>
        </p:nvSpPr>
        <p:spPr>
          <a:xfrm>
            <a:off x="8629608" y="1619015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18" name="직사각형 43"/>
          <p:cNvSpPr>
            <a:spLocks noChangeArrowheads="1"/>
          </p:cNvSpPr>
          <p:nvPr/>
        </p:nvSpPr>
        <p:spPr bwMode="auto">
          <a:xfrm>
            <a:off x="7378774" y="1924173"/>
            <a:ext cx="211073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240272" y="2154512"/>
            <a:ext cx="656781" cy="170183"/>
            <a:chOff x="1244588" y="1896810"/>
            <a:chExt cx="656781" cy="170183"/>
          </a:xfrm>
        </p:grpSpPr>
        <p:sp>
          <p:nvSpPr>
            <p:cNvPr id="23" name="직사각형 43"/>
            <p:cNvSpPr>
              <a:spLocks noChangeArrowheads="1"/>
            </p:cNvSpPr>
            <p:nvPr/>
          </p:nvSpPr>
          <p:spPr bwMode="auto">
            <a:xfrm>
              <a:off x="1244588" y="1896810"/>
              <a:ext cx="65678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767" y="1914593"/>
              <a:ext cx="161925" cy="152400"/>
            </a:xfrm>
            <a:prstGeom prst="rect">
              <a:avLst/>
            </a:prstGeom>
          </p:spPr>
        </p:pic>
      </p:grpSp>
      <p:sp>
        <p:nvSpPr>
          <p:cNvPr id="17" name="직사각형 43"/>
          <p:cNvSpPr>
            <a:spLocks noChangeArrowheads="1"/>
          </p:cNvSpPr>
          <p:nvPr/>
        </p:nvSpPr>
        <p:spPr bwMode="auto">
          <a:xfrm>
            <a:off x="4243844" y="2154835"/>
            <a:ext cx="204130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95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66111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/>
                        <a:t>전화번호 항목에 휴대폰 번호 </a:t>
                      </a:r>
                      <a:r>
                        <a:rPr lang="ko-KR" altLang="en-US" sz="800" baseline="0" dirty="0" err="1"/>
                        <a:t>못넣도록</a:t>
                      </a:r>
                      <a:r>
                        <a:rPr lang="ko-KR" altLang="en-US" sz="800" baseline="0" dirty="0"/>
                        <a:t> 지역번호와 </a:t>
                      </a:r>
                      <a:r>
                        <a:rPr lang="en-US" altLang="ko-KR" sz="800" baseline="0" dirty="0"/>
                        <a:t>070 </a:t>
                      </a:r>
                      <a:r>
                        <a:rPr lang="ko-KR" altLang="en-US" sz="800" baseline="0" dirty="0" err="1"/>
                        <a:t>셀렉트</a:t>
                      </a:r>
                      <a:r>
                        <a:rPr lang="ko-KR" altLang="en-US" sz="800" baseline="0" dirty="0"/>
                        <a:t> 하도록 변경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/>
                        <a:t>결제조건 항목 추가</a:t>
                      </a:r>
                      <a:r>
                        <a:rPr lang="en-US" altLang="ko-KR" sz="800" baseline="0" dirty="0"/>
                        <a:t>(</a:t>
                      </a:r>
                      <a:r>
                        <a:rPr lang="en-US" altLang="ko-KR" sz="800" baseline="0" dirty="0" err="1"/>
                        <a:t>Okplaza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 err="1"/>
                        <a:t>로직</a:t>
                      </a:r>
                      <a:r>
                        <a:rPr lang="ko-KR" altLang="en-US" sz="800" baseline="0" dirty="0"/>
                        <a:t> 확인</a:t>
                      </a:r>
                      <a:r>
                        <a:rPr lang="en-US" altLang="ko-KR" sz="800" baseline="0" dirty="0"/>
                        <a:t>)</a:t>
                      </a: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24707"/>
              </p:ext>
            </p:extLst>
          </p:nvPr>
        </p:nvGraphicFramePr>
        <p:xfrm>
          <a:off x="308484" y="1700808"/>
          <a:ext cx="9253028" cy="274139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4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729390314"/>
                    </a:ext>
                  </a:extLst>
                </a:gridCol>
              </a:tblGrid>
              <a:tr h="246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공급사명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48133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94891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전화번호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 dirty="0"/>
                        <a:t>                  </a:t>
                      </a:r>
                      <a:r>
                        <a:rPr lang="en-US" altLang="ko-KR" sz="800" baseline="0" dirty="0" smtClean="0"/>
                        <a:t>-                 -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9401020"/>
                  </a:ext>
                </a:extLst>
              </a:tr>
              <a:tr h="4946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076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FAX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       -</a:t>
                      </a:r>
                      <a:r>
                        <a:rPr lang="en-US" altLang="ko-KR" sz="800" baseline="0" dirty="0"/>
                        <a:t>                  -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결제조건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439682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회계담당자명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회계이동전화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34871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세금계산서이메일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세금계산서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806540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업무담당자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업무담당자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전화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23388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4338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73543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공급사관리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공급사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공급사정보를  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수정하는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49361"/>
              </p:ext>
            </p:extLst>
          </p:nvPr>
        </p:nvGraphicFramePr>
        <p:xfrm>
          <a:off x="308484" y="130476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 등록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6342127" y="2481937"/>
            <a:ext cx="2023301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0" name="모서리가 둥근 직사각형 9"/>
          <p:cNvSpPr/>
          <p:nvPr/>
        </p:nvSpPr>
        <p:spPr>
          <a:xfrm>
            <a:off x="5133020" y="4594056"/>
            <a:ext cx="513784" cy="2332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820652" y="1738613"/>
            <a:ext cx="536212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4" name="직사각형 43"/>
          <p:cNvSpPr>
            <a:spLocks noChangeArrowheads="1"/>
          </p:cNvSpPr>
          <p:nvPr/>
        </p:nvSpPr>
        <p:spPr bwMode="auto">
          <a:xfrm>
            <a:off x="7113240" y="2223286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2" name="모서리가 둥근 직사각형 9"/>
          <p:cNvSpPr/>
          <p:nvPr/>
        </p:nvSpPr>
        <p:spPr>
          <a:xfrm>
            <a:off x="4583232" y="4599864"/>
            <a:ext cx="513784" cy="2332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sp>
        <p:nvSpPr>
          <p:cNvPr id="57" name="직사각형 43"/>
          <p:cNvSpPr>
            <a:spLocks noChangeArrowheads="1"/>
          </p:cNvSpPr>
          <p:nvPr/>
        </p:nvSpPr>
        <p:spPr bwMode="auto">
          <a:xfrm>
            <a:off x="1816934" y="2465152"/>
            <a:ext cx="241598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1816935" y="2735073"/>
            <a:ext cx="656781" cy="177111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>
                <a:latin typeface="+mn-ea"/>
              </a:rPr>
              <a:t>02459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49" y="2744802"/>
            <a:ext cx="190500" cy="171450"/>
          </a:xfrm>
          <a:prstGeom prst="rect">
            <a:avLst/>
          </a:prstGeom>
        </p:spPr>
      </p:pic>
      <p:sp>
        <p:nvSpPr>
          <p:cNvPr id="47" name="직사각형 43"/>
          <p:cNvSpPr>
            <a:spLocks noChangeArrowheads="1"/>
          </p:cNvSpPr>
          <p:nvPr/>
        </p:nvSpPr>
        <p:spPr bwMode="auto">
          <a:xfrm>
            <a:off x="2769587" y="2735074"/>
            <a:ext cx="3547848" cy="17711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/>
              <a:t>서울특별시 중구 남대문로</a:t>
            </a:r>
            <a:r>
              <a:rPr lang="en-US" altLang="ko-KR" sz="800" dirty="0"/>
              <a:t>10</a:t>
            </a:r>
            <a:r>
              <a:rPr lang="ko-KR" altLang="en-US" sz="800" dirty="0"/>
              <a:t>길 </a:t>
            </a:r>
            <a:r>
              <a:rPr lang="en-US" altLang="ko-KR" sz="800" dirty="0"/>
              <a:t>9 </a:t>
            </a:r>
            <a:r>
              <a:rPr lang="ko-KR" altLang="en-US" sz="800" dirty="0"/>
              <a:t>경기빌딩</a:t>
            </a:r>
            <a:endParaRPr lang="ko-KR" altLang="en-US" sz="800" dirty="0">
              <a:latin typeface="+mn-ea"/>
            </a:endParaRPr>
          </a:p>
        </p:txBody>
      </p:sp>
      <p:sp>
        <p:nvSpPr>
          <p:cNvPr id="50" name="직사각형 43"/>
          <p:cNvSpPr>
            <a:spLocks noChangeArrowheads="1"/>
          </p:cNvSpPr>
          <p:nvPr/>
        </p:nvSpPr>
        <p:spPr bwMode="auto">
          <a:xfrm>
            <a:off x="1816935" y="2958849"/>
            <a:ext cx="4500500" cy="17711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>
                <a:latin typeface="+mn-ea"/>
              </a:rPr>
              <a:t>상세주소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6345488" y="2223286"/>
            <a:ext cx="656781" cy="170183"/>
            <a:chOff x="1244588" y="1896810"/>
            <a:chExt cx="656781" cy="170183"/>
          </a:xfrm>
        </p:grpSpPr>
        <p:sp>
          <p:nvSpPr>
            <p:cNvPr id="66" name="직사각형 43"/>
            <p:cNvSpPr>
              <a:spLocks noChangeArrowheads="1"/>
            </p:cNvSpPr>
            <p:nvPr/>
          </p:nvSpPr>
          <p:spPr bwMode="auto">
            <a:xfrm>
              <a:off x="1244588" y="1896810"/>
              <a:ext cx="65678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en-US" altLang="ko-KR" sz="800" dirty="0">
                  <a:latin typeface="+mn-ea"/>
                </a:rPr>
                <a:t>02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767" y="1914593"/>
              <a:ext cx="161925" cy="152400"/>
            </a:xfrm>
            <a:prstGeom prst="rect">
              <a:avLst/>
            </a:prstGeom>
          </p:spPr>
        </p:pic>
      </p:grpSp>
      <p:sp>
        <p:nvSpPr>
          <p:cNvPr id="39" name="직사각형 43"/>
          <p:cNvSpPr>
            <a:spLocks noChangeArrowheads="1"/>
          </p:cNvSpPr>
          <p:nvPr/>
        </p:nvSpPr>
        <p:spPr bwMode="auto">
          <a:xfrm>
            <a:off x="1816934" y="2229859"/>
            <a:ext cx="241598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7784504" y="2215924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6" name="직사각형 43"/>
          <p:cNvSpPr>
            <a:spLocks noChangeArrowheads="1"/>
          </p:cNvSpPr>
          <p:nvPr/>
        </p:nvSpPr>
        <p:spPr bwMode="auto">
          <a:xfrm>
            <a:off x="2613012" y="3234196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816935" y="3234196"/>
            <a:ext cx="656781" cy="170183"/>
            <a:chOff x="1244588" y="1896810"/>
            <a:chExt cx="656781" cy="170183"/>
          </a:xfrm>
        </p:grpSpPr>
        <p:sp>
          <p:nvSpPr>
            <p:cNvPr id="53" name="직사각형 43"/>
            <p:cNvSpPr>
              <a:spLocks noChangeArrowheads="1"/>
            </p:cNvSpPr>
            <p:nvPr/>
          </p:nvSpPr>
          <p:spPr bwMode="auto">
            <a:xfrm>
              <a:off x="1244588" y="1896810"/>
              <a:ext cx="65678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en-US" altLang="ko-KR" sz="800" dirty="0">
                  <a:latin typeface="+mn-ea"/>
                </a:rPr>
                <a:t>02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452" y="1914593"/>
              <a:ext cx="161925" cy="152400"/>
            </a:xfrm>
            <a:prstGeom prst="rect">
              <a:avLst/>
            </a:prstGeom>
          </p:spPr>
        </p:pic>
      </p:grpSp>
      <p:sp>
        <p:nvSpPr>
          <p:cNvPr id="60" name="직사각형 43"/>
          <p:cNvSpPr>
            <a:spLocks noChangeArrowheads="1"/>
          </p:cNvSpPr>
          <p:nvPr/>
        </p:nvSpPr>
        <p:spPr bwMode="auto">
          <a:xfrm>
            <a:off x="3284276" y="3226834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1816935" y="1975662"/>
            <a:ext cx="502657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90430" y="1919941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</a:t>
            </a:r>
            <a:endParaRPr lang="ko-KR" altLang="en-US" sz="1000" dirty="0"/>
          </a:p>
        </p:txBody>
      </p:sp>
      <p:sp>
        <p:nvSpPr>
          <p:cNvPr id="33" name="직사각형 43"/>
          <p:cNvSpPr>
            <a:spLocks noChangeArrowheads="1"/>
          </p:cNvSpPr>
          <p:nvPr/>
        </p:nvSpPr>
        <p:spPr bwMode="auto">
          <a:xfrm>
            <a:off x="2482310" y="1967644"/>
            <a:ext cx="33723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5" name="직사각형 43"/>
          <p:cNvSpPr>
            <a:spLocks noChangeArrowheads="1"/>
          </p:cNvSpPr>
          <p:nvPr/>
        </p:nvSpPr>
        <p:spPr bwMode="auto">
          <a:xfrm>
            <a:off x="2971944" y="1967644"/>
            <a:ext cx="679796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79246" y="1923652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</a:t>
            </a:r>
            <a:endParaRPr lang="ko-KR" altLang="en-US" sz="1000" dirty="0"/>
          </a:p>
        </p:txBody>
      </p:sp>
      <p:sp>
        <p:nvSpPr>
          <p:cNvPr id="37" name="직사각형 43"/>
          <p:cNvSpPr>
            <a:spLocks noChangeArrowheads="1"/>
          </p:cNvSpPr>
          <p:nvPr/>
        </p:nvSpPr>
        <p:spPr bwMode="auto">
          <a:xfrm>
            <a:off x="1816934" y="3465004"/>
            <a:ext cx="241598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8" name="직사각형 43"/>
          <p:cNvSpPr>
            <a:spLocks noChangeArrowheads="1"/>
          </p:cNvSpPr>
          <p:nvPr/>
        </p:nvSpPr>
        <p:spPr bwMode="auto">
          <a:xfrm>
            <a:off x="6350078" y="3475164"/>
            <a:ext cx="2419346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34571" y="3214777"/>
            <a:ext cx="1152128" cy="170183"/>
            <a:chOff x="1820652" y="3725038"/>
            <a:chExt cx="1152128" cy="170183"/>
          </a:xfrm>
        </p:grpSpPr>
        <p:sp>
          <p:nvSpPr>
            <p:cNvPr id="54" name="직사각형 43"/>
            <p:cNvSpPr>
              <a:spLocks noChangeArrowheads="1"/>
            </p:cNvSpPr>
            <p:nvPr/>
          </p:nvSpPr>
          <p:spPr bwMode="auto">
            <a:xfrm>
              <a:off x="1820652" y="3725038"/>
              <a:ext cx="1151292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855" y="3742821"/>
              <a:ext cx="161925" cy="152400"/>
            </a:xfrm>
            <a:prstGeom prst="rect">
              <a:avLst/>
            </a:prstGeom>
          </p:spPr>
        </p:pic>
      </p:grpSp>
      <p:sp>
        <p:nvSpPr>
          <p:cNvPr id="40" name="직사각형 43"/>
          <p:cNvSpPr>
            <a:spLocks noChangeArrowheads="1"/>
          </p:cNvSpPr>
          <p:nvPr/>
        </p:nvSpPr>
        <p:spPr bwMode="auto">
          <a:xfrm>
            <a:off x="6353439" y="3718788"/>
            <a:ext cx="241598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1820652" y="3716563"/>
            <a:ext cx="241598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4" name="직사각형 43"/>
          <p:cNvSpPr>
            <a:spLocks noChangeArrowheads="1"/>
          </p:cNvSpPr>
          <p:nvPr/>
        </p:nvSpPr>
        <p:spPr bwMode="auto">
          <a:xfrm>
            <a:off x="1820653" y="3964632"/>
            <a:ext cx="146362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3313241" y="3964632"/>
            <a:ext cx="923396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6" name="직사각형 43"/>
          <p:cNvSpPr>
            <a:spLocks noChangeArrowheads="1"/>
          </p:cNvSpPr>
          <p:nvPr/>
        </p:nvSpPr>
        <p:spPr bwMode="auto">
          <a:xfrm>
            <a:off x="7128913" y="3975774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361161" y="3975774"/>
            <a:ext cx="656781" cy="170183"/>
            <a:chOff x="1244588" y="1896810"/>
            <a:chExt cx="656781" cy="170183"/>
          </a:xfrm>
        </p:grpSpPr>
        <p:sp>
          <p:nvSpPr>
            <p:cNvPr id="61" name="직사각형 43"/>
            <p:cNvSpPr>
              <a:spLocks noChangeArrowheads="1"/>
            </p:cNvSpPr>
            <p:nvPr/>
          </p:nvSpPr>
          <p:spPr bwMode="auto">
            <a:xfrm>
              <a:off x="1244588" y="1896810"/>
              <a:ext cx="65678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en-US" altLang="ko-KR" sz="800" dirty="0" smtClean="0">
                  <a:latin typeface="+mn-ea"/>
                </a:rPr>
                <a:t>010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767" y="1914593"/>
              <a:ext cx="161925" cy="152400"/>
            </a:xfrm>
            <a:prstGeom prst="rect">
              <a:avLst/>
            </a:prstGeom>
          </p:spPr>
        </p:pic>
      </p:grpSp>
      <p:sp>
        <p:nvSpPr>
          <p:cNvPr id="63" name="직사각형 43"/>
          <p:cNvSpPr>
            <a:spLocks noChangeArrowheads="1"/>
          </p:cNvSpPr>
          <p:nvPr/>
        </p:nvSpPr>
        <p:spPr bwMode="auto">
          <a:xfrm>
            <a:off x="7800177" y="3968412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775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3" y="1048081"/>
            <a:ext cx="1733427" cy="457789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400" b="1" dirty="0">
                <a:latin typeface="+mj-ea"/>
              </a:rPr>
              <a:t>II.</a:t>
            </a:r>
            <a:r>
              <a:rPr lang="en-US" altLang="ko-KR" sz="2300" b="1" dirty="0">
                <a:latin typeface="+mj-ea"/>
                <a:ea typeface="+mj-ea"/>
              </a:rPr>
              <a:t> </a:t>
            </a:r>
            <a:r>
              <a:rPr lang="ko-KR" altLang="en-US" sz="2300" b="1" dirty="0">
                <a:latin typeface="+mj-ea"/>
                <a:ea typeface="+mj-ea"/>
              </a:rPr>
              <a:t>상품관리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4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95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83968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상품구분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/>
                        <a:t>공급사</a:t>
                      </a:r>
                      <a:r>
                        <a:rPr lang="ko-KR" altLang="en-US" sz="800" baseline="0" dirty="0"/>
                        <a:t> 항목 추가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27855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상품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목록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정보를 조회하는 페이지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02609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상품 조회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03222"/>
              </p:ext>
            </p:extLst>
          </p:nvPr>
        </p:nvGraphicFramePr>
        <p:xfrm>
          <a:off x="308485" y="1864442"/>
          <a:ext cx="9217023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/>
                        <a:t>상품유형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</a:t>
                      </a:r>
                      <a:r>
                        <a:rPr lang="ko-KR" altLang="en-US" sz="800" dirty="0"/>
                        <a:t>전체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940102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4474098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88" y="2111590"/>
            <a:ext cx="2070191" cy="212327"/>
          </a:xfrm>
          <a:prstGeom prst="rect">
            <a:avLst/>
          </a:prstGeom>
        </p:spPr>
      </p:pic>
      <p:sp>
        <p:nvSpPr>
          <p:cNvPr id="32" name="모서리가 둥근 직사각형 9"/>
          <p:cNvSpPr/>
          <p:nvPr/>
        </p:nvSpPr>
        <p:spPr>
          <a:xfrm>
            <a:off x="8624239" y="1615512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51157"/>
              </p:ext>
            </p:extLst>
          </p:nvPr>
        </p:nvGraphicFramePr>
        <p:xfrm>
          <a:off x="308482" y="2697110"/>
          <a:ext cx="9302729" cy="220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868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00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5793395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47019239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17751259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374">
                  <a:extLst>
                    <a:ext uri="{9D8B030D-6E8A-4147-A177-3AD203B41FA5}">
                      <a16:colId xmlns:a16="http://schemas.microsoft.com/office/drawing/2014/main" val="1297138043"/>
                    </a:ext>
                  </a:extLst>
                </a:gridCol>
                <a:gridCol w="10099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단위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할인가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재고량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10000060436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UTP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3399FF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3399FF"/>
                          </a:solidFill>
                        </a:rPr>
                        <a:t>그레이트테크</a:t>
                      </a:r>
                      <a:endParaRPr lang="ko-KR" altLang="en-US" sz="800" b="0" u="sng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10000060437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UTP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rgbClr val="3399FF"/>
                          </a:solidFill>
                        </a:rPr>
                        <a:t>㈜</a:t>
                      </a:r>
                      <a:r>
                        <a:rPr lang="ko-KR" altLang="en-US" sz="800" b="0" u="none" dirty="0" err="1">
                          <a:solidFill>
                            <a:srgbClr val="3399FF"/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15m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아니오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10000060438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endParaRPr lang="en-US" altLang="ko-KR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UTP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15m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10000060439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endParaRPr lang="en-US" altLang="ko-KR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선매입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        광섬유 절단기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반자동형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, OFC-500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10000060440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선매입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        전화기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RT-3100,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발신자 표시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10000060441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위탁매입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       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광파워미터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HPM-03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08782" y="2445045"/>
            <a:ext cx="86379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>
                <a:solidFill>
                  <a:prstClr val="white"/>
                </a:solidFill>
                <a:latin typeface="맑은 고딕" panose="020F0502020204030204"/>
              </a:rPr>
              <a:t>상품</a:t>
            </a:r>
            <a:r>
              <a:rPr kumimoji="0" lang="en-US" altLang="ko-KR" sz="800" b="1" kern="0" dirty="0">
                <a:solidFill>
                  <a:prstClr val="white"/>
                </a:solidFill>
                <a:latin typeface="맑은 고딕" panose="020F0502020204030204"/>
              </a:rPr>
              <a:t> </a:t>
            </a:r>
            <a:r>
              <a:rPr kumimoji="0" lang="ko-KR" altLang="en-US" sz="800" b="1" kern="0" dirty="0">
                <a:solidFill>
                  <a:prstClr val="white"/>
                </a:solidFill>
                <a:latin typeface="맑은 고딕" panose="020F0502020204030204"/>
              </a:rPr>
              <a:t>조회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43"/>
          <p:cNvSpPr>
            <a:spLocks noChangeArrowheads="1"/>
          </p:cNvSpPr>
          <p:nvPr/>
        </p:nvSpPr>
        <p:spPr bwMode="auto">
          <a:xfrm>
            <a:off x="1255512" y="1899878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9" name="모서리가 둥근 직사각형 9"/>
          <p:cNvSpPr/>
          <p:nvPr/>
        </p:nvSpPr>
        <p:spPr>
          <a:xfrm>
            <a:off x="8624239" y="2443082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등록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12104" y="1880828"/>
            <a:ext cx="12795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7611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>
                <a:solidFill>
                  <a:prstClr val="black"/>
                </a:solidFill>
                <a:latin typeface="맑은 고딕"/>
                <a:ea typeface="맑은 고딕"/>
              </a:rPr>
              <a:t>전체 </a:t>
            </a:r>
            <a:r>
              <a:rPr kumimoji="0" lang="ko-KR" altLang="en-US" sz="800" dirty="0">
                <a:solidFill>
                  <a:prstClr val="black"/>
                </a:solidFill>
              </a:rPr>
              <a:t>     </a:t>
            </a:r>
            <a:r>
              <a:rPr kumimoji="0" lang="ko-KR" altLang="en-US" sz="800" dirty="0" err="1">
                <a:solidFill>
                  <a:prstClr val="black"/>
                </a:solidFill>
                <a:latin typeface="맑은 고딕"/>
                <a:ea typeface="맑은 고딕"/>
              </a:rPr>
              <a:t>단품</a:t>
            </a:r>
            <a:r>
              <a:rPr kumimoji="0" lang="ko-KR" altLang="en-US" sz="8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dirty="0">
                <a:solidFill>
                  <a:prstClr val="black"/>
                </a:solidFill>
              </a:rPr>
              <a:t>      </a:t>
            </a:r>
            <a:r>
              <a:rPr kumimoji="0" lang="ko-KR" altLang="en-US" sz="800" dirty="0">
                <a:solidFill>
                  <a:prstClr val="black"/>
                </a:solidFill>
                <a:latin typeface="맑은 고딕"/>
                <a:ea typeface="맑은 고딕"/>
              </a:rPr>
              <a:t>옵션</a:t>
            </a:r>
          </a:p>
        </p:txBody>
      </p:sp>
      <p:sp>
        <p:nvSpPr>
          <p:cNvPr id="20" name="타원 19"/>
          <p:cNvSpPr/>
          <p:nvPr/>
        </p:nvSpPr>
        <p:spPr>
          <a:xfrm>
            <a:off x="6834733" y="1926357"/>
            <a:ext cx="122694" cy="101419"/>
          </a:xfrm>
          <a:prstGeom prst="ellipse">
            <a:avLst/>
          </a:prstGeom>
          <a:solidFill>
            <a:srgbClr val="4F81BD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247731" y="19230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710626" y="1932226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9"/>
          <p:cNvSpPr/>
          <p:nvPr/>
        </p:nvSpPr>
        <p:spPr>
          <a:xfrm>
            <a:off x="7647931" y="1619015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엑셀다운</a:t>
            </a:r>
            <a:endParaRPr lang="ko-KR" altLang="en-US" sz="900" dirty="0"/>
          </a:p>
        </p:txBody>
      </p:sp>
      <p:sp>
        <p:nvSpPr>
          <p:cNvPr id="18" name="직사각형 43"/>
          <p:cNvSpPr>
            <a:spLocks noChangeArrowheads="1"/>
          </p:cNvSpPr>
          <p:nvPr/>
        </p:nvSpPr>
        <p:spPr bwMode="auto">
          <a:xfrm>
            <a:off x="2540732" y="3046058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24" name="직사각형 43"/>
          <p:cNvSpPr>
            <a:spLocks noChangeArrowheads="1"/>
          </p:cNvSpPr>
          <p:nvPr/>
        </p:nvSpPr>
        <p:spPr bwMode="auto">
          <a:xfrm>
            <a:off x="2540732" y="3354564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25" name="직사각형 43"/>
          <p:cNvSpPr>
            <a:spLocks noChangeArrowheads="1"/>
          </p:cNvSpPr>
          <p:nvPr/>
        </p:nvSpPr>
        <p:spPr bwMode="auto">
          <a:xfrm>
            <a:off x="2540732" y="3665725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26" name="직사각형 43"/>
          <p:cNvSpPr>
            <a:spLocks noChangeArrowheads="1"/>
          </p:cNvSpPr>
          <p:nvPr/>
        </p:nvSpPr>
        <p:spPr bwMode="auto">
          <a:xfrm>
            <a:off x="2540732" y="3973709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27" name="직사각형 43"/>
          <p:cNvSpPr>
            <a:spLocks noChangeArrowheads="1"/>
          </p:cNvSpPr>
          <p:nvPr/>
        </p:nvSpPr>
        <p:spPr bwMode="auto">
          <a:xfrm>
            <a:off x="2540732" y="4289794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직사각형 43"/>
          <p:cNvSpPr>
            <a:spLocks noChangeArrowheads="1"/>
          </p:cNvSpPr>
          <p:nvPr/>
        </p:nvSpPr>
        <p:spPr bwMode="auto">
          <a:xfrm>
            <a:off x="2540732" y="4601380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6368" y="49983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|&lt; &lt;&lt; 1 / 26 &gt;&gt; &gt;|</a:t>
            </a:r>
            <a:endParaRPr lang="ko-KR" altLang="en-US" sz="900" dirty="0"/>
          </a:p>
        </p:txBody>
      </p:sp>
      <p:sp>
        <p:nvSpPr>
          <p:cNvPr id="34" name="타원 33"/>
          <p:cNvSpPr/>
          <p:nvPr/>
        </p:nvSpPr>
        <p:spPr>
          <a:xfrm>
            <a:off x="4494473" y="2172206"/>
            <a:ext cx="122694" cy="101419"/>
          </a:xfrm>
          <a:prstGeom prst="ellipse">
            <a:avLst/>
          </a:prstGeom>
          <a:solidFill>
            <a:srgbClr val="4F81BD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53000" y="21768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465007" y="2178075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085026" y="2184762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6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69453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재고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정산을 위한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상품구분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항목 추가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상품구분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선매입상품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:10,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카드매입상품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:11,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위탁매입상품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:20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상품구분은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수정 불가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원산지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브랜드 항목 추가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74716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상품정보를  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수정하는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21113"/>
              </p:ext>
            </p:extLst>
          </p:nvPr>
        </p:nvGraphicFramePr>
        <p:xfrm>
          <a:off x="308484" y="130476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상품 등록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2" y="1633002"/>
            <a:ext cx="7408949" cy="3821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사각형 설명선 66"/>
          <p:cNvSpPr/>
          <p:nvPr/>
        </p:nvSpPr>
        <p:spPr bwMode="auto">
          <a:xfrm>
            <a:off x="4304929" y="3933057"/>
            <a:ext cx="3523440" cy="288032"/>
          </a:xfrm>
          <a:prstGeom prst="wedgeRectCallout">
            <a:avLst>
              <a:gd name="adj1" fmla="val 14552"/>
              <a:gd name="adj2" fmla="val -49674"/>
            </a:avLst>
          </a:prstGeom>
          <a:noFill/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14268"/>
              </p:ext>
            </p:extLst>
          </p:nvPr>
        </p:nvGraphicFramePr>
        <p:xfrm>
          <a:off x="452499" y="4230251"/>
          <a:ext cx="6984777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원산지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브랜드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43"/>
          <p:cNvSpPr>
            <a:spLocks noChangeArrowheads="1"/>
          </p:cNvSpPr>
          <p:nvPr/>
        </p:nvSpPr>
        <p:spPr bwMode="auto">
          <a:xfrm>
            <a:off x="1465728" y="4257387"/>
            <a:ext cx="93610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4" name="사각형 설명선 13"/>
          <p:cNvSpPr/>
          <p:nvPr/>
        </p:nvSpPr>
        <p:spPr bwMode="auto">
          <a:xfrm>
            <a:off x="456877" y="4219693"/>
            <a:ext cx="7001446" cy="519284"/>
          </a:xfrm>
          <a:prstGeom prst="wedgeRectCallout">
            <a:avLst>
              <a:gd name="adj1" fmla="val 14552"/>
              <a:gd name="adj2" fmla="val -49674"/>
            </a:avLst>
          </a:prstGeom>
          <a:noFill/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42281"/>
              </p:ext>
            </p:extLst>
          </p:nvPr>
        </p:nvGraphicFramePr>
        <p:xfrm>
          <a:off x="456877" y="4473116"/>
          <a:ext cx="6984777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53061883"/>
                    </a:ext>
                  </a:extLst>
                </a:gridCol>
                <a:gridCol w="2164618">
                  <a:extLst>
                    <a:ext uri="{9D8B030D-6E8A-4147-A177-3AD203B41FA5}">
                      <a16:colId xmlns:a16="http://schemas.microsoft.com/office/drawing/2014/main" val="3082939036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과세구분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공급사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471799" y="4511052"/>
            <a:ext cx="901327" cy="170183"/>
            <a:chOff x="6537176" y="1886978"/>
            <a:chExt cx="901327" cy="170183"/>
          </a:xfrm>
        </p:grpSpPr>
        <p:sp>
          <p:nvSpPr>
            <p:cNvPr id="12" name="직사각형 43"/>
            <p:cNvSpPr>
              <a:spLocks noChangeArrowheads="1"/>
            </p:cNvSpPr>
            <p:nvPr/>
          </p:nvSpPr>
          <p:spPr bwMode="auto">
            <a:xfrm>
              <a:off x="6537176" y="1886978"/>
              <a:ext cx="901327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과세</a:t>
              </a:r>
              <a:r>
                <a:rPr lang="en-US" altLang="ko-KR" sz="800" dirty="0">
                  <a:latin typeface="+mn-ea"/>
                </a:rPr>
                <a:t>10%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578" y="1904761"/>
              <a:ext cx="161925" cy="152400"/>
            </a:xfrm>
            <a:prstGeom prst="rect">
              <a:avLst/>
            </a:prstGeom>
          </p:spPr>
        </p:pic>
      </p:grpSp>
      <p:sp>
        <p:nvSpPr>
          <p:cNvPr id="17" name="직사각형 43"/>
          <p:cNvSpPr>
            <a:spLocks noChangeArrowheads="1"/>
          </p:cNvSpPr>
          <p:nvPr/>
        </p:nvSpPr>
        <p:spPr bwMode="auto">
          <a:xfrm>
            <a:off x="5313040" y="4257387"/>
            <a:ext cx="93610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8" name="직사각형 43"/>
          <p:cNvSpPr>
            <a:spLocks noChangeArrowheads="1"/>
          </p:cNvSpPr>
          <p:nvPr/>
        </p:nvSpPr>
        <p:spPr bwMode="auto">
          <a:xfrm>
            <a:off x="5313040" y="4511375"/>
            <a:ext cx="93610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643449"/>
              </p:ext>
            </p:extLst>
          </p:nvPr>
        </p:nvGraphicFramePr>
        <p:xfrm>
          <a:off x="47625" y="47625"/>
          <a:ext cx="844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포장기 셸 개체" showAsIcon="1" r:id="rId6" imgW="844920" imgH="349200" progId="Package">
                  <p:embed/>
                </p:oleObj>
              </mc:Choice>
              <mc:Fallback>
                <p:oleObj name="포장기 셸 개체" showAsIcon="1" r:id="rId6" imgW="8449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25" y="47625"/>
                        <a:ext cx="8445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7500" y="4509708"/>
            <a:ext cx="191303" cy="191303"/>
          </a:xfrm>
          <a:prstGeom prst="rect">
            <a:avLst/>
          </a:prstGeom>
        </p:spPr>
      </p:pic>
      <p:sp>
        <p:nvSpPr>
          <p:cNvPr id="20" name="사각형 설명선 19"/>
          <p:cNvSpPr/>
          <p:nvPr/>
        </p:nvSpPr>
        <p:spPr bwMode="auto">
          <a:xfrm>
            <a:off x="6941726" y="1091505"/>
            <a:ext cx="2940420" cy="2702803"/>
          </a:xfrm>
          <a:prstGeom prst="wedgeRectCallout">
            <a:avLst>
              <a:gd name="adj1" fmla="val -69256"/>
              <a:gd name="adj2" fmla="val 81065"/>
            </a:avLst>
          </a:prstGeom>
          <a:solidFill>
            <a:schemeClr val="bg1"/>
          </a:solidFill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4059" y="1112332"/>
            <a:ext cx="2842257" cy="26337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6468803" y="4005065"/>
            <a:ext cx="716445" cy="144015"/>
          </a:xfrm>
          <a:prstGeom prst="rect">
            <a:avLst/>
          </a:prstGeom>
          <a:solidFill>
            <a:schemeClr val="bg1"/>
          </a:solidFill>
          <a:ln w="12700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04118"/>
              </p:ext>
            </p:extLst>
          </p:nvPr>
        </p:nvGraphicFramePr>
        <p:xfrm>
          <a:off x="4320371" y="3950816"/>
          <a:ext cx="347003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7931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</a:t>
                      </a:r>
                      <a:r>
                        <a:rPr lang="ko-KR" altLang="en-US" sz="800" dirty="0" err="1"/>
                        <a:t>선매입상품</a:t>
                      </a:r>
                      <a:r>
                        <a:rPr lang="ko-KR" altLang="en-US" sz="800" dirty="0"/>
                        <a:t>      카드매입상품      위탁매입상품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20621" y="4013208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83540" y="4007974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75628" y="4015925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110888" y="3956382"/>
            <a:ext cx="612068" cy="218088"/>
          </a:xfrm>
          <a:prstGeom prst="rect">
            <a:avLst/>
          </a:prstGeom>
          <a:solidFill>
            <a:schemeClr val="bg1"/>
          </a:solidFill>
          <a:ln w="12700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84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3" y="1048081"/>
            <a:ext cx="1829607" cy="457789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400" b="1" dirty="0">
                <a:latin typeface="+mj-ea"/>
              </a:rPr>
              <a:t>III.</a:t>
            </a:r>
            <a:r>
              <a:rPr lang="en-US" altLang="ko-KR" sz="2300" b="1" dirty="0">
                <a:latin typeface="+mj-ea"/>
                <a:ea typeface="+mj-ea"/>
              </a:rPr>
              <a:t> </a:t>
            </a:r>
            <a:r>
              <a:rPr lang="ko-KR" altLang="en-US" sz="2300" b="1" dirty="0">
                <a:latin typeface="+mj-ea"/>
                <a:ea typeface="+mj-ea"/>
              </a:rPr>
              <a:t>재고관리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4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4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2B3D9"/>
        </a:solidFill>
        <a:ln w="12700">
          <a:noFill/>
          <a:headEnd/>
          <a:tailEnd/>
        </a:ln>
      </a:spPr>
      <a:bodyPr lIns="0" rIns="0" rtlCol="0" anchor="ctr"/>
      <a:lstStyle>
        <a:defPPr algn="ctr" fontAlgn="auto">
          <a:lnSpc>
            <a:spcPct val="100000"/>
          </a:lnSpc>
          <a:spcBef>
            <a:spcPts val="0"/>
          </a:spcBef>
          <a:spcAft>
            <a:spcPct val="20000"/>
          </a:spcAft>
          <a:buClr>
            <a:srgbClr val="000000"/>
          </a:buClr>
          <a:defRPr sz="1100" b="1" kern="0" dirty="0" smtClean="0">
            <a:solidFill>
              <a:schemeClr val="bg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92199</TotalTime>
  <Words>2131</Words>
  <Application>Microsoft Office PowerPoint</Application>
  <PresentationFormat>A4 용지(210x297mm)</PresentationFormat>
  <Paragraphs>1320</Paragraphs>
  <Slides>23</Slides>
  <Notes>23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Futura Bk</vt:lpstr>
      <vt:lpstr>HY견고딕</vt:lpstr>
      <vt:lpstr>가는각진제목체</vt:lpstr>
      <vt:lpstr>굴림</vt:lpstr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jameskang</cp:lastModifiedBy>
  <cp:revision>4140</cp:revision>
  <cp:lastPrinted>2017-06-14T05:26:29Z</cp:lastPrinted>
  <dcterms:created xsi:type="dcterms:W3CDTF">2011-06-13T04:33:00Z</dcterms:created>
  <dcterms:modified xsi:type="dcterms:W3CDTF">2018-08-27T09:34:30Z</dcterms:modified>
</cp:coreProperties>
</file>