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785" r:id="rId2"/>
    <p:sldId id="792" r:id="rId3"/>
    <p:sldId id="1044" r:id="rId4"/>
    <p:sldId id="1825" r:id="rId5"/>
    <p:sldId id="1826" r:id="rId6"/>
    <p:sldId id="1725" r:id="rId7"/>
    <p:sldId id="1726" r:id="rId8"/>
    <p:sldId id="1848" r:id="rId9"/>
    <p:sldId id="1762" r:id="rId10"/>
    <p:sldId id="1838" r:id="rId11"/>
    <p:sldId id="1839" r:id="rId12"/>
    <p:sldId id="1840" r:id="rId13"/>
    <p:sldId id="1765" r:id="rId14"/>
    <p:sldId id="1834" r:id="rId15"/>
    <p:sldId id="1847" r:id="rId16"/>
    <p:sldId id="1849" r:id="rId17"/>
    <p:sldId id="1843" r:id="rId18"/>
    <p:sldId id="1845" r:id="rId19"/>
    <p:sldId id="1846" r:id="rId20"/>
  </p:sldIdLst>
  <p:sldSz cx="9906000" cy="6858000" type="A4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38053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87611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14164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752218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190273" algn="l" defTabSz="87611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628328" algn="l" defTabSz="87611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066382" algn="l" defTabSz="87611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504437" algn="l" defTabSz="87611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온라인결제몰" id="{3488E60D-9745-4B69-A635-5E7EC82AEC42}">
          <p14:sldIdLst>
            <p14:sldId id="785"/>
            <p14:sldId id="792"/>
          </p14:sldIdLst>
        </p14:section>
        <p14:section name="1. 공급사관리" id="{4E0A550A-F3EF-4043-A405-2E19A6DC1C32}">
          <p14:sldIdLst>
            <p14:sldId id="1044"/>
            <p14:sldId id="1825"/>
            <p14:sldId id="1826"/>
          </p14:sldIdLst>
        </p14:section>
        <p14:section name="4. 상품관리" id="{B46B2CDF-8FB9-46D0-9BFE-F4E591B7A53F}">
          <p14:sldIdLst>
            <p14:sldId id="1725"/>
            <p14:sldId id="1726"/>
            <p14:sldId id="1848"/>
          </p14:sldIdLst>
        </p14:section>
        <p14:section name="재고관리" id="{CD3F4642-5E72-4E12-A26B-C1446389E509}">
          <p14:sldIdLst>
            <p14:sldId id="1762"/>
            <p14:sldId id="1838"/>
            <p14:sldId id="1839"/>
            <p14:sldId id="1840"/>
          </p14:sldIdLst>
        </p14:section>
        <p14:section name="정산관리" id="{160EB365-0346-4429-B782-195148E1A75D}">
          <p14:sldIdLst>
            <p14:sldId id="1765"/>
            <p14:sldId id="1834"/>
            <p14:sldId id="1847"/>
            <p14:sldId id="1849"/>
            <p14:sldId id="1843"/>
            <p14:sldId id="1845"/>
            <p14:sldId id="18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5B9BD5"/>
    <a:srgbClr val="62B3D9"/>
    <a:srgbClr val="FF5050"/>
    <a:srgbClr val="66CCFF"/>
    <a:srgbClr val="FFCCFF"/>
    <a:srgbClr val="FF66FF"/>
    <a:srgbClr val="0000FF"/>
    <a:srgbClr val="FB0BFB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556" autoAdjust="0"/>
  </p:normalViewPr>
  <p:slideViewPr>
    <p:cSldViewPr snapToObjects="1">
      <p:cViewPr varScale="1">
        <p:scale>
          <a:sx n="117" d="100"/>
          <a:sy n="117" d="100"/>
        </p:scale>
        <p:origin x="996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22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14"/>
    </p:cViewPr>
  </p:sorterViewPr>
  <p:notesViewPr>
    <p:cSldViewPr snapToObjects="1">
      <p:cViewPr varScale="1">
        <p:scale>
          <a:sx n="69" d="100"/>
          <a:sy n="69" d="100"/>
        </p:scale>
        <p:origin x="-2112" y="-102"/>
      </p:cViewPr>
      <p:guideLst>
        <p:guide orient="horz" pos="3131"/>
        <p:guide pos="2145"/>
        <p:guide orient="horz" pos="3110"/>
        <p:guide pos="214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2945658" cy="493712"/>
          </a:xfrm>
          <a:prstGeom prst="rect">
            <a:avLst/>
          </a:prstGeom>
        </p:spPr>
        <p:txBody>
          <a:bodyPr vert="horz" lIns="91090" tIns="45545" rIns="91090" bIns="4554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4"/>
            <a:ext cx="2945658" cy="493712"/>
          </a:xfrm>
          <a:prstGeom prst="rect">
            <a:avLst/>
          </a:prstGeom>
        </p:spPr>
        <p:txBody>
          <a:bodyPr vert="horz" lIns="91090" tIns="45545" rIns="91090" bIns="4554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25174C5-6C1D-4018-9301-FF619C91F5B5}" type="datetimeFigureOut">
              <a:rPr lang="ko-KR" altLang="en-US"/>
              <a:pPr>
                <a:defRPr/>
              </a:pPr>
              <a:t>2018-10-04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2313" y="739775"/>
            <a:ext cx="535305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90" tIns="45545" rIns="91090" bIns="4554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690269"/>
            <a:ext cx="5438140" cy="4443412"/>
          </a:xfrm>
          <a:prstGeom prst="rect">
            <a:avLst/>
          </a:prstGeom>
        </p:spPr>
        <p:txBody>
          <a:bodyPr vert="horz" lIns="91090" tIns="45545" rIns="91090" bIns="45545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8827"/>
            <a:ext cx="2945658" cy="493712"/>
          </a:xfrm>
          <a:prstGeom prst="rect">
            <a:avLst/>
          </a:prstGeom>
        </p:spPr>
        <p:txBody>
          <a:bodyPr vert="horz" lIns="91090" tIns="45545" rIns="91090" bIns="4554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378827"/>
            <a:ext cx="2945658" cy="493712"/>
          </a:xfrm>
          <a:prstGeom prst="rect">
            <a:avLst/>
          </a:prstGeom>
        </p:spPr>
        <p:txBody>
          <a:bodyPr vert="horz" lIns="91090" tIns="45545" rIns="91090" bIns="4554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4FC4AF6-8FFF-4FEB-B49D-F9AE4A617E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16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38053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7611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14164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5221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90273" algn="l" defTabSz="8761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28328" algn="l" defTabSz="8761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66382" algn="l" defTabSz="8761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504437" algn="l" defTabSz="876110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2313" y="739775"/>
            <a:ext cx="5353050" cy="370522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547" indent="-285593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2382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336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289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243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197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150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104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1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252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33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668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2313" y="739775"/>
            <a:ext cx="5353050" cy="370522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547" indent="-285593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2382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336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289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243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197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150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104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13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153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89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31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48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569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619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547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2313" y="739775"/>
            <a:ext cx="5353050" cy="370522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547" indent="-285593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2382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336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289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243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197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150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104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2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2313" y="739775"/>
            <a:ext cx="5353050" cy="370522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547" indent="-285593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2382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336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289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243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197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150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104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3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9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721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2313" y="739775"/>
            <a:ext cx="5353050" cy="370522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547" indent="-285593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2382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336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289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243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197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150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104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6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697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452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6543" indent="-226543">
              <a:buFont typeface="Arial" panose="020B0604020202020204" pitchFamily="34" charset="0"/>
              <a:buChar char="•"/>
            </a:pPr>
            <a:r>
              <a:rPr lang="ko-KR" altLang="en-US" sz="800" dirty="0"/>
              <a:t>질문사항</a:t>
            </a:r>
            <a:endParaRPr lang="en-US" altLang="ko-KR" sz="800" dirty="0"/>
          </a:p>
          <a:p>
            <a:pPr marL="660653" lvl="1" indent="-226543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FC4AF6-8FFF-4FEB-B49D-F9AE4A617E82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756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22313" y="739775"/>
            <a:ext cx="5353050" cy="370522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547" indent="-285593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2382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599336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6289" indent="-228475" defTabSz="940880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3243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0197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7150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4104" indent="-228475" defTabSz="94088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9</a:t>
            </a:fld>
            <a:endParaRPr kumimoji="0" lang="en-US" altLang="ko-KR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7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9" y="1124746"/>
            <a:ext cx="8420100" cy="576064"/>
          </a:xfrm>
          <a:prstGeom prst="rect">
            <a:avLst/>
          </a:prstGeom>
        </p:spPr>
        <p:txBody>
          <a:bodyPr lIns="87600" tIns="43801" rIns="87600" bIns="43801" anchor="b">
            <a:normAutofit/>
          </a:bodyPr>
          <a:lstStyle>
            <a:lvl1pPr marL="0" indent="0" algn="ctr">
              <a:buNone/>
              <a:defRPr sz="2600" spc="-39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380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7611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1416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5221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90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6283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06638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50443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3"/>
          </p:nvPr>
        </p:nvSpPr>
        <p:spPr>
          <a:xfrm>
            <a:off x="1485901" y="4365103"/>
            <a:ext cx="6934200" cy="1320552"/>
          </a:xfrm>
          <a:prstGeom prst="rect">
            <a:avLst/>
          </a:prstGeom>
        </p:spPr>
        <p:txBody>
          <a:bodyPr lIns="87600" tIns="43801" rIns="87600" bIns="43801">
            <a:normAutofit/>
          </a:bodyPr>
          <a:lstStyle>
            <a:lvl1pPr marL="0" indent="0" algn="ctr">
              <a:buNone/>
              <a:defRPr sz="1500" b="1">
                <a:solidFill>
                  <a:schemeClr val="tx1"/>
                </a:solidFill>
              </a:defRPr>
            </a:lvl1pPr>
            <a:lvl2pPr marL="43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6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14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52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90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28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6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04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782639" y="1880827"/>
            <a:ext cx="8420100" cy="1620181"/>
          </a:xfrm>
          <a:prstGeom prst="rect">
            <a:avLst/>
          </a:prstGeom>
        </p:spPr>
        <p:txBody>
          <a:bodyPr lIns="87600" tIns="43801" rIns="87600" bIns="43801"/>
          <a:lstStyle>
            <a:lvl1pPr marL="0" indent="0" algn="ctr">
              <a:buFontTx/>
              <a:buNone/>
              <a:defRPr sz="4300" spc="-39" baseline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5156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4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1"/>
          <p:cNvCxnSpPr>
            <a:cxnSpLocks noChangeShapeType="1"/>
          </p:cNvCxnSpPr>
          <p:nvPr userDrawn="1"/>
        </p:nvCxnSpPr>
        <p:spPr bwMode="auto">
          <a:xfrm>
            <a:off x="363539" y="627063"/>
            <a:ext cx="9180512" cy="0"/>
          </a:xfrm>
          <a:prstGeom prst="line">
            <a:avLst/>
          </a:prstGeom>
          <a:noFill/>
          <a:ln w="57150" algn="ctr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Rectangle 19"/>
          <p:cNvSpPr txBox="1">
            <a:spLocks noChangeArrowheads="1"/>
          </p:cNvSpPr>
          <p:nvPr userDrawn="1"/>
        </p:nvSpPr>
        <p:spPr bwMode="auto">
          <a:xfrm>
            <a:off x="4697415" y="6551615"/>
            <a:ext cx="511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0A6100C6-CE04-45D3-B6DA-F2C33DB6584A}" type="slidenum">
              <a:rPr kumimoji="0" lang="en-US" altLang="ko-KR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dirty="0">
              <a:latin typeface="Futura Bk" pitchFamily="34" charset="0"/>
              <a:ea typeface="가는각진제목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64257" y="1"/>
            <a:ext cx="9179999" cy="627321"/>
          </a:xfrm>
          <a:prstGeom prst="rect">
            <a:avLst/>
          </a:prstGeom>
        </p:spPr>
        <p:txBody>
          <a:bodyPr lIns="87600" tIns="103466" rIns="87600" bIns="43801" anchor="ctr">
            <a:noAutofit/>
          </a:bodyPr>
          <a:lstStyle>
            <a:lvl1pPr algn="l">
              <a:defRPr sz="19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6590589" y="296653"/>
            <a:ext cx="2970922" cy="308518"/>
          </a:xfrm>
          <a:prstGeom prst="rect">
            <a:avLst/>
          </a:prstGeom>
        </p:spPr>
        <p:txBody>
          <a:bodyPr lIns="87600" tIns="43801" rIns="0" bIns="43801">
            <a:spAutoFit/>
          </a:bodyPr>
          <a:lstStyle>
            <a:lvl1pPr marL="275940" indent="-137970" algn="r">
              <a:lnSpc>
                <a:spcPct val="130000"/>
              </a:lnSpc>
              <a:spcAft>
                <a:spcPts val="0"/>
              </a:spcAft>
              <a:buFont typeface="+mj-lt"/>
              <a:buNone/>
              <a:defRPr sz="11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3732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2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 txBox="1">
            <a:spLocks noChangeArrowheads="1"/>
          </p:cNvSpPr>
          <p:nvPr userDrawn="1"/>
        </p:nvSpPr>
        <p:spPr bwMode="auto">
          <a:xfrm>
            <a:off x="4697415" y="6551615"/>
            <a:ext cx="511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9FB7EC31-C19D-4B3A-8A4F-5163BA4E96B5}" type="slidenum">
              <a:rPr kumimoji="0" lang="en-US" altLang="ko-KR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dirty="0">
              <a:latin typeface="Futura Bk" pitchFamily="34" charset="0"/>
              <a:ea typeface="가는각진제목체" pitchFamily="18" charset="-127"/>
            </a:endParaRPr>
          </a:p>
        </p:txBody>
      </p:sp>
      <p:cxnSp>
        <p:nvCxnSpPr>
          <p:cNvPr id="5" name="직선 연결선 2"/>
          <p:cNvCxnSpPr>
            <a:cxnSpLocks noChangeShapeType="1"/>
          </p:cNvCxnSpPr>
          <p:nvPr userDrawn="1"/>
        </p:nvCxnSpPr>
        <p:spPr bwMode="auto">
          <a:xfrm>
            <a:off x="363539" y="627063"/>
            <a:ext cx="9180512" cy="0"/>
          </a:xfrm>
          <a:prstGeom prst="line">
            <a:avLst/>
          </a:prstGeom>
          <a:noFill/>
          <a:ln w="57150" algn="ctr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364257" y="1"/>
            <a:ext cx="9179999" cy="627321"/>
          </a:xfrm>
          <a:prstGeom prst="rect">
            <a:avLst/>
          </a:prstGeom>
        </p:spPr>
        <p:txBody>
          <a:bodyPr lIns="87600" tIns="103466" rIns="87600" bIns="43801" anchor="ctr">
            <a:noAutofit/>
          </a:bodyPr>
          <a:lstStyle>
            <a:lvl1pPr algn="l">
              <a:defRPr sz="19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내용 개체 틀 2"/>
          <p:cNvSpPr>
            <a:spLocks noGrp="1"/>
          </p:cNvSpPr>
          <p:nvPr>
            <p:ph idx="1"/>
          </p:nvPr>
        </p:nvSpPr>
        <p:spPr>
          <a:xfrm>
            <a:off x="376818" y="658498"/>
            <a:ext cx="9184695" cy="441808"/>
          </a:xfrm>
          <a:prstGeom prst="rect">
            <a:avLst/>
          </a:prstGeom>
        </p:spPr>
        <p:txBody>
          <a:bodyPr lIns="103466" tIns="86221" rIns="0" bIns="137954">
            <a:spAutoFit/>
          </a:bodyPr>
          <a:lstStyle>
            <a:lvl1pPr marL="0" indent="0" algn="just">
              <a:spcBef>
                <a:spcPts val="0"/>
              </a:spcBef>
              <a:buFontTx/>
              <a:buNone/>
              <a:defRPr sz="1400" b="1" spc="-48" baseline="0"/>
            </a:lvl1pPr>
            <a:lvl2pPr marL="438053" indent="0">
              <a:buFontTx/>
              <a:buNone/>
              <a:defRPr sz="1200"/>
            </a:lvl2pPr>
            <a:lvl3pPr marL="876110" indent="0">
              <a:buFontTx/>
              <a:buNone/>
              <a:defRPr sz="1200"/>
            </a:lvl3pPr>
            <a:lvl4pPr marL="1314164" indent="0">
              <a:buFontTx/>
              <a:buNone/>
              <a:defRPr sz="1200"/>
            </a:lvl4pPr>
            <a:lvl5pPr marL="1752218" indent="0">
              <a:buFontTx/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81198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본문_4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"/>
          <p:cNvCxnSpPr>
            <a:cxnSpLocks noChangeShapeType="1"/>
          </p:cNvCxnSpPr>
          <p:nvPr userDrawn="1"/>
        </p:nvCxnSpPr>
        <p:spPr bwMode="auto">
          <a:xfrm>
            <a:off x="363539" y="627063"/>
            <a:ext cx="9180512" cy="0"/>
          </a:xfrm>
          <a:prstGeom prst="line">
            <a:avLst/>
          </a:prstGeom>
          <a:noFill/>
          <a:ln w="57150" algn="ctr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19"/>
          <p:cNvSpPr txBox="1">
            <a:spLocks noChangeArrowheads="1"/>
          </p:cNvSpPr>
          <p:nvPr userDrawn="1"/>
        </p:nvSpPr>
        <p:spPr bwMode="auto">
          <a:xfrm>
            <a:off x="4697415" y="6551615"/>
            <a:ext cx="511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758FDD8C-443C-4B9B-9D8A-EA3A9089B137}" type="slidenum">
              <a:rPr kumimoji="0" lang="en-US" altLang="ko-KR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dirty="0">
              <a:latin typeface="Futura Bk" pitchFamily="34" charset="0"/>
              <a:ea typeface="가는각진제목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64257" y="1"/>
            <a:ext cx="9179999" cy="627321"/>
          </a:xfrm>
          <a:prstGeom prst="rect">
            <a:avLst/>
          </a:prstGeom>
        </p:spPr>
        <p:txBody>
          <a:bodyPr lIns="87600" tIns="103466" rIns="87600" bIns="43801" anchor="ctr">
            <a:noAutofit/>
          </a:bodyPr>
          <a:lstStyle>
            <a:lvl1pPr algn="l">
              <a:defRPr sz="19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376818" y="658498"/>
            <a:ext cx="9184695" cy="441808"/>
          </a:xfrm>
          <a:prstGeom prst="rect">
            <a:avLst/>
          </a:prstGeom>
        </p:spPr>
        <p:txBody>
          <a:bodyPr lIns="103466" tIns="86221" rIns="0" bIns="137954">
            <a:spAutoFit/>
          </a:bodyPr>
          <a:lstStyle>
            <a:lvl1pPr marL="0" indent="0" algn="just">
              <a:spcBef>
                <a:spcPts val="0"/>
              </a:spcBef>
              <a:buFontTx/>
              <a:buNone/>
              <a:defRPr sz="1400" b="1" spc="-48" baseline="0"/>
            </a:lvl1pPr>
            <a:lvl2pPr marL="438053" indent="0">
              <a:buFontTx/>
              <a:buNone/>
              <a:defRPr sz="1200"/>
            </a:lvl2pPr>
            <a:lvl3pPr marL="876110" indent="0">
              <a:buFontTx/>
              <a:buNone/>
              <a:defRPr sz="1200"/>
            </a:lvl3pPr>
            <a:lvl4pPr marL="1314164" indent="0">
              <a:buFontTx/>
              <a:buNone/>
              <a:defRPr sz="1200"/>
            </a:lvl4pPr>
            <a:lvl5pPr marL="1752218" indent="0">
              <a:buFontTx/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6590589" y="296653"/>
            <a:ext cx="2970922" cy="308518"/>
          </a:xfrm>
          <a:prstGeom prst="rect">
            <a:avLst/>
          </a:prstGeom>
        </p:spPr>
        <p:txBody>
          <a:bodyPr lIns="87600" tIns="43801" rIns="0" bIns="43801">
            <a:spAutoFit/>
          </a:bodyPr>
          <a:lstStyle>
            <a:lvl1pPr marL="275940" indent="-137970" algn="r">
              <a:lnSpc>
                <a:spcPct val="130000"/>
              </a:lnSpc>
              <a:spcAft>
                <a:spcPts val="0"/>
              </a:spcAft>
              <a:buFont typeface="+mj-lt"/>
              <a:buNone/>
              <a:defRPr sz="11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16976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3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1"/>
          <p:cNvCxnSpPr>
            <a:cxnSpLocks noChangeShapeType="1"/>
          </p:cNvCxnSpPr>
          <p:nvPr userDrawn="1"/>
        </p:nvCxnSpPr>
        <p:spPr bwMode="auto">
          <a:xfrm>
            <a:off x="363539" y="627063"/>
            <a:ext cx="9180512" cy="0"/>
          </a:xfrm>
          <a:prstGeom prst="line">
            <a:avLst/>
          </a:prstGeom>
          <a:noFill/>
          <a:ln w="57150" algn="ctr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19"/>
          <p:cNvSpPr txBox="1">
            <a:spLocks noChangeArrowheads="1"/>
          </p:cNvSpPr>
          <p:nvPr userDrawn="1"/>
        </p:nvSpPr>
        <p:spPr bwMode="auto">
          <a:xfrm>
            <a:off x="4697415" y="6551615"/>
            <a:ext cx="511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B69E2EE4-8569-4C54-9A64-46190518ECF4}" type="slidenum">
              <a:rPr kumimoji="0" lang="en-US" altLang="ko-KR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dirty="0">
              <a:latin typeface="Futura Bk" pitchFamily="34" charset="0"/>
              <a:ea typeface="가는각진제목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64257" y="1"/>
            <a:ext cx="9179999" cy="627321"/>
          </a:xfrm>
          <a:prstGeom prst="rect">
            <a:avLst/>
          </a:prstGeom>
        </p:spPr>
        <p:txBody>
          <a:bodyPr lIns="87600" tIns="103466" rIns="87600" bIns="43801" anchor="ctr">
            <a:noAutofit/>
          </a:bodyPr>
          <a:lstStyle>
            <a:lvl1pPr algn="l">
              <a:defRPr sz="19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376818" y="658498"/>
            <a:ext cx="9184695" cy="441808"/>
          </a:xfrm>
          <a:prstGeom prst="rect">
            <a:avLst/>
          </a:prstGeom>
        </p:spPr>
        <p:txBody>
          <a:bodyPr lIns="103466" tIns="86221" rIns="0" bIns="137954">
            <a:spAutoFit/>
          </a:bodyPr>
          <a:lstStyle>
            <a:lvl1pPr marL="0" indent="0" algn="just">
              <a:spcBef>
                <a:spcPts val="0"/>
              </a:spcBef>
              <a:buFontTx/>
              <a:buNone/>
              <a:defRPr sz="1400" b="1" spc="-48" baseline="0"/>
            </a:lvl1pPr>
            <a:lvl2pPr marL="438053" indent="0">
              <a:buFontTx/>
              <a:buNone/>
              <a:defRPr sz="1200"/>
            </a:lvl2pPr>
            <a:lvl3pPr marL="876110" indent="0">
              <a:buFontTx/>
              <a:buNone/>
              <a:defRPr sz="1200"/>
            </a:lvl3pPr>
            <a:lvl4pPr marL="1314164" indent="0">
              <a:buFontTx/>
              <a:buNone/>
              <a:defRPr sz="1200"/>
            </a:lvl4pPr>
            <a:lvl5pPr marL="1752218" indent="0">
              <a:buFontTx/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348820" y="1302565"/>
            <a:ext cx="9212693" cy="32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lIns="87600" tIns="43801" rIns="87600" bIns="43801" anchor="ctr">
            <a:normAutofit/>
          </a:bodyPr>
          <a:lstStyle>
            <a:lvl1pPr marL="86231" indent="0">
              <a:buFontTx/>
              <a:buNone/>
              <a:defRPr sz="1100" b="1" spc="-48" baseline="0">
                <a:latin typeface="맑은 고딕" pitchFamily="50" charset="-127"/>
                <a:ea typeface="맑은 고딕" pitchFamily="50" charset="-127"/>
              </a:defRPr>
            </a:lvl1pPr>
            <a:lvl2pPr marL="438053" indent="0">
              <a:buFontTx/>
              <a:buNone/>
              <a:defRPr sz="1200"/>
            </a:lvl2pPr>
            <a:lvl3pPr marL="876110" indent="0">
              <a:buFontTx/>
              <a:buNone/>
              <a:defRPr sz="1200"/>
            </a:lvl3pPr>
            <a:lvl4pPr marL="1314164" indent="0">
              <a:buFontTx/>
              <a:buNone/>
              <a:defRPr sz="1200"/>
            </a:lvl4pPr>
            <a:lvl5pPr marL="1752218" indent="0">
              <a:buFontTx/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73200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4 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1"/>
          <p:cNvCxnSpPr>
            <a:cxnSpLocks noChangeShapeType="1"/>
          </p:cNvCxnSpPr>
          <p:nvPr userDrawn="1"/>
        </p:nvCxnSpPr>
        <p:spPr bwMode="auto">
          <a:xfrm>
            <a:off x="363539" y="627063"/>
            <a:ext cx="9180512" cy="0"/>
          </a:xfrm>
          <a:prstGeom prst="line">
            <a:avLst/>
          </a:prstGeom>
          <a:noFill/>
          <a:ln w="57150" algn="ctr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Rectangle 19"/>
          <p:cNvSpPr txBox="1">
            <a:spLocks noChangeArrowheads="1"/>
          </p:cNvSpPr>
          <p:nvPr userDrawn="1"/>
        </p:nvSpPr>
        <p:spPr bwMode="auto">
          <a:xfrm>
            <a:off x="4697415" y="6551615"/>
            <a:ext cx="511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0002A0A3-DCAB-4760-A090-C6320CF07A1D}" type="slidenum">
              <a:rPr kumimoji="0" lang="en-US" altLang="ko-KR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dirty="0">
              <a:latin typeface="Futura Bk" pitchFamily="34" charset="0"/>
              <a:ea typeface="가는각진제목체" pitchFamily="18" charset="-127"/>
            </a:endParaRPr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364257" y="1"/>
            <a:ext cx="9179999" cy="627321"/>
          </a:xfrm>
          <a:prstGeom prst="rect">
            <a:avLst/>
          </a:prstGeom>
        </p:spPr>
        <p:txBody>
          <a:bodyPr lIns="87600" tIns="103466" rIns="87600" bIns="43801" anchor="ctr">
            <a:noAutofit/>
          </a:bodyPr>
          <a:lstStyle>
            <a:lvl1pPr algn="l">
              <a:defRPr sz="19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>
          <a:xfrm>
            <a:off x="376818" y="658498"/>
            <a:ext cx="9184695" cy="441808"/>
          </a:xfrm>
          <a:prstGeom prst="rect">
            <a:avLst/>
          </a:prstGeom>
        </p:spPr>
        <p:txBody>
          <a:bodyPr lIns="103466" tIns="86221" rIns="0" bIns="137954">
            <a:spAutoFit/>
          </a:bodyPr>
          <a:lstStyle>
            <a:lvl1pPr marL="0" indent="0" algn="just">
              <a:spcBef>
                <a:spcPts val="0"/>
              </a:spcBef>
              <a:buFontTx/>
              <a:buNone/>
              <a:defRPr sz="1400" b="1" spc="-48" baseline="0"/>
            </a:lvl1pPr>
            <a:lvl2pPr marL="438053" indent="0">
              <a:buFontTx/>
              <a:buNone/>
              <a:defRPr sz="1200"/>
            </a:lvl2pPr>
            <a:lvl3pPr marL="876110" indent="0">
              <a:buFontTx/>
              <a:buNone/>
              <a:defRPr sz="1200"/>
            </a:lvl3pPr>
            <a:lvl4pPr marL="1314164" indent="0">
              <a:buFontTx/>
              <a:buNone/>
              <a:defRPr sz="1200"/>
            </a:lvl4pPr>
            <a:lvl5pPr marL="1752218" indent="0">
              <a:buFontTx/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348820" y="1302565"/>
            <a:ext cx="9212693" cy="32623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40005" dist="22860" dir="5400000" algn="t" rotWithShape="0">
              <a:prstClr val="black">
                <a:alpha val="35000"/>
              </a:prstClr>
            </a:outerShdw>
          </a:effectLst>
        </p:spPr>
        <p:txBody>
          <a:bodyPr lIns="87600" tIns="43801" rIns="87600" bIns="43801" anchor="ctr">
            <a:normAutofit/>
          </a:bodyPr>
          <a:lstStyle>
            <a:lvl1pPr marL="86231" indent="0">
              <a:buFontTx/>
              <a:buNone/>
              <a:defRPr sz="1100" b="1" spc="-48" baseline="0">
                <a:latin typeface="맑은 고딕" pitchFamily="50" charset="-127"/>
                <a:ea typeface="맑은 고딕" pitchFamily="50" charset="-127"/>
              </a:defRPr>
            </a:lvl1pPr>
            <a:lvl2pPr marL="438053" indent="0">
              <a:buFontTx/>
              <a:buNone/>
              <a:defRPr sz="1200"/>
            </a:lvl2pPr>
            <a:lvl3pPr marL="876110" indent="0">
              <a:buFontTx/>
              <a:buNone/>
              <a:defRPr sz="1200"/>
            </a:lvl3pPr>
            <a:lvl4pPr marL="1314164" indent="0">
              <a:buFontTx/>
              <a:buNone/>
              <a:defRPr sz="1200"/>
            </a:lvl4pPr>
            <a:lvl5pPr marL="1752218" indent="0">
              <a:buFontTx/>
              <a:buNone/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6590589" y="296653"/>
            <a:ext cx="2970922" cy="308518"/>
          </a:xfrm>
          <a:prstGeom prst="rect">
            <a:avLst/>
          </a:prstGeom>
        </p:spPr>
        <p:txBody>
          <a:bodyPr lIns="87600" tIns="43801" rIns="0" bIns="43801">
            <a:spAutoFit/>
          </a:bodyPr>
          <a:lstStyle>
            <a:lvl1pPr marL="275940" indent="-137970" algn="r">
              <a:lnSpc>
                <a:spcPct val="130000"/>
              </a:lnSpc>
              <a:spcAft>
                <a:spcPts val="0"/>
              </a:spcAft>
              <a:buFont typeface="+mj-lt"/>
              <a:buNone/>
              <a:defRPr sz="1100" b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92341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gray">
          <a:xfrm>
            <a:off x="7097477" y="6548440"/>
            <a:ext cx="2603736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80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3894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데모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gray">
          <a:xfrm>
            <a:off x="7097477" y="6548440"/>
            <a:ext cx="2603736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80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1209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"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gray">
          <a:xfrm>
            <a:off x="7097477" y="6548440"/>
            <a:ext cx="2603736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80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3025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861" y="148526"/>
            <a:ext cx="6842125" cy="360363"/>
          </a:xfrm>
          <a:prstGeom prst="rect">
            <a:avLst/>
          </a:prstGeom>
        </p:spPr>
        <p:txBody>
          <a:bodyPr lIns="87600" tIns="43801" rIns="87600" bIns="43801"/>
          <a:lstStyle>
            <a:lvl1pPr>
              <a:defRPr sz="1900" b="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4685" y="804855"/>
            <a:ext cx="9364662" cy="543301"/>
          </a:xfrm>
          <a:prstGeom prst="rect">
            <a:avLst/>
          </a:prstGeom>
        </p:spPr>
        <p:txBody>
          <a:bodyPr lIns="87600" tIns="43801" rIns="87600" bIns="43801"/>
          <a:lstStyle>
            <a:lvl1pPr marL="0" indent="0">
              <a:spcBef>
                <a:spcPts val="288"/>
              </a:spcBef>
              <a:buNone/>
              <a:defRPr sz="11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9"/>
          <p:cNvSpPr txBox="1">
            <a:spLocks noChangeArrowheads="1"/>
          </p:cNvSpPr>
          <p:nvPr userDrawn="1"/>
        </p:nvSpPr>
        <p:spPr bwMode="auto">
          <a:xfrm>
            <a:off x="4697415" y="6551615"/>
            <a:ext cx="511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B69E2EE4-8569-4C54-9A64-46190518ECF4}" type="slidenum">
              <a:rPr kumimoji="0" lang="en-US" altLang="ko-KR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dirty="0">
              <a:latin typeface="Futura Bk" pitchFamily="34" charset="0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706158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2"/>
            <a:ext cx="2311400" cy="365124"/>
          </a:xfrm>
          <a:prstGeom prst="rect">
            <a:avLst/>
          </a:prstGeom>
        </p:spPr>
        <p:txBody>
          <a:bodyPr lIns="87600" tIns="43801" rIns="87600" bIns="43801"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FC0666A-E9FD-45B9-82A6-54F24B0AC273}" type="datetime1">
              <a:rPr lang="ko-KR" altLang="en-US"/>
              <a:pPr>
                <a:defRPr/>
              </a:pPr>
              <a:t>2018-10-04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2" y="6356352"/>
            <a:ext cx="3136900" cy="365124"/>
          </a:xfrm>
          <a:prstGeom prst="rect">
            <a:avLst/>
          </a:prstGeom>
        </p:spPr>
        <p:txBody>
          <a:bodyPr lIns="87600" tIns="43801" rIns="87600" bIns="43801"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38093" y="142851"/>
            <a:ext cx="9501254" cy="2634215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lIns="87600" tIns="43801" rIns="87600" bIns="43801"/>
          <a:lstStyle>
            <a:lvl1pPr algn="l">
              <a:tabLst>
                <a:tab pos="4465724" algn="ctr"/>
                <a:tab pos="8923842" algn="r"/>
              </a:tabLst>
              <a:defRPr lang="ko-KR" altLang="en-US" sz="15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6642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 userDrawn="1"/>
        </p:nvSpPr>
        <p:spPr bwMode="gray">
          <a:xfrm>
            <a:off x="7097477" y="6548440"/>
            <a:ext cx="2603736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80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5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2" y="800102"/>
            <a:ext cx="1104899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18854" y="2013952"/>
            <a:ext cx="5046615" cy="468562"/>
          </a:xfrm>
          <a:prstGeom prst="rect">
            <a:avLst/>
          </a:prstGeom>
        </p:spPr>
        <p:txBody>
          <a:bodyPr wrap="square" lIns="87600" tIns="43801" rIns="87600" bIns="43801">
            <a:spAutoFit/>
          </a:bodyPr>
          <a:lstStyle>
            <a:lvl1pPr marL="517387" indent="-241446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  <a:defRPr sz="1900" b="1">
                <a:solidFill>
                  <a:schemeClr val="tx1"/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58197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348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>
            <a:spLocks noChangeArrowheads="1"/>
          </p:cNvSpPr>
          <p:nvPr userDrawn="1"/>
        </p:nvSpPr>
        <p:spPr bwMode="gray">
          <a:xfrm>
            <a:off x="7097477" y="6548440"/>
            <a:ext cx="2603736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80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16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2" y="800102"/>
            <a:ext cx="1104899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612740" y="2013952"/>
            <a:ext cx="2970922" cy="257735"/>
          </a:xfrm>
          <a:prstGeom prst="rect">
            <a:avLst/>
          </a:prstGeom>
        </p:spPr>
        <p:txBody>
          <a:bodyPr lIns="87600" tIns="43801" rIns="87600" bIns="43801">
            <a:spAutoFit/>
          </a:bodyPr>
          <a:lstStyle>
            <a:lvl1pPr marL="348315" indent="-2403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1100" b="1">
                <a:solidFill>
                  <a:schemeClr val="tx1"/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2612741" y="1685159"/>
            <a:ext cx="2988000" cy="319290"/>
          </a:xfrm>
          <a:prstGeom prst="rect">
            <a:avLst/>
          </a:prstGeom>
          <a:solidFill>
            <a:srgbClr val="7F7F7F"/>
          </a:solidFill>
          <a:effectLst/>
        </p:spPr>
        <p:txBody>
          <a:bodyPr lIns="137954" tIns="43801" rIns="87600" bIns="43801" anchor="ctr">
            <a:spAutoFit/>
          </a:bodyPr>
          <a:lstStyle>
            <a:lvl1pPr marL="275940" indent="-206955" algn="l">
              <a:buFont typeface="+mj-lt"/>
              <a:buAutoNum type="romanUcPeriod"/>
              <a:defRPr sz="1500" b="1" spc="-77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2606095" y="3377146"/>
            <a:ext cx="2988000" cy="358339"/>
          </a:xfrm>
          <a:prstGeom prst="rect">
            <a:avLst/>
          </a:prstGeom>
          <a:solidFill>
            <a:srgbClr val="7F7F7F"/>
          </a:solidFill>
        </p:spPr>
        <p:txBody>
          <a:bodyPr lIns="87600" tIns="43801" rIns="87600" bIns="43801"/>
          <a:lstStyle>
            <a:lvl1pPr marL="275940" indent="-206955">
              <a:buFont typeface="+mj-lt"/>
              <a:buAutoNum type="romanUcPeriod" startAt="2"/>
              <a:defRPr sz="1500" b="1" spc="-77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11"/>
          </p:nvPr>
        </p:nvSpPr>
        <p:spPr>
          <a:xfrm>
            <a:off x="2606095" y="3717034"/>
            <a:ext cx="2970922" cy="257735"/>
          </a:xfrm>
          <a:prstGeom prst="rect">
            <a:avLst/>
          </a:prstGeom>
        </p:spPr>
        <p:txBody>
          <a:bodyPr lIns="87600" tIns="43801" rIns="87600" bIns="43801">
            <a:spAutoFit/>
          </a:bodyPr>
          <a:lstStyle>
            <a:lvl1pPr marL="348315" indent="-2403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1100" b="1">
                <a:solidFill>
                  <a:schemeClr val="tx1"/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8" name="텍스트 개체 틀 25"/>
          <p:cNvSpPr>
            <a:spLocks noGrp="1"/>
          </p:cNvSpPr>
          <p:nvPr>
            <p:ph type="body" sz="quarter" idx="12"/>
          </p:nvPr>
        </p:nvSpPr>
        <p:spPr>
          <a:xfrm>
            <a:off x="6285480" y="1683402"/>
            <a:ext cx="2988000" cy="358339"/>
          </a:xfrm>
          <a:prstGeom prst="rect">
            <a:avLst/>
          </a:prstGeom>
          <a:solidFill>
            <a:srgbClr val="7F7F7F"/>
          </a:solidFill>
        </p:spPr>
        <p:txBody>
          <a:bodyPr lIns="87600" tIns="43801" rIns="87600" bIns="43801"/>
          <a:lstStyle>
            <a:lvl1pPr marL="310432" indent="-241446">
              <a:buFont typeface="+mj-lt"/>
              <a:buAutoNum type="romanUcPeriod" startAt="3"/>
              <a:defRPr sz="1500" b="1" spc="-77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29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6285482" y="2043444"/>
            <a:ext cx="2970922" cy="257735"/>
          </a:xfrm>
          <a:prstGeom prst="rect">
            <a:avLst/>
          </a:prstGeom>
        </p:spPr>
        <p:txBody>
          <a:bodyPr lIns="87600" tIns="43801" rIns="87600" bIns="43801">
            <a:spAutoFit/>
          </a:bodyPr>
          <a:lstStyle>
            <a:lvl1pPr marL="348315" indent="-2403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1100" b="1">
                <a:solidFill>
                  <a:schemeClr val="tx1"/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0" name="텍스트 개체 틀 25"/>
          <p:cNvSpPr>
            <a:spLocks noGrp="1"/>
          </p:cNvSpPr>
          <p:nvPr>
            <p:ph type="body" sz="quarter" idx="14"/>
          </p:nvPr>
        </p:nvSpPr>
        <p:spPr>
          <a:xfrm>
            <a:off x="6285480" y="3392997"/>
            <a:ext cx="2988000" cy="358339"/>
          </a:xfrm>
          <a:prstGeom prst="rect">
            <a:avLst/>
          </a:prstGeom>
          <a:solidFill>
            <a:srgbClr val="7F7F7F"/>
          </a:solidFill>
        </p:spPr>
        <p:txBody>
          <a:bodyPr lIns="87600" tIns="43801" rIns="87600" bIns="43801"/>
          <a:lstStyle>
            <a:lvl1pPr marL="310432" indent="-241446">
              <a:buFont typeface="+mj-lt"/>
              <a:buAutoNum type="romanUcPeriod" startAt="4"/>
              <a:defRPr sz="1500" b="1" spc="-77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1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6285482" y="3753039"/>
            <a:ext cx="2970922" cy="257735"/>
          </a:xfrm>
          <a:prstGeom prst="rect">
            <a:avLst/>
          </a:prstGeom>
        </p:spPr>
        <p:txBody>
          <a:bodyPr lIns="87600" tIns="43801" rIns="87600" bIns="43801">
            <a:spAutoFit/>
          </a:bodyPr>
          <a:lstStyle>
            <a:lvl1pPr marL="348315" indent="-2403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1100" b="1">
                <a:solidFill>
                  <a:schemeClr val="tx1"/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25"/>
          <p:cNvSpPr>
            <a:spLocks noGrp="1"/>
          </p:cNvSpPr>
          <p:nvPr>
            <p:ph type="body" sz="quarter" idx="16"/>
          </p:nvPr>
        </p:nvSpPr>
        <p:spPr>
          <a:xfrm>
            <a:off x="6285480" y="5487617"/>
            <a:ext cx="2988000" cy="358339"/>
          </a:xfrm>
          <a:prstGeom prst="rect">
            <a:avLst/>
          </a:prstGeom>
          <a:solidFill>
            <a:srgbClr val="7F7F7F"/>
          </a:solidFill>
        </p:spPr>
        <p:txBody>
          <a:bodyPr lIns="87600" tIns="43801" rIns="87600" bIns="43801"/>
          <a:lstStyle>
            <a:lvl1pPr marL="310432" indent="-241446">
              <a:buFont typeface="+mj-lt"/>
              <a:buAutoNum type="romanUcPeriod" startAt="5"/>
              <a:defRPr sz="1500" b="1" spc="-77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3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6285482" y="5847657"/>
            <a:ext cx="2970922" cy="257735"/>
          </a:xfrm>
          <a:prstGeom prst="rect">
            <a:avLst/>
          </a:prstGeom>
        </p:spPr>
        <p:txBody>
          <a:bodyPr lIns="87600" tIns="43801" rIns="87600" bIns="43801">
            <a:spAutoFit/>
          </a:bodyPr>
          <a:lstStyle>
            <a:lvl1pPr marL="348315" indent="-2403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1100" b="1">
                <a:solidFill>
                  <a:schemeClr val="tx1"/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2237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세부 목차_1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 userDrawn="1"/>
        </p:nvSpPr>
        <p:spPr bwMode="gray">
          <a:xfrm>
            <a:off x="7097477" y="6548440"/>
            <a:ext cx="2603736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80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7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1125538"/>
            <a:ext cx="1103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04801" y="2144178"/>
            <a:ext cx="3600000" cy="3960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lIns="34489" tIns="137954" rIns="34489" bIns="34489" anchor="t">
            <a:noAutofit/>
          </a:bodyPr>
          <a:lstStyle>
            <a:lvl1pPr marL="569988" indent="-328541">
              <a:spcBef>
                <a:spcPts val="1150"/>
              </a:spcBef>
              <a:spcAft>
                <a:spcPts val="1150"/>
              </a:spcAft>
              <a:buFont typeface="+mj-lt"/>
              <a:buAutoNum type="arabicPeriod"/>
              <a:defRPr lang="ko-KR" alt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8238" y="2972272"/>
            <a:ext cx="4802876" cy="2985198"/>
          </a:xfrm>
          <a:prstGeom prst="rect">
            <a:avLst/>
          </a:prstGeom>
        </p:spPr>
        <p:txBody>
          <a:bodyPr lIns="87600" tIns="43801" rIns="87600" bIns="43801">
            <a:normAutofit/>
          </a:bodyPr>
          <a:lstStyle>
            <a:lvl1pPr marL="448403" indent="-310432">
              <a:spcAft>
                <a:spcPts val="1150"/>
              </a:spcAft>
              <a:buFont typeface="+mj-lt"/>
              <a:buAutoNum type="romanUcPeriod" startAt="2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2356" y="2144179"/>
            <a:ext cx="4892445" cy="612067"/>
          </a:xfrm>
          <a:prstGeom prst="rect">
            <a:avLst/>
          </a:prstGeom>
          <a:solidFill>
            <a:srgbClr val="7F7F7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41419" tIns="43801" rIns="87600" bIns="43801" anchor="ctr">
            <a:normAutofit/>
          </a:bodyPr>
          <a:lstStyle>
            <a:lvl1pPr marL="344925" indent="-310432" algn="l">
              <a:buFont typeface="+mj-lt"/>
              <a:buAutoNum type="romanUcPeriod"/>
              <a:defRPr sz="2300" b="1" spc="-48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4861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부 목차_2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" descr="new_DUZO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5" y="233365"/>
            <a:ext cx="132873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gray">
          <a:xfrm>
            <a:off x="7097477" y="6548440"/>
            <a:ext cx="2603736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80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10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1125538"/>
            <a:ext cx="1103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8238" y="2144179"/>
            <a:ext cx="4802876" cy="522059"/>
          </a:xfrm>
          <a:prstGeom prst="rect">
            <a:avLst/>
          </a:prstGeom>
        </p:spPr>
        <p:txBody>
          <a:bodyPr lIns="87600" tIns="43801" rIns="87600" bIns="43801">
            <a:normAutofit/>
          </a:bodyPr>
          <a:lstStyle>
            <a:lvl1pPr marL="448403" indent="-310432">
              <a:spcAft>
                <a:spcPts val="1150"/>
              </a:spcAft>
              <a:buFont typeface="+mj-lt"/>
              <a:buAutoNum type="romanUcPeriod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2356" y="2666238"/>
            <a:ext cx="4892445" cy="612067"/>
          </a:xfrm>
          <a:prstGeom prst="rect">
            <a:avLst/>
          </a:prstGeom>
          <a:solidFill>
            <a:srgbClr val="7F7F7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41419" tIns="43801" rIns="87600" bIns="43801" anchor="ctr">
            <a:normAutofit/>
          </a:bodyPr>
          <a:lstStyle>
            <a:lvl1pPr marL="344925" indent="-310432" algn="l">
              <a:buFont typeface="+mj-lt"/>
              <a:buAutoNum type="romanUcPeriod" startAt="2"/>
              <a:defRPr sz="2300" b="1" spc="-48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3"/>
          <p:cNvSpPr>
            <a:spLocks noGrp="1"/>
          </p:cNvSpPr>
          <p:nvPr>
            <p:ph type="body" sz="half" idx="10"/>
          </p:nvPr>
        </p:nvSpPr>
        <p:spPr>
          <a:xfrm>
            <a:off x="1158238" y="3278307"/>
            <a:ext cx="4802876" cy="3139027"/>
          </a:xfrm>
          <a:prstGeom prst="rect">
            <a:avLst/>
          </a:prstGeom>
        </p:spPr>
        <p:txBody>
          <a:bodyPr lIns="87600" tIns="172443" rIns="87600" bIns="43801">
            <a:normAutofit/>
          </a:bodyPr>
          <a:lstStyle>
            <a:lvl1pPr marL="448403" indent="-310432">
              <a:spcAft>
                <a:spcPts val="1150"/>
              </a:spcAft>
              <a:buFont typeface="+mj-lt"/>
              <a:buAutoNum type="romanUcPeriod" startAt="3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04801" y="2144178"/>
            <a:ext cx="3600000" cy="3960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lIns="34489" tIns="137954" rIns="34489" bIns="34489" anchor="t">
            <a:noAutofit/>
          </a:bodyPr>
          <a:lstStyle>
            <a:lvl1pPr marL="569988" indent="-328541">
              <a:spcBef>
                <a:spcPts val="575"/>
              </a:spcBef>
              <a:spcAft>
                <a:spcPts val="575"/>
              </a:spcAft>
              <a:buFont typeface="+mj-lt"/>
              <a:buAutoNum type="arabicPeriod"/>
              <a:defRPr lang="ko-KR" alt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535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부 목차_3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" descr="new_DUZO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5" y="233365"/>
            <a:ext cx="132873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gray">
          <a:xfrm>
            <a:off x="7097477" y="6548440"/>
            <a:ext cx="2603736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80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10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1125538"/>
            <a:ext cx="1103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8238" y="2144181"/>
            <a:ext cx="4802876" cy="996790"/>
          </a:xfrm>
          <a:prstGeom prst="rect">
            <a:avLst/>
          </a:prstGeom>
        </p:spPr>
        <p:txBody>
          <a:bodyPr lIns="87600" tIns="43801" rIns="87600" bIns="43801">
            <a:normAutofit/>
          </a:bodyPr>
          <a:lstStyle>
            <a:lvl1pPr marL="448403" indent="-310432">
              <a:spcAft>
                <a:spcPts val="1150"/>
              </a:spcAft>
              <a:buFont typeface="+mj-lt"/>
              <a:buAutoNum type="romanUcPeriod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2356" y="3140969"/>
            <a:ext cx="4892445" cy="612067"/>
          </a:xfrm>
          <a:prstGeom prst="rect">
            <a:avLst/>
          </a:prstGeom>
          <a:solidFill>
            <a:srgbClr val="7F7F7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41419" tIns="43801" rIns="87600" bIns="43801" anchor="ctr">
            <a:normAutofit/>
          </a:bodyPr>
          <a:lstStyle>
            <a:lvl1pPr marL="344925" indent="-310432" algn="l">
              <a:buFont typeface="+mj-lt"/>
              <a:buAutoNum type="romanUcPeriod" startAt="3"/>
              <a:defRPr sz="2300" b="1" spc="-48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3"/>
          <p:cNvSpPr>
            <a:spLocks noGrp="1"/>
          </p:cNvSpPr>
          <p:nvPr>
            <p:ph type="body" sz="half" idx="10"/>
          </p:nvPr>
        </p:nvSpPr>
        <p:spPr>
          <a:xfrm>
            <a:off x="1158238" y="3753038"/>
            <a:ext cx="4802876" cy="2511399"/>
          </a:xfrm>
          <a:prstGeom prst="rect">
            <a:avLst/>
          </a:prstGeom>
        </p:spPr>
        <p:txBody>
          <a:bodyPr lIns="87600" tIns="172443" rIns="87600" bIns="43801">
            <a:normAutofit/>
          </a:bodyPr>
          <a:lstStyle>
            <a:lvl1pPr marL="448403" indent="-310432">
              <a:spcAft>
                <a:spcPts val="1150"/>
              </a:spcAft>
              <a:buFont typeface="+mj-lt"/>
              <a:buAutoNum type="romanUcPeriod" startAt="4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04801" y="2144178"/>
            <a:ext cx="3600000" cy="3960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lIns="34489" tIns="137954" rIns="34489" bIns="34489" anchor="t">
            <a:noAutofit/>
          </a:bodyPr>
          <a:lstStyle>
            <a:lvl1pPr marL="569988" indent="-328541">
              <a:spcBef>
                <a:spcPts val="575"/>
              </a:spcBef>
              <a:spcAft>
                <a:spcPts val="0"/>
              </a:spcAft>
              <a:buFont typeface="+mj-lt"/>
              <a:buAutoNum type="arabicPeriod"/>
              <a:defRPr lang="ko-KR" alt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85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부 목차_4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" descr="new_DUZO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5" y="233365"/>
            <a:ext cx="132873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gray">
          <a:xfrm>
            <a:off x="7097477" y="6548440"/>
            <a:ext cx="2603736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80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10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1125538"/>
            <a:ext cx="1103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8238" y="2144180"/>
            <a:ext cx="4802876" cy="1401061"/>
          </a:xfrm>
          <a:prstGeom prst="rect">
            <a:avLst/>
          </a:prstGeom>
        </p:spPr>
        <p:txBody>
          <a:bodyPr lIns="87600" tIns="43801" rIns="87600" bIns="43801">
            <a:normAutofit/>
          </a:bodyPr>
          <a:lstStyle>
            <a:lvl1pPr marL="448403" indent="-310432">
              <a:spcAft>
                <a:spcPts val="1150"/>
              </a:spcAft>
              <a:buFont typeface="+mj-lt"/>
              <a:buAutoNum type="romanUcPeriod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2356" y="3545241"/>
            <a:ext cx="4892445" cy="612067"/>
          </a:xfrm>
          <a:prstGeom prst="rect">
            <a:avLst/>
          </a:prstGeom>
          <a:solidFill>
            <a:srgbClr val="7F7F7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41419" tIns="43801" rIns="87600" bIns="43801" anchor="ctr">
            <a:normAutofit/>
          </a:bodyPr>
          <a:lstStyle>
            <a:lvl1pPr marL="344925" indent="-310432" algn="l">
              <a:buFont typeface="+mj-lt"/>
              <a:buAutoNum type="romanUcPeriod" startAt="4"/>
              <a:defRPr sz="2300" b="1" spc="-48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3"/>
          <p:cNvSpPr>
            <a:spLocks noGrp="1"/>
          </p:cNvSpPr>
          <p:nvPr>
            <p:ph type="body" sz="half" idx="10"/>
          </p:nvPr>
        </p:nvSpPr>
        <p:spPr>
          <a:xfrm>
            <a:off x="1158238" y="4155390"/>
            <a:ext cx="4802876" cy="2109046"/>
          </a:xfrm>
          <a:prstGeom prst="rect">
            <a:avLst/>
          </a:prstGeom>
        </p:spPr>
        <p:txBody>
          <a:bodyPr lIns="87600" tIns="172443" rIns="87600" bIns="43801">
            <a:normAutofit/>
          </a:bodyPr>
          <a:lstStyle>
            <a:lvl1pPr marL="448403" indent="-310432">
              <a:spcAft>
                <a:spcPts val="1150"/>
              </a:spcAft>
              <a:buFont typeface="+mj-lt"/>
              <a:buAutoNum type="romanUcPeriod" startAt="5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04801" y="2144178"/>
            <a:ext cx="3600000" cy="3960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lIns="68977" tIns="137954" rIns="34489" bIns="34489" anchor="t">
            <a:noAutofit/>
          </a:bodyPr>
          <a:lstStyle>
            <a:lvl1pPr marL="342230" indent="-275304">
              <a:spcBef>
                <a:spcPts val="575"/>
              </a:spcBef>
              <a:spcAft>
                <a:spcPts val="0"/>
              </a:spcAft>
              <a:buFont typeface="+mj-lt"/>
              <a:buAutoNum type="arabicPeriod"/>
              <a:defRPr lang="ko-KR" alt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484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부 목차_5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1" descr="new_DUZO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2775" y="233365"/>
            <a:ext cx="132873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gray">
          <a:xfrm>
            <a:off x="7097477" y="6548440"/>
            <a:ext cx="2603736" cy="22695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87600" tIns="43801" rIns="62080" bIns="4380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defRPr/>
            </a:pPr>
            <a:r>
              <a:rPr kumimoji="0" lang="en-US" altLang="ko-KR" sz="900" dirty="0">
                <a:solidFill>
                  <a:srgbClr val="404040"/>
                </a:solidFill>
              </a:rPr>
              <a:t>Copyrightⓒ 2013 DUZON All Rights Reserved.</a:t>
            </a:r>
          </a:p>
        </p:txBody>
      </p:sp>
      <p:pic>
        <p:nvPicPr>
          <p:cNvPr id="7" name="그림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1125538"/>
            <a:ext cx="11033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58238" y="2144181"/>
            <a:ext cx="4802876" cy="2019148"/>
          </a:xfrm>
          <a:prstGeom prst="rect">
            <a:avLst/>
          </a:prstGeom>
        </p:spPr>
        <p:txBody>
          <a:bodyPr lIns="87600" tIns="43801" rIns="87600" bIns="43801">
            <a:normAutofit/>
          </a:bodyPr>
          <a:lstStyle>
            <a:lvl1pPr marL="448403" indent="-310432">
              <a:spcAft>
                <a:spcPts val="1150"/>
              </a:spcAft>
              <a:buFont typeface="+mj-lt"/>
              <a:buAutoNum type="romanUcPeriod"/>
              <a:defRPr sz="17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38053" indent="0">
              <a:buNone/>
              <a:defRPr sz="1100"/>
            </a:lvl2pPr>
            <a:lvl3pPr marL="876110" indent="0">
              <a:buNone/>
              <a:defRPr sz="1000"/>
            </a:lvl3pPr>
            <a:lvl4pPr marL="1314164" indent="0">
              <a:buNone/>
              <a:defRPr sz="900"/>
            </a:lvl4pPr>
            <a:lvl5pPr marL="1752218" indent="0">
              <a:buNone/>
              <a:defRPr sz="900"/>
            </a:lvl5pPr>
            <a:lvl6pPr marL="2190273" indent="0">
              <a:buNone/>
              <a:defRPr sz="900"/>
            </a:lvl6pPr>
            <a:lvl7pPr marL="2628328" indent="0">
              <a:buNone/>
              <a:defRPr sz="900"/>
            </a:lvl7pPr>
            <a:lvl8pPr marL="3066382" indent="0">
              <a:buNone/>
              <a:defRPr sz="900"/>
            </a:lvl8pPr>
            <a:lvl9pPr marL="3504437" indent="0">
              <a:buNone/>
              <a:defRPr sz="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12356" y="4163330"/>
            <a:ext cx="4892445" cy="612067"/>
          </a:xfrm>
          <a:prstGeom prst="rect">
            <a:avLst/>
          </a:prstGeom>
          <a:solidFill>
            <a:srgbClr val="7F7F7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241419" tIns="43801" rIns="87600" bIns="43801" anchor="ctr">
            <a:normAutofit/>
          </a:bodyPr>
          <a:lstStyle>
            <a:lvl1pPr marL="344925" indent="-310432" algn="l">
              <a:buFont typeface="+mj-lt"/>
              <a:buAutoNum type="romanUcPeriod" startAt="5"/>
              <a:defRPr sz="2300" b="1" spc="-48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04801" y="2142821"/>
            <a:ext cx="3600000" cy="3960000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lIns="34489" tIns="137954" rIns="34489" bIns="34489" anchor="t">
            <a:noAutofit/>
          </a:bodyPr>
          <a:lstStyle>
            <a:lvl1pPr marL="569988" indent="-328541">
              <a:spcBef>
                <a:spcPts val="1150"/>
              </a:spcBef>
              <a:spcAft>
                <a:spcPts val="1150"/>
              </a:spcAft>
              <a:buFont typeface="+mj-lt"/>
              <a:buAutoNum type="arabicPeriod"/>
              <a:defRPr lang="ko-KR" alt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98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 txBox="1">
            <a:spLocks noChangeArrowheads="1"/>
          </p:cNvSpPr>
          <p:nvPr userDrawn="1"/>
        </p:nvSpPr>
        <p:spPr bwMode="auto">
          <a:xfrm>
            <a:off x="4700589" y="6551615"/>
            <a:ext cx="5111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7600" tIns="43801" rIns="87600" bIns="43801" anchor="ctr"/>
          <a:lstStyle>
            <a:lvl1pPr>
              <a:lnSpc>
                <a:spcPct val="100000"/>
              </a:lnSpc>
              <a:spcBef>
                <a:spcPct val="50000"/>
              </a:spcBef>
              <a:buFontTx/>
              <a:buNone/>
              <a:defRPr sz="900" b="0">
                <a:solidFill>
                  <a:srgbClr val="4D4D4D"/>
                </a:solidFill>
              </a:defRPr>
            </a:lvl1pPr>
          </a:lstStyle>
          <a:p>
            <a:pPr algn="ctr" latinLnBrk="0">
              <a:defRPr/>
            </a:pPr>
            <a:fld id="{9CD09616-E8C3-4597-B54E-67D2C526A6C2}" type="slidenum">
              <a:rPr kumimoji="0" lang="en-US" altLang="ko-KR" smtClean="0">
                <a:latin typeface="Futura Bk" pitchFamily="34" charset="0"/>
                <a:ea typeface="가는각진제목체" pitchFamily="18" charset="-127"/>
              </a:rPr>
              <a:pPr algn="ctr" latinLnBrk="0">
                <a:defRPr/>
              </a:pPr>
              <a:t>‹#›</a:t>
            </a:fld>
            <a:endParaRPr kumimoji="0" lang="en-US" altLang="ko-KR" dirty="0">
              <a:latin typeface="Futura Bk" pitchFamily="34" charset="0"/>
              <a:ea typeface="가는각진제목체" pitchFamily="18" charset="-127"/>
            </a:endParaRPr>
          </a:p>
        </p:txBody>
      </p:sp>
      <p:cxnSp>
        <p:nvCxnSpPr>
          <p:cNvPr id="6" name="직선 연결선 4"/>
          <p:cNvCxnSpPr>
            <a:cxnSpLocks noChangeShapeType="1"/>
          </p:cNvCxnSpPr>
          <p:nvPr userDrawn="1"/>
        </p:nvCxnSpPr>
        <p:spPr bwMode="auto">
          <a:xfrm>
            <a:off x="363539" y="627063"/>
            <a:ext cx="9180512" cy="0"/>
          </a:xfrm>
          <a:prstGeom prst="line">
            <a:avLst/>
          </a:prstGeom>
          <a:noFill/>
          <a:ln w="57150" algn="ctr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364257" y="1"/>
            <a:ext cx="9179999" cy="627321"/>
          </a:xfrm>
          <a:prstGeom prst="rect">
            <a:avLst/>
          </a:prstGeom>
        </p:spPr>
        <p:txBody>
          <a:bodyPr lIns="87600" tIns="103466" rIns="87600" bIns="43801" anchor="ctr">
            <a:noAutofit/>
          </a:bodyPr>
          <a:lstStyle>
            <a:lvl1pPr algn="l">
              <a:defRPr sz="19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7226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598" r:id="rId1"/>
    <p:sldLayoutId id="2147484599" r:id="rId2"/>
    <p:sldLayoutId id="2147484600" r:id="rId3"/>
    <p:sldLayoutId id="2147484601" r:id="rId4"/>
    <p:sldLayoutId id="2147484602" r:id="rId5"/>
    <p:sldLayoutId id="2147484603" r:id="rId6"/>
    <p:sldLayoutId id="2147484604" r:id="rId7"/>
    <p:sldLayoutId id="2147484605" r:id="rId8"/>
    <p:sldLayoutId id="2147484606" r:id="rId9"/>
    <p:sldLayoutId id="2147484607" r:id="rId10"/>
    <p:sldLayoutId id="2147484608" r:id="rId11"/>
    <p:sldLayoutId id="2147484609" r:id="rId12"/>
    <p:sldLayoutId id="2147484610" r:id="rId13"/>
    <p:sldLayoutId id="2147484611" r:id="rId14"/>
    <p:sldLayoutId id="2147484612" r:id="rId15"/>
    <p:sldLayoutId id="2147484613" r:id="rId16"/>
    <p:sldLayoutId id="2147484614" r:id="rId17"/>
    <p:sldLayoutId id="2147484615" r:id="rId18"/>
    <p:sldLayoutId id="2147484617" r:id="rId19"/>
    <p:sldLayoutId id="2147484618" r:id="rId2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38053" algn="ctr" rtl="0" fontAlgn="base" latinLnBrk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76110" algn="ctr" rtl="0" fontAlgn="base" latinLnBrk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14164" algn="ctr" rtl="0" fontAlgn="base" latinLnBrk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752218" algn="ctr" rtl="0" fontAlgn="base" latinLnBrk="1"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28541" indent="-3285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11839" indent="-273784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95136" indent="-219028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33191" indent="-219028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1245" indent="-219028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09300" indent="-219028" algn="l" defTabSz="876110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47354" indent="-219028" algn="l" defTabSz="876110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85410" indent="-219028" algn="l" defTabSz="876110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723463" indent="-219028" algn="l" defTabSz="876110" rtl="0" eaLnBrk="1" latinLnBrk="1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761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8053" algn="l" defTabSz="8761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76110" algn="l" defTabSz="8761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14164" algn="l" defTabSz="8761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52218" algn="l" defTabSz="8761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0273" algn="l" defTabSz="8761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8328" algn="l" defTabSz="8761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6382" algn="l" defTabSz="8761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04437" algn="l" defTabSz="87611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jp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gif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938435" y="3429000"/>
            <a:ext cx="6967566" cy="3429000"/>
          </a:xfrm>
          <a:prstGeom prst="rect">
            <a:avLst/>
          </a:prstGeom>
          <a:noFill/>
        </p:spPr>
      </p:pic>
      <p:sp>
        <p:nvSpPr>
          <p:cNvPr id="7" name="Subtitle 1"/>
          <p:cNvSpPr txBox="1">
            <a:spLocks/>
          </p:cNvSpPr>
          <p:nvPr/>
        </p:nvSpPr>
        <p:spPr bwMode="auto">
          <a:xfrm>
            <a:off x="2874453" y="2871808"/>
            <a:ext cx="4490816" cy="56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600" tIns="43801" rIns="87600" bIns="43801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ko-KR" sz="3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3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설계서</a:t>
            </a:r>
            <a:endParaRPr lang="en-US" altLang="ko-KR" sz="3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 bwMode="auto">
          <a:xfrm>
            <a:off x="1388606" y="5133866"/>
            <a:ext cx="7462508" cy="44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7600" tIns="43801" rIns="87600" bIns="43801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23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텔레시스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b24market</a:t>
            </a:r>
          </a:p>
        </p:txBody>
      </p:sp>
      <p:pic>
        <p:nvPicPr>
          <p:cNvPr id="6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420" y="296652"/>
            <a:ext cx="952499" cy="4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975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9"/>
          <p:cNvSpPr/>
          <p:nvPr/>
        </p:nvSpPr>
        <p:spPr>
          <a:xfrm>
            <a:off x="7447835" y="2677670"/>
            <a:ext cx="925545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자재입출고</a:t>
            </a:r>
            <a:endParaRPr lang="ko-KR" altLang="en-US" sz="9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91168"/>
              </p:ext>
            </p:extLst>
          </p:nvPr>
        </p:nvGraphicFramePr>
        <p:xfrm>
          <a:off x="250124" y="1268761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이화텔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="1" baseline="0" dirty="0" err="1"/>
                        <a:t>재고금액은</a:t>
                      </a:r>
                      <a:r>
                        <a:rPr lang="ko-KR" altLang="en-US" sz="800" b="1" baseline="0" dirty="0"/>
                        <a:t> 계산 해야 함</a:t>
                      </a:r>
                      <a:endParaRPr lang="en-US" altLang="ko-KR" sz="800" b="1" baseline="0" dirty="0"/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10278"/>
              </p:ext>
            </p:extLst>
          </p:nvPr>
        </p:nvGraphicFramePr>
        <p:xfrm>
          <a:off x="308482" y="2929698"/>
          <a:ext cx="9253028" cy="1391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4">
                  <a:extLst>
                    <a:ext uri="{9D8B030D-6E8A-4147-A177-3AD203B41FA5}">
                      <a16:colId xmlns:a16="http://schemas.microsoft.com/office/drawing/2014/main" val="3608629598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35860159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657138">
                  <a:extLst>
                    <a:ext uri="{9D8B030D-6E8A-4147-A177-3AD203B41FA5}">
                      <a16:colId xmlns:a16="http://schemas.microsoft.com/office/drawing/2014/main" val="1444257427"/>
                    </a:ext>
                  </a:extLst>
                </a:gridCol>
                <a:gridCol w="711014">
                  <a:extLst>
                    <a:ext uri="{9D8B030D-6E8A-4147-A177-3AD203B41FA5}">
                      <a16:colId xmlns:a16="http://schemas.microsoft.com/office/drawing/2014/main" val="40851389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43606282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844">
                  <a:extLst>
                    <a:ext uri="{9D8B030D-6E8A-4147-A177-3AD203B41FA5}">
                      <a16:colId xmlns:a16="http://schemas.microsoft.com/office/drawing/2014/main" val="1549220401"/>
                    </a:ext>
                  </a:extLst>
                </a:gridCol>
                <a:gridCol w="1102346">
                  <a:extLst>
                    <a:ext uri="{9D8B030D-6E8A-4147-A177-3AD203B41FA5}">
                      <a16:colId xmlns:a16="http://schemas.microsoft.com/office/drawing/2014/main" val="427337256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유형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매입구분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재고량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(B)/</a:t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재고금액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안전재고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(A)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배송대기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수량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과부족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(B-A)</a:t>
                      </a:r>
                    </a:p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안전재고율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주문필요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수량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이력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25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1000123123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아미넷</a:t>
                      </a:r>
                      <a:endParaRPr lang="en-US" altLang="ko-KR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원형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500mm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200/</a:t>
                      </a:r>
                    </a:p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2,400,000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300</a:t>
                      </a:r>
                    </a:p>
                    <a:p>
                      <a:pPr algn="r" latinLnBrk="1"/>
                      <a:r>
                        <a:rPr lang="en-US" altLang="ko-KR" sz="800" b="0" u="none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0" u="none" dirty="0">
                          <a:solidFill>
                            <a:srgbClr val="FF0000"/>
                          </a:solidFill>
                        </a:rPr>
                        <a:t>수동</a:t>
                      </a:r>
                      <a:r>
                        <a:rPr lang="en-US" altLang="ko-KR" sz="800" b="0" u="none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-100</a:t>
                      </a:r>
                      <a:b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70.7%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25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1000123123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카드매입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>
                          <a:solidFill>
                            <a:srgbClr val="62B3D9"/>
                          </a:solidFill>
                        </a:rPr>
                        <a:t>㈜</a:t>
                      </a:r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나우텍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원형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600mm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10/</a:t>
                      </a:r>
                    </a:p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150,000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</a:p>
                    <a:p>
                      <a:pPr algn="r" latinLnBrk="1"/>
                      <a:r>
                        <a:rPr lang="en-US" altLang="ko-KR" sz="800" b="0" u="none" dirty="0">
                          <a:solidFill>
                            <a:srgbClr val="3399FF"/>
                          </a:solidFill>
                        </a:rPr>
                        <a:t>(</a:t>
                      </a:r>
                      <a:r>
                        <a:rPr lang="ko-KR" altLang="en-US" sz="800" b="0" u="none" dirty="0">
                          <a:solidFill>
                            <a:srgbClr val="3399FF"/>
                          </a:solidFill>
                        </a:rPr>
                        <a:t>자동</a:t>
                      </a:r>
                      <a:r>
                        <a:rPr lang="en-US" altLang="ko-KR" sz="800" b="0" u="none" dirty="0">
                          <a:solidFill>
                            <a:srgbClr val="3399FF"/>
                          </a:solidFill>
                        </a:rPr>
                        <a:t>)</a:t>
                      </a:r>
                      <a:endParaRPr lang="ko-KR" altLang="en-US" sz="800" b="0" u="none" dirty="0">
                        <a:solidFill>
                          <a:srgbClr val="3399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재고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재고관리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재고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출고 관리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다중 자재입출고시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재고 조회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889854"/>
              </p:ext>
            </p:extLst>
          </p:nvPr>
        </p:nvGraphicFramePr>
        <p:xfrm>
          <a:off x="308485" y="1864442"/>
          <a:ext cx="9253027" cy="726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365647681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215038993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67335377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상품유형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</a:t>
                      </a:r>
                      <a:r>
                        <a:rPr lang="ko-KR" altLang="en-US" sz="800" dirty="0"/>
                        <a:t>전체       </a:t>
                      </a:r>
                      <a:r>
                        <a:rPr lang="ko-KR" altLang="en-US" sz="800" dirty="0" err="1"/>
                        <a:t>단품</a:t>
                      </a:r>
                      <a:r>
                        <a:rPr lang="ko-KR" altLang="en-US" sz="800" dirty="0"/>
                        <a:t>       </a:t>
                      </a:r>
                      <a:r>
                        <a:rPr lang="ko-KR" altLang="en-US" sz="800" baseline="0" dirty="0"/>
                        <a:t> 옵션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매입구분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</a:t>
                      </a:r>
                      <a:r>
                        <a:rPr lang="ko-KR" altLang="en-US" sz="800" dirty="0"/>
                        <a:t>전체       </a:t>
                      </a:r>
                      <a:r>
                        <a:rPr lang="ko-KR" altLang="en-US" sz="800" dirty="0" err="1"/>
                        <a:t>선매입</a:t>
                      </a:r>
                      <a:r>
                        <a:rPr lang="ko-KR" altLang="en-US" sz="800" dirty="0"/>
                        <a:t>      </a:t>
                      </a:r>
                      <a:r>
                        <a:rPr lang="ko-KR" altLang="en-US" sz="800" dirty="0" err="1"/>
                        <a:t>카드매입</a:t>
                      </a:r>
                      <a:r>
                        <a:rPr lang="ko-KR" altLang="en-US" sz="800" dirty="0"/>
                        <a:t>       </a:t>
                      </a:r>
                      <a:r>
                        <a:rPr lang="ko-KR" altLang="en-US" sz="800" dirty="0" err="1"/>
                        <a:t>위탁매입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안전재고율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     전체       </a:t>
                      </a:r>
                      <a:r>
                        <a:rPr lang="en-US" altLang="ko-KR" sz="800" dirty="0"/>
                        <a:t>50% </a:t>
                      </a:r>
                      <a:r>
                        <a:rPr lang="ko-KR" altLang="en-US" sz="800" dirty="0"/>
                        <a:t>이하       </a:t>
                      </a:r>
                      <a:r>
                        <a:rPr lang="en-US" altLang="ko-KR" sz="800" dirty="0"/>
                        <a:t>100% </a:t>
                      </a:r>
                      <a:r>
                        <a:rPr lang="ko-KR" altLang="en-US" sz="800" dirty="0"/>
                        <a:t>이하       </a:t>
                      </a:r>
                      <a:r>
                        <a:rPr lang="en-US" altLang="ko-KR" sz="800" dirty="0"/>
                        <a:t>100%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이상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0221103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950634"/>
                  </a:ext>
                </a:extLst>
              </a:tr>
            </a:tbl>
          </a:graphicData>
        </a:graphic>
      </p:graphicFrame>
      <p:sp>
        <p:nvSpPr>
          <p:cNvPr id="29" name="직사각형 43"/>
          <p:cNvSpPr>
            <a:spLocks noChangeArrowheads="1"/>
          </p:cNvSpPr>
          <p:nvPr/>
        </p:nvSpPr>
        <p:spPr bwMode="auto">
          <a:xfrm>
            <a:off x="3512840" y="1904493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2" name="모서리가 둥근 직사각형 9"/>
          <p:cNvSpPr/>
          <p:nvPr/>
        </p:nvSpPr>
        <p:spPr>
          <a:xfrm>
            <a:off x="9129464" y="1615512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sp>
        <p:nvSpPr>
          <p:cNvPr id="68" name="직사각형 43"/>
          <p:cNvSpPr>
            <a:spLocks noChangeArrowheads="1"/>
          </p:cNvSpPr>
          <p:nvPr/>
        </p:nvSpPr>
        <p:spPr bwMode="auto">
          <a:xfrm>
            <a:off x="1255512" y="1899878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9" name="모서리가 둥근 직사각형 9"/>
          <p:cNvSpPr/>
          <p:nvPr/>
        </p:nvSpPr>
        <p:spPr>
          <a:xfrm>
            <a:off x="8398305" y="2677670"/>
            <a:ext cx="1163207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재고수량일괄처리</a:t>
            </a:r>
            <a:endParaRPr lang="ko-KR" altLang="en-US" sz="900" dirty="0"/>
          </a:p>
        </p:txBody>
      </p:sp>
      <p:sp>
        <p:nvSpPr>
          <p:cNvPr id="28" name="모서리가 둥근 직사각형 9"/>
          <p:cNvSpPr/>
          <p:nvPr/>
        </p:nvSpPr>
        <p:spPr>
          <a:xfrm>
            <a:off x="8532808" y="3310502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재고 이력</a:t>
            </a:r>
          </a:p>
        </p:txBody>
      </p:sp>
      <p:sp>
        <p:nvSpPr>
          <p:cNvPr id="36" name="모서리가 둥근 직사각형 9"/>
          <p:cNvSpPr/>
          <p:nvPr/>
        </p:nvSpPr>
        <p:spPr>
          <a:xfrm>
            <a:off x="8543145" y="3548743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안전재고조정</a:t>
            </a:r>
          </a:p>
        </p:txBody>
      </p:sp>
      <p:sp>
        <p:nvSpPr>
          <p:cNvPr id="39" name="모서리가 둥근 직사각형 9"/>
          <p:cNvSpPr/>
          <p:nvPr/>
        </p:nvSpPr>
        <p:spPr>
          <a:xfrm>
            <a:off x="8541894" y="3837418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재고 이력</a:t>
            </a:r>
          </a:p>
        </p:txBody>
      </p:sp>
      <p:sp>
        <p:nvSpPr>
          <p:cNvPr id="43" name="모서리가 둥근 직사각형 9"/>
          <p:cNvSpPr/>
          <p:nvPr/>
        </p:nvSpPr>
        <p:spPr>
          <a:xfrm>
            <a:off x="6492869" y="2677670"/>
            <a:ext cx="925545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자재순서변경</a:t>
            </a:r>
          </a:p>
        </p:txBody>
      </p:sp>
      <p:sp>
        <p:nvSpPr>
          <p:cNvPr id="45" name="직사각형 43"/>
          <p:cNvSpPr>
            <a:spLocks noChangeArrowheads="1"/>
          </p:cNvSpPr>
          <p:nvPr/>
        </p:nvSpPr>
        <p:spPr bwMode="auto">
          <a:xfrm>
            <a:off x="6825208" y="1904493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255512" y="2168931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709544" y="2168931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190428" y="2175807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548844" y="2176197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002876" y="2176197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542274" y="2176811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861212" y="2169804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315244" y="2169804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8013618" y="2176680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8762553" y="2184148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모서리가 둥근 직사각형 9"/>
          <p:cNvSpPr/>
          <p:nvPr/>
        </p:nvSpPr>
        <p:spPr>
          <a:xfrm>
            <a:off x="8682176" y="1613560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67" name="직사각형 43"/>
          <p:cNvSpPr>
            <a:spLocks noChangeArrowheads="1"/>
          </p:cNvSpPr>
          <p:nvPr/>
        </p:nvSpPr>
        <p:spPr bwMode="auto">
          <a:xfrm>
            <a:off x="380492" y="3025336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69" name="직사각형 43"/>
          <p:cNvSpPr>
            <a:spLocks noChangeArrowheads="1"/>
          </p:cNvSpPr>
          <p:nvPr/>
        </p:nvSpPr>
        <p:spPr bwMode="auto">
          <a:xfrm>
            <a:off x="380492" y="3448629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70" name="직사각형 43"/>
          <p:cNvSpPr>
            <a:spLocks noChangeArrowheads="1"/>
          </p:cNvSpPr>
          <p:nvPr/>
        </p:nvSpPr>
        <p:spPr bwMode="auto">
          <a:xfrm>
            <a:off x="380492" y="3988689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169024" y="2179653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직사각형 43"/>
          <p:cNvSpPr>
            <a:spLocks noChangeArrowheads="1"/>
          </p:cNvSpPr>
          <p:nvPr/>
        </p:nvSpPr>
        <p:spPr bwMode="auto">
          <a:xfrm>
            <a:off x="1271414" y="2392835"/>
            <a:ext cx="461769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64" name="모서리가 둥근 직사각형 9"/>
          <p:cNvSpPr/>
          <p:nvPr/>
        </p:nvSpPr>
        <p:spPr>
          <a:xfrm>
            <a:off x="8553400" y="4069121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안전재고조정</a:t>
            </a:r>
          </a:p>
        </p:txBody>
      </p:sp>
    </p:spTree>
    <p:extLst>
      <p:ext uri="{BB962C8B-B14F-4D97-AF65-F5344CB8AC3E}">
        <p14:creationId xmlns:p14="http://schemas.microsoft.com/office/powerpoint/2010/main" val="57779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9"/>
          <p:cNvSpPr/>
          <p:nvPr/>
        </p:nvSpPr>
        <p:spPr>
          <a:xfrm>
            <a:off x="7447835" y="2677670"/>
            <a:ext cx="925545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자재입출고</a:t>
            </a:r>
            <a:endParaRPr lang="ko-KR" altLang="en-US" sz="9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58785"/>
              </p:ext>
            </p:extLst>
          </p:nvPr>
        </p:nvGraphicFramePr>
        <p:xfrm>
          <a:off x="250124" y="1268761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이화텔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1. </a:t>
                      </a:r>
                      <a:r>
                        <a:rPr lang="ko-KR" altLang="en-US" sz="800" baseline="0" dirty="0" err="1" smtClean="0"/>
                        <a:t>입고시에만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매입단가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입력창</a:t>
                      </a:r>
                      <a:r>
                        <a:rPr lang="ko-KR" altLang="en-US" sz="800" baseline="0" dirty="0" smtClean="0"/>
                        <a:t> 활성화</a:t>
                      </a:r>
                      <a:endParaRPr lang="en-US" altLang="ko-KR" sz="800" baseline="0" dirty="0" smtClean="0"/>
                    </a:p>
                    <a:p>
                      <a:pPr marL="0" lvl="0" indent="0" latinLnBrk="1">
                        <a:buNone/>
                      </a:pPr>
                      <a:endParaRPr lang="en-US" altLang="ko-KR" sz="800" baseline="0" dirty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0336"/>
              </p:ext>
            </p:extLst>
          </p:nvPr>
        </p:nvGraphicFramePr>
        <p:xfrm>
          <a:off x="308482" y="2929698"/>
          <a:ext cx="9253028" cy="1391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4">
                  <a:extLst>
                    <a:ext uri="{9D8B030D-6E8A-4147-A177-3AD203B41FA5}">
                      <a16:colId xmlns:a16="http://schemas.microsoft.com/office/drawing/2014/main" val="3608629598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35860159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657138">
                  <a:extLst>
                    <a:ext uri="{9D8B030D-6E8A-4147-A177-3AD203B41FA5}">
                      <a16:colId xmlns:a16="http://schemas.microsoft.com/office/drawing/2014/main" val="1444257427"/>
                    </a:ext>
                  </a:extLst>
                </a:gridCol>
                <a:gridCol w="711014">
                  <a:extLst>
                    <a:ext uri="{9D8B030D-6E8A-4147-A177-3AD203B41FA5}">
                      <a16:colId xmlns:a16="http://schemas.microsoft.com/office/drawing/2014/main" val="40851389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43606282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844">
                  <a:extLst>
                    <a:ext uri="{9D8B030D-6E8A-4147-A177-3AD203B41FA5}">
                      <a16:colId xmlns:a16="http://schemas.microsoft.com/office/drawing/2014/main" val="1549220401"/>
                    </a:ext>
                  </a:extLst>
                </a:gridCol>
                <a:gridCol w="1102346">
                  <a:extLst>
                    <a:ext uri="{9D8B030D-6E8A-4147-A177-3AD203B41FA5}">
                      <a16:colId xmlns:a16="http://schemas.microsoft.com/office/drawing/2014/main" val="427337256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유형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매입구분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할인가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재고량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(B)/</a:t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재고금액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안전재고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(A)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배송대기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수량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과부족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(B-A)</a:t>
                      </a:r>
                    </a:p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안전재고율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생산필요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수량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이력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25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1000123123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아미넷</a:t>
                      </a:r>
                      <a:endParaRPr lang="en-US" altLang="ko-KR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원형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500mm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200/</a:t>
                      </a:r>
                    </a:p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2,400,000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300</a:t>
                      </a:r>
                    </a:p>
                    <a:p>
                      <a:pPr algn="r" latinLnBrk="1"/>
                      <a:r>
                        <a:rPr lang="en-US" altLang="ko-KR" sz="800" b="0" u="none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0" u="none" dirty="0">
                          <a:solidFill>
                            <a:srgbClr val="FF0000"/>
                          </a:solidFill>
                        </a:rPr>
                        <a:t>수동</a:t>
                      </a:r>
                      <a:r>
                        <a:rPr lang="en-US" altLang="ko-KR" sz="800" b="0" u="none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-100</a:t>
                      </a:r>
                      <a:b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70.7%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25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1000123123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카드매입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>
                          <a:solidFill>
                            <a:srgbClr val="62B3D9"/>
                          </a:solidFill>
                        </a:rPr>
                        <a:t>㈜</a:t>
                      </a:r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나우텍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원형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600mm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10/</a:t>
                      </a:r>
                    </a:p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150,000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</a:p>
                    <a:p>
                      <a:pPr algn="r" latinLnBrk="1"/>
                      <a:r>
                        <a:rPr lang="en-US" altLang="ko-KR" sz="800" b="0" u="none" dirty="0">
                          <a:solidFill>
                            <a:srgbClr val="3399FF"/>
                          </a:solidFill>
                        </a:rPr>
                        <a:t>(</a:t>
                      </a:r>
                      <a:r>
                        <a:rPr lang="ko-KR" altLang="en-US" sz="800" b="0" u="none" dirty="0">
                          <a:solidFill>
                            <a:srgbClr val="3399FF"/>
                          </a:solidFill>
                        </a:rPr>
                        <a:t>자동</a:t>
                      </a:r>
                      <a:r>
                        <a:rPr lang="en-US" altLang="ko-KR" sz="800" b="0" u="none" dirty="0">
                          <a:solidFill>
                            <a:srgbClr val="3399FF"/>
                          </a:solidFill>
                        </a:rPr>
                        <a:t>)</a:t>
                      </a:r>
                      <a:endParaRPr lang="ko-KR" altLang="en-US" sz="800" b="0" u="none" dirty="0">
                        <a:solidFill>
                          <a:srgbClr val="3399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재고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재고관리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재고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출고 관리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다중 자재입출고시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재고 조회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308485" y="1864442"/>
          <a:ext cx="9253027" cy="726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365647681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215038993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67335377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상품유형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</a:t>
                      </a:r>
                      <a:r>
                        <a:rPr lang="ko-KR" altLang="en-US" sz="800" dirty="0"/>
                        <a:t>전체       </a:t>
                      </a:r>
                      <a:r>
                        <a:rPr lang="ko-KR" altLang="en-US" sz="800" dirty="0" err="1"/>
                        <a:t>단품</a:t>
                      </a:r>
                      <a:r>
                        <a:rPr lang="ko-KR" altLang="en-US" sz="800" dirty="0"/>
                        <a:t>       </a:t>
                      </a:r>
                      <a:r>
                        <a:rPr lang="ko-KR" altLang="en-US" sz="800" baseline="0" dirty="0"/>
                        <a:t> 옵션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매입구분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</a:t>
                      </a:r>
                      <a:r>
                        <a:rPr lang="ko-KR" altLang="en-US" sz="800" dirty="0"/>
                        <a:t>전체       </a:t>
                      </a:r>
                      <a:r>
                        <a:rPr lang="ko-KR" altLang="en-US" sz="800" dirty="0" err="1"/>
                        <a:t>선매입</a:t>
                      </a:r>
                      <a:r>
                        <a:rPr lang="ko-KR" altLang="en-US" sz="800" dirty="0"/>
                        <a:t>      </a:t>
                      </a:r>
                      <a:r>
                        <a:rPr lang="ko-KR" altLang="en-US" sz="800" dirty="0" err="1"/>
                        <a:t>카드매입</a:t>
                      </a:r>
                      <a:r>
                        <a:rPr lang="ko-KR" altLang="en-US" sz="800" dirty="0"/>
                        <a:t>       </a:t>
                      </a:r>
                      <a:r>
                        <a:rPr lang="ko-KR" altLang="en-US" sz="800" dirty="0" err="1"/>
                        <a:t>위탁매입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안전재고율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     전체       </a:t>
                      </a:r>
                      <a:r>
                        <a:rPr lang="en-US" altLang="ko-KR" sz="800" dirty="0"/>
                        <a:t>50% </a:t>
                      </a:r>
                      <a:r>
                        <a:rPr lang="ko-KR" altLang="en-US" sz="800" dirty="0"/>
                        <a:t>이하       </a:t>
                      </a:r>
                      <a:r>
                        <a:rPr lang="en-US" altLang="ko-KR" sz="800" dirty="0"/>
                        <a:t>100% </a:t>
                      </a:r>
                      <a:r>
                        <a:rPr lang="ko-KR" altLang="en-US" sz="800" dirty="0"/>
                        <a:t>이하       </a:t>
                      </a:r>
                      <a:r>
                        <a:rPr lang="en-US" altLang="ko-KR" sz="800" dirty="0"/>
                        <a:t>100%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이상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0221103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950634"/>
                  </a:ext>
                </a:extLst>
              </a:tr>
            </a:tbl>
          </a:graphicData>
        </a:graphic>
      </p:graphicFrame>
      <p:sp>
        <p:nvSpPr>
          <p:cNvPr id="29" name="직사각형 43"/>
          <p:cNvSpPr>
            <a:spLocks noChangeArrowheads="1"/>
          </p:cNvSpPr>
          <p:nvPr/>
        </p:nvSpPr>
        <p:spPr bwMode="auto">
          <a:xfrm>
            <a:off x="3512840" y="1904493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2" name="모서리가 둥근 직사각형 9"/>
          <p:cNvSpPr/>
          <p:nvPr/>
        </p:nvSpPr>
        <p:spPr>
          <a:xfrm>
            <a:off x="9129464" y="1615512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sp>
        <p:nvSpPr>
          <p:cNvPr id="68" name="직사각형 43"/>
          <p:cNvSpPr>
            <a:spLocks noChangeArrowheads="1"/>
          </p:cNvSpPr>
          <p:nvPr/>
        </p:nvSpPr>
        <p:spPr bwMode="auto">
          <a:xfrm>
            <a:off x="1255512" y="1899878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9" name="모서리가 둥근 직사각형 9"/>
          <p:cNvSpPr/>
          <p:nvPr/>
        </p:nvSpPr>
        <p:spPr>
          <a:xfrm>
            <a:off x="8398305" y="2677670"/>
            <a:ext cx="1163207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재고수량일괄처리</a:t>
            </a:r>
            <a:endParaRPr lang="ko-KR" altLang="en-US" sz="900" dirty="0"/>
          </a:p>
        </p:txBody>
      </p:sp>
      <p:sp>
        <p:nvSpPr>
          <p:cNvPr id="28" name="모서리가 둥근 직사각형 9"/>
          <p:cNvSpPr/>
          <p:nvPr/>
        </p:nvSpPr>
        <p:spPr>
          <a:xfrm>
            <a:off x="8532808" y="3310502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재고 이력</a:t>
            </a:r>
          </a:p>
        </p:txBody>
      </p:sp>
      <p:sp>
        <p:nvSpPr>
          <p:cNvPr id="36" name="모서리가 둥근 직사각형 9"/>
          <p:cNvSpPr/>
          <p:nvPr/>
        </p:nvSpPr>
        <p:spPr>
          <a:xfrm>
            <a:off x="8543145" y="3548743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안전재고조정</a:t>
            </a:r>
          </a:p>
        </p:txBody>
      </p:sp>
      <p:sp>
        <p:nvSpPr>
          <p:cNvPr id="39" name="모서리가 둥근 직사각형 9"/>
          <p:cNvSpPr/>
          <p:nvPr/>
        </p:nvSpPr>
        <p:spPr>
          <a:xfrm>
            <a:off x="8541894" y="3837418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재고 이력</a:t>
            </a:r>
          </a:p>
        </p:txBody>
      </p:sp>
      <p:sp>
        <p:nvSpPr>
          <p:cNvPr id="43" name="모서리가 둥근 직사각형 9"/>
          <p:cNvSpPr/>
          <p:nvPr/>
        </p:nvSpPr>
        <p:spPr>
          <a:xfrm>
            <a:off x="6492869" y="2677670"/>
            <a:ext cx="925545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자재순서변경</a:t>
            </a:r>
          </a:p>
        </p:txBody>
      </p:sp>
      <p:sp>
        <p:nvSpPr>
          <p:cNvPr id="45" name="직사각형 43"/>
          <p:cNvSpPr>
            <a:spLocks noChangeArrowheads="1"/>
          </p:cNvSpPr>
          <p:nvPr/>
        </p:nvSpPr>
        <p:spPr bwMode="auto">
          <a:xfrm>
            <a:off x="6825208" y="1904493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255512" y="2168931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709544" y="2168931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190428" y="2175807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548844" y="2176197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002876" y="2176197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542274" y="2176811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861212" y="2169804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315244" y="2169804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8013618" y="2176680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8762553" y="2184148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모서리가 둥근 직사각형 9"/>
          <p:cNvSpPr/>
          <p:nvPr/>
        </p:nvSpPr>
        <p:spPr>
          <a:xfrm>
            <a:off x="8682176" y="1613560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67" name="직사각형 43"/>
          <p:cNvSpPr>
            <a:spLocks noChangeArrowheads="1"/>
          </p:cNvSpPr>
          <p:nvPr/>
        </p:nvSpPr>
        <p:spPr bwMode="auto">
          <a:xfrm>
            <a:off x="380492" y="3025336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69" name="직사각형 43"/>
          <p:cNvSpPr>
            <a:spLocks noChangeArrowheads="1"/>
          </p:cNvSpPr>
          <p:nvPr/>
        </p:nvSpPr>
        <p:spPr bwMode="auto">
          <a:xfrm>
            <a:off x="380492" y="3448629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70" name="직사각형 43"/>
          <p:cNvSpPr>
            <a:spLocks noChangeArrowheads="1"/>
          </p:cNvSpPr>
          <p:nvPr/>
        </p:nvSpPr>
        <p:spPr bwMode="auto">
          <a:xfrm>
            <a:off x="380492" y="3988689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169024" y="2179653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직사각형 43"/>
          <p:cNvSpPr>
            <a:spLocks noChangeArrowheads="1"/>
          </p:cNvSpPr>
          <p:nvPr/>
        </p:nvSpPr>
        <p:spPr bwMode="auto">
          <a:xfrm>
            <a:off x="1271414" y="2392835"/>
            <a:ext cx="461769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64" name="모서리가 둥근 직사각형 9"/>
          <p:cNvSpPr/>
          <p:nvPr/>
        </p:nvSpPr>
        <p:spPr>
          <a:xfrm>
            <a:off x="8553400" y="4069121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안전재고조정</a:t>
            </a:r>
          </a:p>
        </p:txBody>
      </p:sp>
      <p:sp>
        <p:nvSpPr>
          <p:cNvPr id="38" name="직사각형 43"/>
          <p:cNvSpPr>
            <a:spLocks noChangeArrowheads="1"/>
          </p:cNvSpPr>
          <p:nvPr/>
        </p:nvSpPr>
        <p:spPr bwMode="auto">
          <a:xfrm>
            <a:off x="5395275" y="3586336"/>
            <a:ext cx="514279" cy="157683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0" name="직사각형 43"/>
          <p:cNvSpPr>
            <a:spLocks noChangeArrowheads="1"/>
          </p:cNvSpPr>
          <p:nvPr/>
        </p:nvSpPr>
        <p:spPr bwMode="auto">
          <a:xfrm>
            <a:off x="5397181" y="3814220"/>
            <a:ext cx="514279" cy="157683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61" name="직사각형 43"/>
          <p:cNvSpPr>
            <a:spLocks noChangeArrowheads="1"/>
          </p:cNvSpPr>
          <p:nvPr/>
        </p:nvSpPr>
        <p:spPr bwMode="auto">
          <a:xfrm>
            <a:off x="6023751" y="3579979"/>
            <a:ext cx="514279" cy="157683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63" name="직사각형 43"/>
          <p:cNvSpPr>
            <a:spLocks noChangeArrowheads="1"/>
          </p:cNvSpPr>
          <p:nvPr/>
        </p:nvSpPr>
        <p:spPr bwMode="auto">
          <a:xfrm>
            <a:off x="6033009" y="3804497"/>
            <a:ext cx="514279" cy="157683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195939"/>
              </p:ext>
            </p:extLst>
          </p:nvPr>
        </p:nvGraphicFramePr>
        <p:xfrm>
          <a:off x="2715151" y="3359004"/>
          <a:ext cx="4506101" cy="652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58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569319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507859">
                  <a:extLst>
                    <a:ext uri="{9D8B030D-6E8A-4147-A177-3AD203B41FA5}">
                      <a16:colId xmlns:a16="http://schemas.microsoft.com/office/drawing/2014/main" val="3416690297"/>
                    </a:ext>
                  </a:extLst>
                </a:gridCol>
                <a:gridCol w="507859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488448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565158">
                  <a:extLst>
                    <a:ext uri="{9D8B030D-6E8A-4147-A177-3AD203B41FA5}">
                      <a16:colId xmlns:a16="http://schemas.microsoft.com/office/drawing/2014/main" val="2242070725"/>
                    </a:ext>
                  </a:extLst>
                </a:gridCol>
                <a:gridCol w="668696">
                  <a:extLst>
                    <a:ext uri="{9D8B030D-6E8A-4147-A177-3AD203B41FA5}">
                      <a16:colId xmlns:a16="http://schemas.microsoft.com/office/drawing/2014/main" val="3590077472"/>
                    </a:ext>
                  </a:extLst>
                </a:gridCol>
                <a:gridCol w="604704">
                  <a:extLst>
                    <a:ext uri="{9D8B030D-6E8A-4147-A177-3AD203B41FA5}">
                      <a16:colId xmlns:a16="http://schemas.microsoft.com/office/drawing/2014/main" val="3408572716"/>
                    </a:ext>
                  </a:extLst>
                </a:gridCol>
              </a:tblGrid>
              <a:tr h="191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bg1"/>
                          </a:solidFill>
                        </a:rPr>
                        <a:t>매입구분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상품정보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bg1"/>
                          </a:solidFill>
                        </a:rPr>
                        <a:t>공급사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bg1"/>
                          </a:solidFill>
                        </a:rPr>
                        <a:t>현재고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bg1"/>
                          </a:solidFill>
                        </a:rPr>
                        <a:t>처리수량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bg1"/>
                          </a:solidFill>
                        </a:rPr>
                        <a:t>매입단가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bg1"/>
                          </a:solidFill>
                        </a:rPr>
                        <a:t>매입금액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선매입</a:t>
                      </a:r>
                      <a:endParaRPr lang="ko-KR" altLang="en-US" sz="7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7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아미넷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500mm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5,000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9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위탁매입</a:t>
                      </a:r>
                      <a:endParaRPr lang="ko-KR" altLang="en-US" sz="7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7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케이넷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500mm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</a:tbl>
          </a:graphicData>
        </a:graphic>
      </p:graphicFrame>
      <p:sp>
        <p:nvSpPr>
          <p:cNvPr id="48" name="사각형 설명선 47"/>
          <p:cNvSpPr/>
          <p:nvPr/>
        </p:nvSpPr>
        <p:spPr bwMode="auto">
          <a:xfrm>
            <a:off x="1108882" y="2377210"/>
            <a:ext cx="5410830" cy="3026793"/>
          </a:xfrm>
          <a:prstGeom prst="wedgeRectCallout">
            <a:avLst>
              <a:gd name="adj1" fmla="val 73526"/>
              <a:gd name="adj2" fmla="val -37183"/>
            </a:avLst>
          </a:prstGeom>
          <a:solidFill>
            <a:schemeClr val="bg1"/>
          </a:solidFill>
          <a:ln w="19050">
            <a:solidFill>
              <a:srgbClr val="FF5050"/>
            </a:solidFill>
            <a:prstDash val="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0000"/>
              </a:buClr>
            </a:pPr>
            <a:endParaRPr lang="ko-KR" altLang="en-US" sz="11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594" y="2405377"/>
            <a:ext cx="5383510" cy="3003843"/>
          </a:xfrm>
          <a:prstGeom prst="rect">
            <a:avLst/>
          </a:prstGeom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053745"/>
              </p:ext>
            </p:extLst>
          </p:nvPr>
        </p:nvGraphicFramePr>
        <p:xfrm>
          <a:off x="2715151" y="3362485"/>
          <a:ext cx="4506101" cy="652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058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569319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507859">
                  <a:extLst>
                    <a:ext uri="{9D8B030D-6E8A-4147-A177-3AD203B41FA5}">
                      <a16:colId xmlns:a16="http://schemas.microsoft.com/office/drawing/2014/main" val="3416690297"/>
                    </a:ext>
                  </a:extLst>
                </a:gridCol>
                <a:gridCol w="507859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488448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565158">
                  <a:extLst>
                    <a:ext uri="{9D8B030D-6E8A-4147-A177-3AD203B41FA5}">
                      <a16:colId xmlns:a16="http://schemas.microsoft.com/office/drawing/2014/main" val="2242070725"/>
                    </a:ext>
                  </a:extLst>
                </a:gridCol>
                <a:gridCol w="668696">
                  <a:extLst>
                    <a:ext uri="{9D8B030D-6E8A-4147-A177-3AD203B41FA5}">
                      <a16:colId xmlns:a16="http://schemas.microsoft.com/office/drawing/2014/main" val="3590077472"/>
                    </a:ext>
                  </a:extLst>
                </a:gridCol>
                <a:gridCol w="604704">
                  <a:extLst>
                    <a:ext uri="{9D8B030D-6E8A-4147-A177-3AD203B41FA5}">
                      <a16:colId xmlns:a16="http://schemas.microsoft.com/office/drawing/2014/main" val="3408572716"/>
                    </a:ext>
                  </a:extLst>
                </a:gridCol>
              </a:tblGrid>
              <a:tr h="1916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bg1"/>
                          </a:solidFill>
                        </a:rPr>
                        <a:t>매입구분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상품정보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bg1"/>
                          </a:solidFill>
                        </a:rPr>
                        <a:t>공급사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</a:rPr>
                        <a:t>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bg1"/>
                          </a:solidFill>
                        </a:rPr>
                        <a:t>현재고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bg1"/>
                          </a:solidFill>
                        </a:rPr>
                        <a:t>처리수량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bg1"/>
                          </a:solidFill>
                        </a:rPr>
                        <a:t>매입단가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bg1"/>
                          </a:solidFill>
                        </a:rPr>
                        <a:t>매입금액</a:t>
                      </a:r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선매입</a:t>
                      </a:r>
                      <a:endParaRPr lang="ko-KR" altLang="en-US" sz="7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7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아미넷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500mm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5,000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9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위탁매입</a:t>
                      </a:r>
                      <a:endParaRPr lang="ko-KR" altLang="en-US" sz="7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7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케이넷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500mm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13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모서리가 둥근 직사각형 9"/>
          <p:cNvSpPr/>
          <p:nvPr/>
        </p:nvSpPr>
        <p:spPr>
          <a:xfrm>
            <a:off x="7447835" y="2677670"/>
            <a:ext cx="925545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자재입출고</a:t>
            </a:r>
            <a:endParaRPr lang="ko-KR" altLang="en-US" sz="9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43595"/>
              </p:ext>
            </p:extLst>
          </p:nvPr>
        </p:nvGraphicFramePr>
        <p:xfrm>
          <a:off x="250124" y="1268761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이화텔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0" lvl="0" indent="0" latinLnBrk="1">
                        <a:buNone/>
                      </a:pPr>
                      <a:r>
                        <a:rPr lang="en-US" altLang="ko-KR" sz="800" baseline="0" dirty="0" smtClean="0"/>
                        <a:t>1. </a:t>
                      </a:r>
                      <a:r>
                        <a:rPr lang="ko-KR" altLang="en-US" sz="800" baseline="0" dirty="0" err="1" smtClean="0"/>
                        <a:t>입고시에만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매입단가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입력창</a:t>
                      </a:r>
                      <a:r>
                        <a:rPr lang="ko-KR" altLang="en-US" sz="800" baseline="0" dirty="0" smtClean="0"/>
                        <a:t> 활성화</a:t>
                      </a:r>
                      <a:endParaRPr lang="en-US" altLang="ko-KR" sz="800" baseline="0" dirty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684743"/>
              </p:ext>
            </p:extLst>
          </p:nvPr>
        </p:nvGraphicFramePr>
        <p:xfrm>
          <a:off x="308482" y="2929698"/>
          <a:ext cx="9253028" cy="1391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34">
                  <a:extLst>
                    <a:ext uri="{9D8B030D-6E8A-4147-A177-3AD203B41FA5}">
                      <a16:colId xmlns:a16="http://schemas.microsoft.com/office/drawing/2014/main" val="3608629598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35860159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657138">
                  <a:extLst>
                    <a:ext uri="{9D8B030D-6E8A-4147-A177-3AD203B41FA5}">
                      <a16:colId xmlns:a16="http://schemas.microsoft.com/office/drawing/2014/main" val="1444257427"/>
                    </a:ext>
                  </a:extLst>
                </a:gridCol>
                <a:gridCol w="711014">
                  <a:extLst>
                    <a:ext uri="{9D8B030D-6E8A-4147-A177-3AD203B41FA5}">
                      <a16:colId xmlns:a16="http://schemas.microsoft.com/office/drawing/2014/main" val="40851389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143606282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844">
                  <a:extLst>
                    <a:ext uri="{9D8B030D-6E8A-4147-A177-3AD203B41FA5}">
                      <a16:colId xmlns:a16="http://schemas.microsoft.com/office/drawing/2014/main" val="1549220401"/>
                    </a:ext>
                  </a:extLst>
                </a:gridCol>
                <a:gridCol w="1102346">
                  <a:extLst>
                    <a:ext uri="{9D8B030D-6E8A-4147-A177-3AD203B41FA5}">
                      <a16:colId xmlns:a16="http://schemas.microsoft.com/office/drawing/2014/main" val="427337256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유형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매입구분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할인가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재고량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(B)/</a:t>
                      </a:r>
                      <a:br>
                        <a:rPr lang="en-US" altLang="ko-KR" sz="800" dirty="0">
                          <a:solidFill>
                            <a:schemeClr val="bg1"/>
                          </a:solidFill>
                        </a:rPr>
                      </a:br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재고금액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안전재고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(A)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배송대기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수량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과부족</a:t>
                      </a: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(B-A)</a:t>
                      </a:r>
                    </a:p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안전재고율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생산필요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수량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이력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25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1000123123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아미넷</a:t>
                      </a:r>
                      <a:endParaRPr lang="en-US" altLang="ko-KR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원형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500mm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200/</a:t>
                      </a:r>
                    </a:p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2,400,000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300</a:t>
                      </a:r>
                    </a:p>
                    <a:p>
                      <a:pPr algn="r" latinLnBrk="1"/>
                      <a:r>
                        <a:rPr lang="en-US" altLang="ko-KR" sz="800" b="0" u="none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0" u="none" dirty="0">
                          <a:solidFill>
                            <a:srgbClr val="FF0000"/>
                          </a:solidFill>
                        </a:rPr>
                        <a:t>수동</a:t>
                      </a:r>
                      <a:r>
                        <a:rPr lang="en-US" altLang="ko-KR" sz="800" b="0" u="none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-100</a:t>
                      </a:r>
                      <a:b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70.7%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25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1000123123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카드매입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>
                          <a:solidFill>
                            <a:srgbClr val="62B3D9"/>
                          </a:solidFill>
                        </a:rPr>
                        <a:t>㈜</a:t>
                      </a:r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나우텍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원형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600mm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10/</a:t>
                      </a:r>
                    </a:p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150,000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</a:p>
                    <a:p>
                      <a:pPr algn="r" latinLnBrk="1"/>
                      <a:r>
                        <a:rPr lang="en-US" altLang="ko-KR" sz="800" b="0" u="none" dirty="0">
                          <a:solidFill>
                            <a:srgbClr val="3399FF"/>
                          </a:solidFill>
                        </a:rPr>
                        <a:t>(</a:t>
                      </a:r>
                      <a:r>
                        <a:rPr lang="ko-KR" altLang="en-US" sz="800" b="0" u="none" dirty="0">
                          <a:solidFill>
                            <a:srgbClr val="3399FF"/>
                          </a:solidFill>
                        </a:rPr>
                        <a:t>자동</a:t>
                      </a:r>
                      <a:r>
                        <a:rPr lang="en-US" altLang="ko-KR" sz="800" b="0" u="none" dirty="0">
                          <a:solidFill>
                            <a:srgbClr val="3399FF"/>
                          </a:solidFill>
                        </a:rPr>
                        <a:t>)</a:t>
                      </a:r>
                      <a:endParaRPr lang="ko-KR" altLang="en-US" sz="800" b="0" u="none" dirty="0">
                        <a:solidFill>
                          <a:srgbClr val="3399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재고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재고관리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재고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출고 관리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상품정보명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클릭시</a:t>
                      </a:r>
                      <a:r>
                        <a:rPr lang="en-US" altLang="ko-KR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재고 조회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308485" y="1864442"/>
          <a:ext cx="9253027" cy="7266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365647681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215038993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67335377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상품유형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</a:t>
                      </a:r>
                      <a:r>
                        <a:rPr lang="ko-KR" altLang="en-US" sz="800" dirty="0"/>
                        <a:t>전체       </a:t>
                      </a:r>
                      <a:r>
                        <a:rPr lang="ko-KR" altLang="en-US" sz="800" dirty="0" err="1"/>
                        <a:t>단품</a:t>
                      </a:r>
                      <a:r>
                        <a:rPr lang="ko-KR" altLang="en-US" sz="800" dirty="0"/>
                        <a:t>       </a:t>
                      </a:r>
                      <a:r>
                        <a:rPr lang="ko-KR" altLang="en-US" sz="800" baseline="0" dirty="0"/>
                        <a:t> 옵션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매입구분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</a:t>
                      </a:r>
                      <a:r>
                        <a:rPr lang="ko-KR" altLang="en-US" sz="800" dirty="0"/>
                        <a:t>전체       </a:t>
                      </a:r>
                      <a:r>
                        <a:rPr lang="ko-KR" altLang="en-US" sz="800" dirty="0" err="1"/>
                        <a:t>선매입</a:t>
                      </a:r>
                      <a:r>
                        <a:rPr lang="ko-KR" altLang="en-US" sz="800" dirty="0"/>
                        <a:t>      </a:t>
                      </a:r>
                      <a:r>
                        <a:rPr lang="ko-KR" altLang="en-US" sz="800" dirty="0" err="1"/>
                        <a:t>카드매입</a:t>
                      </a:r>
                      <a:r>
                        <a:rPr lang="ko-KR" altLang="en-US" sz="800" dirty="0"/>
                        <a:t>       </a:t>
                      </a:r>
                      <a:r>
                        <a:rPr lang="ko-KR" altLang="en-US" sz="800" dirty="0" err="1"/>
                        <a:t>위탁매입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안전재고율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     전체       </a:t>
                      </a:r>
                      <a:r>
                        <a:rPr lang="en-US" altLang="ko-KR" sz="800" dirty="0"/>
                        <a:t>50% </a:t>
                      </a:r>
                      <a:r>
                        <a:rPr lang="ko-KR" altLang="en-US" sz="800" dirty="0"/>
                        <a:t>이하       </a:t>
                      </a:r>
                      <a:r>
                        <a:rPr lang="en-US" altLang="ko-KR" sz="800" dirty="0"/>
                        <a:t>100% </a:t>
                      </a:r>
                      <a:r>
                        <a:rPr lang="ko-KR" altLang="en-US" sz="800" dirty="0"/>
                        <a:t>이하       </a:t>
                      </a:r>
                      <a:r>
                        <a:rPr lang="en-US" altLang="ko-KR" sz="800" dirty="0"/>
                        <a:t>100%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이상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0221103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4950634"/>
                  </a:ext>
                </a:extLst>
              </a:tr>
            </a:tbl>
          </a:graphicData>
        </a:graphic>
      </p:graphicFrame>
      <p:sp>
        <p:nvSpPr>
          <p:cNvPr id="29" name="직사각형 43"/>
          <p:cNvSpPr>
            <a:spLocks noChangeArrowheads="1"/>
          </p:cNvSpPr>
          <p:nvPr/>
        </p:nvSpPr>
        <p:spPr bwMode="auto">
          <a:xfrm>
            <a:off x="3512840" y="1904493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2" name="모서리가 둥근 직사각형 9"/>
          <p:cNvSpPr/>
          <p:nvPr/>
        </p:nvSpPr>
        <p:spPr>
          <a:xfrm>
            <a:off x="9129464" y="1615512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sp>
        <p:nvSpPr>
          <p:cNvPr id="68" name="직사각형 43"/>
          <p:cNvSpPr>
            <a:spLocks noChangeArrowheads="1"/>
          </p:cNvSpPr>
          <p:nvPr/>
        </p:nvSpPr>
        <p:spPr bwMode="auto">
          <a:xfrm>
            <a:off x="1255512" y="1899878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9" name="모서리가 둥근 직사각형 9"/>
          <p:cNvSpPr/>
          <p:nvPr/>
        </p:nvSpPr>
        <p:spPr>
          <a:xfrm>
            <a:off x="8398305" y="2677670"/>
            <a:ext cx="1163207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재고수량일괄처리</a:t>
            </a:r>
            <a:endParaRPr lang="ko-KR" altLang="en-US" sz="900" dirty="0"/>
          </a:p>
        </p:txBody>
      </p:sp>
      <p:sp>
        <p:nvSpPr>
          <p:cNvPr id="28" name="모서리가 둥근 직사각형 9"/>
          <p:cNvSpPr/>
          <p:nvPr/>
        </p:nvSpPr>
        <p:spPr>
          <a:xfrm>
            <a:off x="8532808" y="3310502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재고 이력</a:t>
            </a:r>
          </a:p>
        </p:txBody>
      </p:sp>
      <p:sp>
        <p:nvSpPr>
          <p:cNvPr id="36" name="모서리가 둥근 직사각형 9"/>
          <p:cNvSpPr/>
          <p:nvPr/>
        </p:nvSpPr>
        <p:spPr>
          <a:xfrm>
            <a:off x="8543145" y="3548743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안전재고조정</a:t>
            </a:r>
          </a:p>
        </p:txBody>
      </p:sp>
      <p:sp>
        <p:nvSpPr>
          <p:cNvPr id="39" name="모서리가 둥근 직사각형 9"/>
          <p:cNvSpPr/>
          <p:nvPr/>
        </p:nvSpPr>
        <p:spPr>
          <a:xfrm>
            <a:off x="8541894" y="3837418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재고 이력</a:t>
            </a:r>
          </a:p>
        </p:txBody>
      </p:sp>
      <p:sp>
        <p:nvSpPr>
          <p:cNvPr id="43" name="모서리가 둥근 직사각형 9"/>
          <p:cNvSpPr/>
          <p:nvPr/>
        </p:nvSpPr>
        <p:spPr>
          <a:xfrm>
            <a:off x="6492869" y="2677670"/>
            <a:ext cx="925545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자재순서변경</a:t>
            </a:r>
          </a:p>
        </p:txBody>
      </p:sp>
      <p:sp>
        <p:nvSpPr>
          <p:cNvPr id="45" name="직사각형 43"/>
          <p:cNvSpPr>
            <a:spLocks noChangeArrowheads="1"/>
          </p:cNvSpPr>
          <p:nvPr/>
        </p:nvSpPr>
        <p:spPr bwMode="auto">
          <a:xfrm>
            <a:off x="6825208" y="1904493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255512" y="2168931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709544" y="2168931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190428" y="2175807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548844" y="2176197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002876" y="2176197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542274" y="2176811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861212" y="2169804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315244" y="2169804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8013618" y="2176680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8762553" y="2184148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모서리가 둥근 직사각형 9"/>
          <p:cNvSpPr/>
          <p:nvPr/>
        </p:nvSpPr>
        <p:spPr>
          <a:xfrm>
            <a:off x="8682176" y="1613560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50" name="타원 49"/>
          <p:cNvSpPr/>
          <p:nvPr/>
        </p:nvSpPr>
        <p:spPr>
          <a:xfrm>
            <a:off x="5169024" y="2179653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직사각형 43"/>
          <p:cNvSpPr>
            <a:spLocks noChangeArrowheads="1"/>
          </p:cNvSpPr>
          <p:nvPr/>
        </p:nvSpPr>
        <p:spPr bwMode="auto">
          <a:xfrm>
            <a:off x="1271414" y="2392835"/>
            <a:ext cx="461769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64" name="모서리가 둥근 직사각형 9"/>
          <p:cNvSpPr/>
          <p:nvPr/>
        </p:nvSpPr>
        <p:spPr>
          <a:xfrm>
            <a:off x="8553400" y="4069121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안전재고조정</a:t>
            </a:r>
          </a:p>
        </p:txBody>
      </p:sp>
      <p:sp>
        <p:nvSpPr>
          <p:cNvPr id="74" name="사각형 설명선 73"/>
          <p:cNvSpPr/>
          <p:nvPr/>
        </p:nvSpPr>
        <p:spPr bwMode="auto">
          <a:xfrm>
            <a:off x="3370744" y="1247598"/>
            <a:ext cx="5362676" cy="3297526"/>
          </a:xfrm>
          <a:prstGeom prst="wedgeRectCallout">
            <a:avLst>
              <a:gd name="adj1" fmla="val -57478"/>
              <a:gd name="adj2" fmla="val 19592"/>
            </a:avLst>
          </a:prstGeom>
          <a:solidFill>
            <a:schemeClr val="bg1"/>
          </a:solidFill>
          <a:ln w="19050">
            <a:solidFill>
              <a:srgbClr val="FF5050"/>
            </a:solidFill>
            <a:prstDash val="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0000"/>
              </a:buClr>
            </a:pPr>
            <a:endParaRPr lang="ko-KR" altLang="en-US" sz="11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618" y="1296087"/>
            <a:ext cx="5267775" cy="2705301"/>
          </a:xfrm>
          <a:prstGeom prst="rect">
            <a:avLst/>
          </a:prstGeom>
        </p:spPr>
      </p:pic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5543"/>
              </p:ext>
            </p:extLst>
          </p:nvPr>
        </p:nvGraphicFramePr>
        <p:xfrm>
          <a:off x="3680222" y="3379003"/>
          <a:ext cx="4765268" cy="484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1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0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4164">
                  <a:extLst>
                    <a:ext uri="{9D8B030D-6E8A-4147-A177-3AD203B41FA5}">
                      <a16:colId xmlns:a16="http://schemas.microsoft.com/office/drawing/2014/main" val="3656476810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매입단가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매입금액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케이넷</a:t>
                      </a:r>
                      <a:r>
                        <a:rPr lang="ko-KR" altLang="en-US" sz="800" dirty="0"/>
                        <a:t>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0221103"/>
                  </a:ext>
                </a:extLst>
              </a:tr>
            </a:tbl>
          </a:graphicData>
        </a:graphic>
      </p:graphicFrame>
      <p:sp>
        <p:nvSpPr>
          <p:cNvPr id="77" name="직사각형 43"/>
          <p:cNvSpPr>
            <a:spLocks noChangeArrowheads="1"/>
          </p:cNvSpPr>
          <p:nvPr/>
        </p:nvSpPr>
        <p:spPr bwMode="auto">
          <a:xfrm>
            <a:off x="4740692" y="3417691"/>
            <a:ext cx="796498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78" name="직사각형 43"/>
          <p:cNvSpPr>
            <a:spLocks noChangeArrowheads="1"/>
          </p:cNvSpPr>
          <p:nvPr/>
        </p:nvSpPr>
        <p:spPr bwMode="auto">
          <a:xfrm>
            <a:off x="6852834" y="3411359"/>
            <a:ext cx="114976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941" y="3888121"/>
            <a:ext cx="5290688" cy="5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1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1033" y="1048081"/>
            <a:ext cx="1810371" cy="457789"/>
          </a:xfrm>
          <a:prstGeom prst="rect">
            <a:avLst/>
          </a:prstGeom>
          <a:noFill/>
        </p:spPr>
        <p:txBody>
          <a:bodyPr wrap="none" lIns="87600" tIns="43801" rIns="87600" bIns="43801" rtlCol="0">
            <a:spAutoFit/>
          </a:bodyPr>
          <a:lstStyle/>
          <a:p>
            <a:r>
              <a:rPr lang="en-US" altLang="ko-KR" sz="2400" b="1" dirty="0">
                <a:latin typeface="+mj-ea"/>
              </a:rPr>
              <a:t>IV.</a:t>
            </a:r>
            <a:r>
              <a:rPr lang="en-US" altLang="ko-KR" sz="2300" b="1" dirty="0">
                <a:latin typeface="+mj-ea"/>
                <a:ea typeface="+mj-ea"/>
              </a:rPr>
              <a:t> </a:t>
            </a:r>
            <a:r>
              <a:rPr lang="ko-KR" altLang="en-US" sz="2300" b="1" dirty="0" err="1">
                <a:latin typeface="+mj-ea"/>
                <a:ea typeface="+mj-ea"/>
              </a:rPr>
              <a:t>정산관리</a:t>
            </a:r>
            <a:endParaRPr lang="ko-KR" altLang="en-US" sz="2300" b="1" dirty="0"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313041" y="1535064"/>
            <a:ext cx="4427999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257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568594"/>
              </p:ext>
            </p:extLst>
          </p:nvPr>
        </p:nvGraphicFramePr>
        <p:xfrm>
          <a:off x="272480" y="1312695"/>
          <a:ext cx="9361040" cy="5464677"/>
        </p:xfrm>
        <a:graphic>
          <a:graphicData uri="http://schemas.openxmlformats.org/drawingml/2006/table">
            <a:tbl>
              <a:tblPr firstRow="1" bandRow="1"/>
              <a:tblGrid>
                <a:gridCol w="936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8060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/>
                        <a:t>현재 모두 카드결제 이므로 세금계산서 발행은 안함</a:t>
                      </a:r>
                      <a:r>
                        <a:rPr lang="en-US" altLang="ko-KR" sz="800" baseline="0" dirty="0"/>
                        <a:t>. </a:t>
                      </a:r>
                      <a:r>
                        <a:rPr lang="ko-KR" altLang="en-US" sz="800" baseline="0" dirty="0" err="1"/>
                        <a:t>더존</a:t>
                      </a:r>
                      <a:r>
                        <a:rPr lang="ko-KR" altLang="en-US" sz="800" baseline="0" dirty="0"/>
                        <a:t> 인터페이스만 구현</a:t>
                      </a:r>
                      <a:r>
                        <a:rPr lang="en-US" altLang="ko-KR" sz="800" baseline="0" dirty="0"/>
                        <a:t>(</a:t>
                      </a:r>
                      <a:r>
                        <a:rPr lang="ko-KR" altLang="en-US" sz="800" baseline="0" dirty="0"/>
                        <a:t>매출원가 계산식을 통해 추가</a:t>
                      </a:r>
                      <a:r>
                        <a:rPr lang="en-US" altLang="ko-KR" sz="800" baseline="0" dirty="0"/>
                        <a:t>)</a:t>
                      </a: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/>
                        <a:t>매출원가를 클릭하면 해당 </a:t>
                      </a:r>
                      <a:r>
                        <a:rPr lang="ko-KR" altLang="en-US" sz="800" baseline="0" dirty="0" err="1"/>
                        <a:t>상품원가의</a:t>
                      </a:r>
                      <a:r>
                        <a:rPr lang="ko-KR" altLang="en-US" sz="800" baseline="0" dirty="0"/>
                        <a:t> 계산식을 보여줌</a:t>
                      </a:r>
                      <a:r>
                        <a:rPr lang="en-US" altLang="ko-KR" sz="800" baseline="0" dirty="0"/>
                        <a:t/>
                      </a:r>
                      <a:br>
                        <a:rPr lang="en-US" altLang="ko-KR" sz="800" baseline="0" dirty="0"/>
                      </a:br>
                      <a:r>
                        <a:rPr lang="en-US" altLang="ko-KR" sz="800" baseline="0" dirty="0"/>
                        <a:t>ex) (5</a:t>
                      </a:r>
                      <a:r>
                        <a:rPr lang="ko-KR" altLang="en-US" sz="800" baseline="0" dirty="0" err="1"/>
                        <a:t>월달</a:t>
                      </a:r>
                      <a:r>
                        <a:rPr lang="ko-KR" altLang="en-US" sz="800" baseline="0" dirty="0"/>
                        <a:t> 매입가 </a:t>
                      </a:r>
                      <a:r>
                        <a:rPr lang="en-US" altLang="ko-KR" sz="800" baseline="0" dirty="0"/>
                        <a:t>9,000</a:t>
                      </a:r>
                      <a:r>
                        <a:rPr lang="ko-KR" altLang="en-US" sz="800" baseline="0" dirty="0"/>
                        <a:t>원 </a:t>
                      </a:r>
                      <a:r>
                        <a:rPr lang="en-US" altLang="ko-KR" sz="800" baseline="0" dirty="0"/>
                        <a:t>* 5</a:t>
                      </a:r>
                      <a:r>
                        <a:rPr lang="ko-KR" altLang="en-US" sz="800" baseline="0" dirty="0"/>
                        <a:t>월 </a:t>
                      </a:r>
                      <a:r>
                        <a:rPr lang="ko-KR" altLang="en-US" sz="800" baseline="0" dirty="0" err="1"/>
                        <a:t>매입수량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+ 6</a:t>
                      </a:r>
                      <a:r>
                        <a:rPr lang="ko-KR" altLang="en-US" sz="800" baseline="0" dirty="0" err="1"/>
                        <a:t>월달</a:t>
                      </a:r>
                      <a:r>
                        <a:rPr lang="ko-KR" altLang="en-US" sz="800" baseline="0" dirty="0"/>
                        <a:t> 매입가 </a:t>
                      </a:r>
                      <a:r>
                        <a:rPr lang="en-US" altLang="ko-KR" sz="800" baseline="0" dirty="0"/>
                        <a:t>9,000</a:t>
                      </a:r>
                      <a:r>
                        <a:rPr lang="ko-KR" altLang="en-US" sz="800" baseline="0" dirty="0"/>
                        <a:t>원 </a:t>
                      </a:r>
                      <a:r>
                        <a:rPr lang="en-US" altLang="ko-KR" sz="800" baseline="0" dirty="0"/>
                        <a:t>* 6</a:t>
                      </a:r>
                      <a:r>
                        <a:rPr lang="ko-KR" altLang="en-US" sz="800" baseline="0" dirty="0"/>
                        <a:t>월 </a:t>
                      </a:r>
                      <a:r>
                        <a:rPr lang="ko-KR" altLang="en-US" sz="800" baseline="0" dirty="0" err="1"/>
                        <a:t>매입수량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+ 7</a:t>
                      </a:r>
                      <a:r>
                        <a:rPr lang="ko-KR" altLang="en-US" sz="800" baseline="0" dirty="0" err="1"/>
                        <a:t>월달</a:t>
                      </a:r>
                      <a:r>
                        <a:rPr lang="ko-KR" altLang="en-US" sz="800" baseline="0" dirty="0"/>
                        <a:t> 매입가 </a:t>
                      </a:r>
                      <a:r>
                        <a:rPr lang="en-US" altLang="ko-KR" sz="800" baseline="0" dirty="0"/>
                        <a:t>11,000</a:t>
                      </a:r>
                      <a:r>
                        <a:rPr lang="ko-KR" altLang="en-US" sz="800" baseline="0" dirty="0"/>
                        <a:t>원 </a:t>
                      </a:r>
                      <a:r>
                        <a:rPr lang="en-US" altLang="ko-KR" sz="800" baseline="0" dirty="0"/>
                        <a:t>* 7</a:t>
                      </a:r>
                      <a:r>
                        <a:rPr lang="ko-KR" altLang="en-US" sz="800" baseline="0" dirty="0"/>
                        <a:t>월 </a:t>
                      </a:r>
                      <a:r>
                        <a:rPr lang="ko-KR" altLang="en-US" sz="800" baseline="0" dirty="0" err="1"/>
                        <a:t>매입수량</a:t>
                      </a:r>
                      <a:r>
                        <a:rPr lang="en-US" altLang="ko-KR" sz="800" baseline="0" dirty="0"/>
                        <a:t>) / (5</a:t>
                      </a:r>
                      <a:r>
                        <a:rPr lang="ko-KR" altLang="en-US" sz="800" baseline="0" dirty="0"/>
                        <a:t>월 </a:t>
                      </a:r>
                      <a:r>
                        <a:rPr lang="ko-KR" altLang="en-US" sz="800" baseline="0" dirty="0" err="1"/>
                        <a:t>매입수량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+ 6</a:t>
                      </a:r>
                      <a:r>
                        <a:rPr lang="ko-KR" altLang="en-US" sz="800" baseline="0" dirty="0"/>
                        <a:t>월 </a:t>
                      </a:r>
                      <a:r>
                        <a:rPr lang="ko-KR" altLang="en-US" sz="800" baseline="0" dirty="0" err="1"/>
                        <a:t>매입수량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+ 7</a:t>
                      </a:r>
                      <a:r>
                        <a:rPr lang="ko-KR" altLang="en-US" sz="800" baseline="0" dirty="0"/>
                        <a:t>월 </a:t>
                      </a:r>
                      <a:r>
                        <a:rPr lang="ko-KR" altLang="en-US" sz="800" baseline="0" dirty="0" err="1"/>
                        <a:t>매입수량</a:t>
                      </a:r>
                      <a:r>
                        <a:rPr lang="en-US" altLang="ko-KR" sz="800" baseline="0" dirty="0"/>
                        <a:t>)</a:t>
                      </a: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48439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정산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매출전송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매출전송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모서리가 둥근 직사각형 9"/>
          <p:cNvSpPr/>
          <p:nvPr/>
        </p:nvSpPr>
        <p:spPr>
          <a:xfrm>
            <a:off x="9081841" y="1615512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442485"/>
              </p:ext>
            </p:extLst>
          </p:nvPr>
        </p:nvGraphicFramePr>
        <p:xfrm>
          <a:off x="308484" y="1340768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</a:rPr>
                        <a:t>매출전송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815603"/>
              </p:ext>
            </p:extLst>
          </p:nvPr>
        </p:nvGraphicFramePr>
        <p:xfrm>
          <a:off x="316104" y="1854633"/>
          <a:ext cx="9245407" cy="484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506">
                  <a:extLst>
                    <a:ext uri="{9D8B030D-6E8A-4147-A177-3AD203B41FA5}">
                      <a16:colId xmlns:a16="http://schemas.microsoft.com/office/drawing/2014/main" val="2215038993"/>
                    </a:ext>
                  </a:extLst>
                </a:gridCol>
                <a:gridCol w="1558833">
                  <a:extLst>
                    <a:ext uri="{9D8B030D-6E8A-4147-A177-3AD203B41FA5}">
                      <a16:colId xmlns:a16="http://schemas.microsoft.com/office/drawing/2014/main" val="1673353775"/>
                    </a:ext>
                  </a:extLst>
                </a:gridCol>
                <a:gridCol w="820085">
                  <a:extLst>
                    <a:ext uri="{9D8B030D-6E8A-4147-A177-3AD203B41FA5}">
                      <a16:colId xmlns:a16="http://schemas.microsoft.com/office/drawing/2014/main" val="381022280"/>
                    </a:ext>
                  </a:extLst>
                </a:gridCol>
                <a:gridCol w="3023202">
                  <a:extLst>
                    <a:ext uri="{9D8B030D-6E8A-4147-A177-3AD203B41FA5}">
                      <a16:colId xmlns:a16="http://schemas.microsoft.com/office/drawing/2014/main" val="1293674803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정산명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전송상태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매출확정일자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매출마감일자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4007843"/>
                  </a:ext>
                </a:extLst>
              </a:tr>
            </a:tbl>
          </a:graphicData>
        </a:graphic>
      </p:graphicFrame>
      <p:grpSp>
        <p:nvGrpSpPr>
          <p:cNvPr id="43" name="그룹 42"/>
          <p:cNvGrpSpPr/>
          <p:nvPr/>
        </p:nvGrpSpPr>
        <p:grpSpPr>
          <a:xfrm>
            <a:off x="4189296" y="1881624"/>
            <a:ext cx="901327" cy="170183"/>
            <a:chOff x="4164785" y="4442031"/>
            <a:chExt cx="901327" cy="170183"/>
          </a:xfrm>
        </p:grpSpPr>
        <p:sp>
          <p:nvSpPr>
            <p:cNvPr id="44" name="직사각형 43"/>
            <p:cNvSpPr>
              <a:spLocks noChangeArrowheads="1"/>
            </p:cNvSpPr>
            <p:nvPr/>
          </p:nvSpPr>
          <p:spPr bwMode="auto">
            <a:xfrm>
              <a:off x="4164785" y="4442031"/>
              <a:ext cx="901327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err="1">
                  <a:latin typeface="+mn-ea"/>
                </a:rPr>
                <a:t>매출확정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187" y="4459814"/>
              <a:ext cx="161925" cy="152400"/>
            </a:xfrm>
            <a:prstGeom prst="rect">
              <a:avLst/>
            </a:prstGeom>
          </p:spPr>
        </p:pic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180" y="1876905"/>
            <a:ext cx="2070191" cy="212327"/>
          </a:xfrm>
          <a:prstGeom prst="rect">
            <a:avLst/>
          </a:prstGeom>
        </p:spPr>
      </p:pic>
      <p:sp>
        <p:nvSpPr>
          <p:cNvPr id="48" name="직사각형 43"/>
          <p:cNvSpPr>
            <a:spLocks noChangeArrowheads="1"/>
          </p:cNvSpPr>
          <p:nvPr/>
        </p:nvSpPr>
        <p:spPr bwMode="auto">
          <a:xfrm>
            <a:off x="1175987" y="1881624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060892"/>
              </p:ext>
            </p:extLst>
          </p:nvPr>
        </p:nvGraphicFramePr>
        <p:xfrm>
          <a:off x="317434" y="2653160"/>
          <a:ext cx="7947933" cy="943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96">
                  <a:extLst>
                    <a:ext uri="{9D8B030D-6E8A-4147-A177-3AD203B41FA5}">
                      <a16:colId xmlns:a16="http://schemas.microsoft.com/office/drawing/2014/main" val="495642863"/>
                    </a:ext>
                  </a:extLst>
                </a:gridCol>
                <a:gridCol w="1074406">
                  <a:extLst>
                    <a:ext uri="{9D8B030D-6E8A-4147-A177-3AD203B41FA5}">
                      <a16:colId xmlns:a16="http://schemas.microsoft.com/office/drawing/2014/main" val="420826537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160139311"/>
                    </a:ext>
                  </a:extLst>
                </a:gridCol>
                <a:gridCol w="1530198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1302135">
                  <a:extLst>
                    <a:ext uri="{9D8B030D-6E8A-4147-A177-3AD203B41FA5}">
                      <a16:colId xmlns:a16="http://schemas.microsoft.com/office/drawing/2014/main" val="355472179"/>
                    </a:ext>
                  </a:extLst>
                </a:gridCol>
                <a:gridCol w="1302135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1302135">
                  <a:extLst>
                    <a:ext uri="{9D8B030D-6E8A-4147-A177-3AD203B41FA5}">
                      <a16:colId xmlns:a16="http://schemas.microsoft.com/office/drawing/2014/main" val="2886471970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마감일자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매출확정일자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매출금액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부가세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매출원가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652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312,620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3,126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315,746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250,000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312,620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3,126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315,746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250,000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8821"/>
                  </a:ext>
                </a:extLst>
              </a:tr>
            </a:tbl>
          </a:graphicData>
        </a:graphic>
      </p:graphicFrame>
      <p:sp>
        <p:nvSpPr>
          <p:cNvPr id="50" name="직사각형 43"/>
          <p:cNvSpPr>
            <a:spLocks noChangeArrowheads="1"/>
          </p:cNvSpPr>
          <p:nvPr/>
        </p:nvSpPr>
        <p:spPr bwMode="auto">
          <a:xfrm>
            <a:off x="357312" y="2760277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1" name="직사각형 43"/>
          <p:cNvSpPr>
            <a:spLocks noChangeArrowheads="1"/>
          </p:cNvSpPr>
          <p:nvPr/>
        </p:nvSpPr>
        <p:spPr bwMode="auto">
          <a:xfrm>
            <a:off x="357312" y="3036060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3" name="직사각형 43"/>
          <p:cNvSpPr>
            <a:spLocks noChangeArrowheads="1"/>
          </p:cNvSpPr>
          <p:nvPr/>
        </p:nvSpPr>
        <p:spPr bwMode="auto">
          <a:xfrm>
            <a:off x="357312" y="3370947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4" name="모서리가 둥근 직사각형 9"/>
          <p:cNvSpPr/>
          <p:nvPr/>
        </p:nvSpPr>
        <p:spPr>
          <a:xfrm>
            <a:off x="7941332" y="2420888"/>
            <a:ext cx="667184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매출전송</a:t>
            </a:r>
            <a:endParaRPr lang="ko-KR" altLang="en-US" sz="900" dirty="0"/>
          </a:p>
        </p:txBody>
      </p:sp>
      <p:sp>
        <p:nvSpPr>
          <p:cNvPr id="19" name="모서리가 둥근 직사각형 9"/>
          <p:cNvSpPr/>
          <p:nvPr/>
        </p:nvSpPr>
        <p:spPr>
          <a:xfrm>
            <a:off x="9081841" y="3977593"/>
            <a:ext cx="47046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285317"/>
              </p:ext>
            </p:extLst>
          </p:nvPr>
        </p:nvGraphicFramePr>
        <p:xfrm>
          <a:off x="316101" y="4242538"/>
          <a:ext cx="7949267" cy="1735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659">
                  <a:extLst>
                    <a:ext uri="{9D8B030D-6E8A-4147-A177-3AD203B41FA5}">
                      <a16:colId xmlns:a16="http://schemas.microsoft.com/office/drawing/2014/main" val="49564286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79291342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874538384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1321304555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3252556452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구매사명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주문번호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반품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교환 차수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매출금액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매출원가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서전텔콤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rgbClr val="62B3D9"/>
                          </a:solidFill>
                        </a:rPr>
                        <a:t>OK1807110001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sng" dirty="0">
                          <a:solidFill>
                            <a:srgbClr val="3399FF"/>
                          </a:solidFill>
                        </a:rPr>
                        <a:t>10,000</a:t>
                      </a:r>
                      <a:endParaRPr lang="ko-KR" altLang="en-US" sz="800" b="0" u="sng" dirty="0">
                        <a:solidFill>
                          <a:srgbClr val="3399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  <a:tr h="352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서전텔콤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rgbClr val="62B3D9"/>
                          </a:solidFill>
                        </a:rPr>
                        <a:t>OK1807110002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17,400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sng" dirty="0" smtClean="0">
                          <a:solidFill>
                            <a:srgbClr val="3399FF"/>
                          </a:solidFill>
                        </a:rPr>
                        <a:t>10,000</a:t>
                      </a:r>
                      <a:endParaRPr lang="ko-KR" altLang="en-US" sz="800" b="0" u="sng" dirty="0">
                        <a:solidFill>
                          <a:srgbClr val="3399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8821"/>
                  </a:ext>
                </a:extLst>
              </a:tr>
              <a:tr h="35289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서전텔콤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sng" dirty="0" smtClean="0">
                          <a:solidFill>
                            <a:srgbClr val="62B3D9"/>
                          </a:solidFill>
                        </a:rPr>
                        <a:t>OK1807110002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17,400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sng" dirty="0">
                          <a:solidFill>
                            <a:srgbClr val="3399FF"/>
                          </a:solidFill>
                        </a:rPr>
                        <a:t>1,800</a:t>
                      </a:r>
                      <a:endParaRPr lang="ko-KR" altLang="en-US" sz="800" b="0" u="sng" dirty="0">
                        <a:solidFill>
                          <a:srgbClr val="3399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387870"/>
                  </a:ext>
                </a:extLst>
              </a:tr>
              <a:tr h="35289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>
                          <a:solidFill>
                            <a:srgbClr val="62B3D9"/>
                          </a:solidFill>
                        </a:rPr>
                        <a:t>총계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41,400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21,800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233470"/>
                  </a:ext>
                </a:extLst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317436" y="2424684"/>
            <a:ext cx="857638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매출목록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8349" y="4017821"/>
            <a:ext cx="857638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매출상세목록</a:t>
            </a:r>
          </a:p>
        </p:txBody>
      </p:sp>
      <p:sp>
        <p:nvSpPr>
          <p:cNvPr id="23" name="사각형 설명선 22"/>
          <p:cNvSpPr/>
          <p:nvPr/>
        </p:nvSpPr>
        <p:spPr bwMode="auto">
          <a:xfrm>
            <a:off x="6812762" y="3256898"/>
            <a:ext cx="3293325" cy="910888"/>
          </a:xfrm>
          <a:prstGeom prst="wedgeRectCallout">
            <a:avLst>
              <a:gd name="adj1" fmla="val -12209"/>
              <a:gd name="adj2" fmla="val 111965"/>
            </a:avLst>
          </a:prstGeom>
          <a:solidFill>
            <a:schemeClr val="bg1"/>
          </a:solidFill>
          <a:ln w="19050">
            <a:solidFill>
              <a:srgbClr val="FF5050"/>
            </a:solidFill>
            <a:prstDash val="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0000"/>
              </a:buClr>
            </a:pPr>
            <a:endParaRPr lang="ko-KR" altLang="en-US" sz="11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89256"/>
              </p:ext>
            </p:extLst>
          </p:nvPr>
        </p:nvGraphicFramePr>
        <p:xfrm>
          <a:off x="6889265" y="3339478"/>
          <a:ext cx="3183887" cy="77359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50000"/>
                    </a:prstClr>
                  </a:outerShdw>
                </a:effectLst>
                <a:tableStyleId>{5C22544A-7EE6-4342-B048-85BDC9FD1C3A}</a:tableStyleId>
              </a:tblPr>
              <a:tblGrid>
                <a:gridCol w="635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83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281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매출원가 </a:t>
                      </a:r>
                      <a:r>
                        <a:rPr lang="ko-KR" altLang="en-US" sz="900" dirty="0" err="1">
                          <a:solidFill>
                            <a:schemeClr val="bg1"/>
                          </a:solidFill>
                        </a:rPr>
                        <a:t>상세내역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511937"/>
                  </a:ext>
                </a:extLst>
              </a:tr>
              <a:tr h="251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</a:rPr>
                        <a:t>매출원가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1" u="none" dirty="0">
                          <a:solidFill>
                            <a:schemeClr val="tx1"/>
                          </a:solidFill>
                        </a:rPr>
                        <a:t>(9000(5</a:t>
                      </a: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700" b="1" u="none" dirty="0">
                          <a:solidFill>
                            <a:schemeClr val="tx1"/>
                          </a:solidFill>
                        </a:rPr>
                        <a:t>) * 10 + 9500(6</a:t>
                      </a:r>
                      <a:r>
                        <a:rPr lang="ko-KR" altLang="en-US" sz="700" b="1" u="none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700" b="1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altLang="ko-KR" sz="700" b="1" u="none" baseline="0" dirty="0">
                          <a:solidFill>
                            <a:schemeClr val="tx1"/>
                          </a:solidFill>
                        </a:rPr>
                        <a:t> * 6) / 16 = 10,000</a:t>
                      </a:r>
                      <a:endParaRPr lang="en-US" altLang="ko-KR" sz="7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95">
                <a:tc gridSpan="2"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113817"/>
                  </a:ext>
                </a:extLst>
              </a:tr>
            </a:tbl>
          </a:graphicData>
        </a:graphic>
      </p:graphicFrame>
      <p:sp>
        <p:nvSpPr>
          <p:cNvPr id="25" name="모서리가 둥근 직사각형 9"/>
          <p:cNvSpPr/>
          <p:nvPr/>
        </p:nvSpPr>
        <p:spPr>
          <a:xfrm>
            <a:off x="8356488" y="3851158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닫기</a:t>
            </a:r>
          </a:p>
        </p:txBody>
      </p:sp>
      <p:sp>
        <p:nvSpPr>
          <p:cNvPr id="26" name="모서리가 둥근 직사각형 9"/>
          <p:cNvSpPr/>
          <p:nvPr/>
        </p:nvSpPr>
        <p:spPr>
          <a:xfrm>
            <a:off x="8648922" y="2420888"/>
            <a:ext cx="912590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매출확정취소</a:t>
            </a:r>
          </a:p>
        </p:txBody>
      </p:sp>
      <p:sp>
        <p:nvSpPr>
          <p:cNvPr id="27" name="모서리가 둥근 직사각형 9"/>
          <p:cNvSpPr/>
          <p:nvPr/>
        </p:nvSpPr>
        <p:spPr>
          <a:xfrm>
            <a:off x="7398856" y="2416567"/>
            <a:ext cx="47046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28" name="모서리가 둥근 직사각형 9"/>
          <p:cNvSpPr/>
          <p:nvPr/>
        </p:nvSpPr>
        <p:spPr>
          <a:xfrm>
            <a:off x="3476836" y="2434942"/>
            <a:ext cx="68407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일괄적용</a:t>
            </a:r>
            <a:endParaRPr lang="ko-KR" altLang="en-US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1459902" y="2425526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마감일자 </a:t>
            </a:r>
            <a:r>
              <a:rPr lang="ko-KR" altLang="en-US" sz="800" dirty="0" err="1"/>
              <a:t>일괄적용</a:t>
            </a:r>
            <a:endParaRPr lang="ko-KR" altLang="en-US" sz="800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488" y="2420888"/>
            <a:ext cx="981075" cy="21907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20" y="3030640"/>
            <a:ext cx="981075" cy="21907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33" y="3355045"/>
            <a:ext cx="981075" cy="21907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708" y="2116832"/>
            <a:ext cx="2070191" cy="21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1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385142"/>
              </p:ext>
            </p:extLst>
          </p:nvPr>
        </p:nvGraphicFramePr>
        <p:xfrm>
          <a:off x="250124" y="1260810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 smtClean="0"/>
                        <a:t>계산서일자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/>
                        <a:t>:</a:t>
                      </a:r>
                      <a:r>
                        <a:rPr lang="ko-KR" altLang="en-US" sz="800" baseline="0" dirty="0"/>
                        <a:t> 오늘날짜부터 </a:t>
                      </a:r>
                      <a:r>
                        <a:rPr lang="en-US" altLang="ko-KR" sz="800" baseline="0" dirty="0"/>
                        <a:t>- 2</a:t>
                      </a:r>
                      <a:r>
                        <a:rPr lang="ko-KR" altLang="en-US" sz="800" baseline="0" dirty="0"/>
                        <a:t>달</a:t>
                      </a:r>
                      <a:endParaRPr lang="en-US" altLang="ko-KR" sz="800" baseline="0" dirty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061580"/>
              </p:ext>
            </p:extLst>
          </p:nvPr>
        </p:nvGraphicFramePr>
        <p:xfrm>
          <a:off x="308482" y="2704492"/>
          <a:ext cx="9217027" cy="1204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6">
                  <a:extLst>
                    <a:ext uri="{9D8B030D-6E8A-4147-A177-3AD203B41FA5}">
                      <a16:colId xmlns:a16="http://schemas.microsoft.com/office/drawing/2014/main" val="495642863"/>
                    </a:ext>
                  </a:extLst>
                </a:gridCol>
                <a:gridCol w="2185289">
                  <a:extLst>
                    <a:ext uri="{9D8B030D-6E8A-4147-A177-3AD203B41FA5}">
                      <a16:colId xmlns:a16="http://schemas.microsoft.com/office/drawing/2014/main" val="3136239500"/>
                    </a:ext>
                  </a:extLst>
                </a:gridCol>
                <a:gridCol w="1229460">
                  <a:extLst>
                    <a:ext uri="{9D8B030D-6E8A-4147-A177-3AD203B41FA5}">
                      <a16:colId xmlns:a16="http://schemas.microsoft.com/office/drawing/2014/main" val="2063647853"/>
                    </a:ext>
                  </a:extLst>
                </a:gridCol>
                <a:gridCol w="1229460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1229460">
                  <a:extLst>
                    <a:ext uri="{9D8B030D-6E8A-4147-A177-3AD203B41FA5}">
                      <a16:colId xmlns:a16="http://schemas.microsoft.com/office/drawing/2014/main" val="3530827764"/>
                    </a:ext>
                  </a:extLst>
                </a:gridCol>
                <a:gridCol w="1563666">
                  <a:extLst>
                    <a:ext uri="{9D8B030D-6E8A-4147-A177-3AD203B41FA5}">
                      <a16:colId xmlns:a16="http://schemas.microsoft.com/office/drawing/2014/main" val="230176461"/>
                    </a:ext>
                  </a:extLst>
                </a:gridCol>
                <a:gridCol w="1563666">
                  <a:extLst>
                    <a:ext uri="{9D8B030D-6E8A-4147-A177-3AD203B41FA5}">
                      <a16:colId xmlns:a16="http://schemas.microsoft.com/office/drawing/2014/main" val="3018588589"/>
                    </a:ext>
                  </a:extLst>
                </a:gridCol>
              </a:tblGrid>
              <a:tr h="31122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전표번호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매출금액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부가세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마감일자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매출원가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03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BN0003500018191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192,500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2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BN0003500018192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137,500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  <a:tr h="29103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BN0003500018193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37,000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3,700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407,900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2,500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882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38706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정산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매출전송내역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매출전송내역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461570"/>
              </p:ext>
            </p:extLst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매출전송내역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43"/>
          <p:cNvSpPr>
            <a:spLocks noChangeArrowheads="1"/>
          </p:cNvSpPr>
          <p:nvPr/>
        </p:nvSpPr>
        <p:spPr bwMode="auto">
          <a:xfrm>
            <a:off x="340738" y="2803989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3" name="직사각형 43"/>
          <p:cNvSpPr>
            <a:spLocks noChangeArrowheads="1"/>
          </p:cNvSpPr>
          <p:nvPr/>
        </p:nvSpPr>
        <p:spPr bwMode="auto">
          <a:xfrm>
            <a:off x="340738" y="3100634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4" name="직사각형 43"/>
          <p:cNvSpPr>
            <a:spLocks noChangeArrowheads="1"/>
          </p:cNvSpPr>
          <p:nvPr/>
        </p:nvSpPr>
        <p:spPr bwMode="auto">
          <a:xfrm>
            <a:off x="340738" y="3385337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0" name="모서리가 둥근 직사각형 9"/>
          <p:cNvSpPr/>
          <p:nvPr/>
        </p:nvSpPr>
        <p:spPr>
          <a:xfrm>
            <a:off x="9129464" y="1615512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sp>
        <p:nvSpPr>
          <p:cNvPr id="54" name="직사각형 43"/>
          <p:cNvSpPr>
            <a:spLocks noChangeArrowheads="1"/>
          </p:cNvSpPr>
          <p:nvPr/>
        </p:nvSpPr>
        <p:spPr bwMode="auto">
          <a:xfrm>
            <a:off x="340738" y="3696268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3" name="모서리가 둥근 직사각형 9"/>
          <p:cNvSpPr/>
          <p:nvPr/>
        </p:nvSpPr>
        <p:spPr>
          <a:xfrm>
            <a:off x="8841432" y="2453054"/>
            <a:ext cx="68407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전송취소</a:t>
            </a:r>
            <a:endParaRPr lang="ko-KR" altLang="en-US" sz="900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528504"/>
              </p:ext>
            </p:extLst>
          </p:nvPr>
        </p:nvGraphicFramePr>
        <p:xfrm>
          <a:off x="316104" y="1854633"/>
          <a:ext cx="9245407" cy="484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506">
                  <a:extLst>
                    <a:ext uri="{9D8B030D-6E8A-4147-A177-3AD203B41FA5}">
                      <a16:colId xmlns:a16="http://schemas.microsoft.com/office/drawing/2014/main" val="2215038993"/>
                    </a:ext>
                  </a:extLst>
                </a:gridCol>
                <a:gridCol w="1558833">
                  <a:extLst>
                    <a:ext uri="{9D8B030D-6E8A-4147-A177-3AD203B41FA5}">
                      <a16:colId xmlns:a16="http://schemas.microsoft.com/office/drawing/2014/main" val="1673353775"/>
                    </a:ext>
                  </a:extLst>
                </a:gridCol>
                <a:gridCol w="820085">
                  <a:extLst>
                    <a:ext uri="{9D8B030D-6E8A-4147-A177-3AD203B41FA5}">
                      <a16:colId xmlns:a16="http://schemas.microsoft.com/office/drawing/2014/main" val="381022280"/>
                    </a:ext>
                  </a:extLst>
                </a:gridCol>
                <a:gridCol w="3023202">
                  <a:extLst>
                    <a:ext uri="{9D8B030D-6E8A-4147-A177-3AD203B41FA5}">
                      <a16:colId xmlns:a16="http://schemas.microsoft.com/office/drawing/2014/main" val="1293674803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정산명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전송상태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매출확정일자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매출마감일자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4007843"/>
                  </a:ext>
                </a:extLst>
              </a:tr>
            </a:tbl>
          </a:graphicData>
        </a:graphic>
      </p:graphicFrame>
      <p:grpSp>
        <p:nvGrpSpPr>
          <p:cNvPr id="28" name="그룹 27"/>
          <p:cNvGrpSpPr/>
          <p:nvPr/>
        </p:nvGrpSpPr>
        <p:grpSpPr>
          <a:xfrm>
            <a:off x="4189296" y="1881624"/>
            <a:ext cx="901327" cy="170183"/>
            <a:chOff x="4164785" y="4442031"/>
            <a:chExt cx="901327" cy="170183"/>
          </a:xfrm>
        </p:grpSpPr>
        <p:sp>
          <p:nvSpPr>
            <p:cNvPr id="30" name="직사각형 29"/>
            <p:cNvSpPr>
              <a:spLocks noChangeArrowheads="1"/>
            </p:cNvSpPr>
            <p:nvPr/>
          </p:nvSpPr>
          <p:spPr bwMode="auto">
            <a:xfrm>
              <a:off x="4164785" y="4442031"/>
              <a:ext cx="901327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err="1" smtClean="0">
                  <a:latin typeface="+mn-ea"/>
                </a:rPr>
                <a:t>매출전송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4187" y="4459814"/>
              <a:ext cx="161925" cy="152400"/>
            </a:xfrm>
            <a:prstGeom prst="rect">
              <a:avLst/>
            </a:prstGeom>
          </p:spPr>
        </p:pic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180" y="1876905"/>
            <a:ext cx="2070191" cy="212327"/>
          </a:xfrm>
          <a:prstGeom prst="rect">
            <a:avLst/>
          </a:prstGeom>
        </p:spPr>
      </p:pic>
      <p:sp>
        <p:nvSpPr>
          <p:cNvPr id="33" name="직사각형 43"/>
          <p:cNvSpPr>
            <a:spLocks noChangeArrowheads="1"/>
          </p:cNvSpPr>
          <p:nvPr/>
        </p:nvSpPr>
        <p:spPr bwMode="auto">
          <a:xfrm>
            <a:off x="1175987" y="1881624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7" name="모서리가 둥근 직사각형 9"/>
          <p:cNvSpPr/>
          <p:nvPr/>
        </p:nvSpPr>
        <p:spPr>
          <a:xfrm>
            <a:off x="8609506" y="1611468"/>
            <a:ext cx="463852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327" y="2108522"/>
            <a:ext cx="2070191" cy="21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3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01970"/>
              </p:ext>
            </p:extLst>
          </p:nvPr>
        </p:nvGraphicFramePr>
        <p:xfrm>
          <a:off x="250124" y="1260810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 smtClean="0"/>
                        <a:t>매입목록을</a:t>
                      </a:r>
                      <a:r>
                        <a:rPr lang="ko-KR" altLang="en-US" sz="800" baseline="0" dirty="0" smtClean="0"/>
                        <a:t> 선택하고 </a:t>
                      </a:r>
                      <a:r>
                        <a:rPr lang="ko-KR" altLang="en-US" sz="800" baseline="0" dirty="0" err="1" smtClean="0"/>
                        <a:t>매입확정</a:t>
                      </a:r>
                      <a:endParaRPr lang="en-US" altLang="ko-KR" sz="800" baseline="0" dirty="0" smtClean="0"/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 smtClean="0"/>
                        <a:t>매입확정</a:t>
                      </a:r>
                      <a:r>
                        <a:rPr lang="ko-KR" altLang="en-US" sz="800" baseline="0" dirty="0" smtClean="0"/>
                        <a:t> 시 </a:t>
                      </a:r>
                      <a:r>
                        <a:rPr lang="ko-KR" altLang="en-US" sz="800" baseline="0" dirty="0" err="1" smtClean="0"/>
                        <a:t>지급조건을</a:t>
                      </a:r>
                      <a:r>
                        <a:rPr lang="ko-KR" altLang="en-US" sz="800" baseline="0" dirty="0" smtClean="0"/>
                        <a:t> 선택</a:t>
                      </a:r>
                      <a:endParaRPr lang="en-US" altLang="ko-KR" sz="800" baseline="0" dirty="0" smtClean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563648"/>
              </p:ext>
            </p:extLst>
          </p:nvPr>
        </p:nvGraphicFramePr>
        <p:xfrm>
          <a:off x="308484" y="2556406"/>
          <a:ext cx="5810520" cy="1252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40">
                  <a:extLst>
                    <a:ext uri="{9D8B030D-6E8A-4147-A177-3AD203B41FA5}">
                      <a16:colId xmlns:a16="http://schemas.microsoft.com/office/drawing/2014/main" val="495642863"/>
                    </a:ext>
                  </a:extLst>
                </a:gridCol>
                <a:gridCol w="1228874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556510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3805553413"/>
                    </a:ext>
                  </a:extLst>
                </a:gridCol>
                <a:gridCol w="752522">
                  <a:extLst>
                    <a:ext uri="{9D8B030D-6E8A-4147-A177-3AD203B41FA5}">
                      <a16:colId xmlns:a16="http://schemas.microsoft.com/office/drawing/2014/main" val="4160139311"/>
                    </a:ext>
                  </a:extLst>
                </a:gridCol>
                <a:gridCol w="870161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688878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942675">
                  <a:extLst>
                    <a:ext uri="{9D8B030D-6E8A-4147-A177-3AD203B41FA5}">
                      <a16:colId xmlns:a16="http://schemas.microsoft.com/office/drawing/2014/main" val="3530827764"/>
                    </a:ext>
                  </a:extLst>
                </a:gridCol>
              </a:tblGrid>
              <a:tr h="31122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지급조건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과세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부가세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03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선매입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과세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192,500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2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rgbClr val="FF0000"/>
                          </a:solidFill>
                        </a:rPr>
                        <a:t>카드매입</a:t>
                      </a:r>
                      <a:endParaRPr lang="ko-KR" altLang="en-US" sz="800" b="0" u="none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과세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137,500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  <a:tr h="29103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선매입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과세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나우텍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37,000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3,700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407,900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882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053846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정산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선매입확정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선매입 및 </a:t>
                      </a:r>
                      <a:r>
                        <a:rPr lang="ko-KR" altLang="en-US" sz="10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카드매입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재고입고일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기준으로 조회하고 선매입 확정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bg1"/>
                          </a:solidFill>
                        </a:rPr>
                        <a:t>선매입확정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43"/>
          <p:cNvSpPr>
            <a:spLocks noChangeArrowheads="1"/>
          </p:cNvSpPr>
          <p:nvPr/>
        </p:nvSpPr>
        <p:spPr bwMode="auto">
          <a:xfrm>
            <a:off x="340738" y="2655903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3" name="직사각형 43"/>
          <p:cNvSpPr>
            <a:spLocks noChangeArrowheads="1"/>
          </p:cNvSpPr>
          <p:nvPr/>
        </p:nvSpPr>
        <p:spPr bwMode="auto">
          <a:xfrm>
            <a:off x="340738" y="2967788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4" name="직사각형 43"/>
          <p:cNvSpPr>
            <a:spLocks noChangeArrowheads="1"/>
          </p:cNvSpPr>
          <p:nvPr/>
        </p:nvSpPr>
        <p:spPr bwMode="auto">
          <a:xfrm>
            <a:off x="340738" y="3260111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0" name="모서리가 둥근 직사각형 9"/>
          <p:cNvSpPr/>
          <p:nvPr/>
        </p:nvSpPr>
        <p:spPr>
          <a:xfrm>
            <a:off x="8949444" y="1615512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sp>
        <p:nvSpPr>
          <p:cNvPr id="41" name="모서리가 둥근 직사각형 9"/>
          <p:cNvSpPr/>
          <p:nvPr/>
        </p:nvSpPr>
        <p:spPr>
          <a:xfrm>
            <a:off x="6577380" y="2318234"/>
            <a:ext cx="463852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08484" y="2345486"/>
            <a:ext cx="857638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매입목록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43"/>
          <p:cNvSpPr>
            <a:spLocks noChangeArrowheads="1"/>
          </p:cNvSpPr>
          <p:nvPr/>
        </p:nvSpPr>
        <p:spPr bwMode="auto">
          <a:xfrm>
            <a:off x="340738" y="3584147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80039" y="2941846"/>
            <a:ext cx="1133174" cy="169860"/>
            <a:chOff x="555926" y="2757467"/>
            <a:chExt cx="1133174" cy="169860"/>
          </a:xfrm>
        </p:grpSpPr>
        <p:sp>
          <p:nvSpPr>
            <p:cNvPr id="61" name="직사각형 43"/>
            <p:cNvSpPr>
              <a:spLocks noChangeArrowheads="1"/>
            </p:cNvSpPr>
            <p:nvPr/>
          </p:nvSpPr>
          <p:spPr bwMode="auto">
            <a:xfrm>
              <a:off x="555926" y="2757467"/>
              <a:ext cx="1133174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전자어음</a:t>
              </a:r>
              <a:r>
                <a:rPr lang="en-US" altLang="ko-KR" sz="800" dirty="0">
                  <a:latin typeface="+mn-ea"/>
                </a:rPr>
                <a:t>(60</a:t>
              </a:r>
              <a:r>
                <a:rPr lang="ko-KR" altLang="en-US" sz="800" dirty="0" err="1">
                  <a:latin typeface="+mn-ea"/>
                </a:rPr>
                <a:t>일만기</a:t>
              </a:r>
              <a:r>
                <a:rPr lang="en-US" altLang="ko-KR" sz="800" dirty="0">
                  <a:latin typeface="+mn-ea"/>
                </a:rPr>
                <a:t>)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15" y="2768900"/>
              <a:ext cx="161925" cy="152400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/>
        </p:nvGrpSpPr>
        <p:grpSpPr>
          <a:xfrm>
            <a:off x="578275" y="3240482"/>
            <a:ext cx="1134365" cy="169860"/>
            <a:chOff x="555926" y="2757467"/>
            <a:chExt cx="1134365" cy="169860"/>
          </a:xfrm>
        </p:grpSpPr>
        <p:sp>
          <p:nvSpPr>
            <p:cNvPr id="64" name="직사각형 43"/>
            <p:cNvSpPr>
              <a:spLocks noChangeArrowheads="1"/>
            </p:cNvSpPr>
            <p:nvPr/>
          </p:nvSpPr>
          <p:spPr bwMode="auto">
            <a:xfrm>
              <a:off x="555926" y="2757467"/>
              <a:ext cx="1133174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전자어음</a:t>
              </a:r>
              <a:r>
                <a:rPr lang="en-US" altLang="ko-KR" sz="800" dirty="0">
                  <a:latin typeface="+mn-ea"/>
                </a:rPr>
                <a:t>(60</a:t>
              </a:r>
              <a:r>
                <a:rPr lang="ko-KR" altLang="en-US" sz="800" dirty="0" err="1">
                  <a:latin typeface="+mn-ea"/>
                </a:rPr>
                <a:t>일만기</a:t>
              </a:r>
              <a:r>
                <a:rPr lang="en-US" altLang="ko-KR" sz="800" dirty="0">
                  <a:latin typeface="+mn-ea"/>
                </a:rPr>
                <a:t>)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366" y="2768900"/>
              <a:ext cx="161925" cy="152400"/>
            </a:xfrm>
            <a:prstGeom prst="rect">
              <a:avLst/>
            </a:prstGeom>
          </p:spPr>
        </p:pic>
      </p:grpSp>
      <p:grpSp>
        <p:nvGrpSpPr>
          <p:cNvPr id="66" name="그룹 65"/>
          <p:cNvGrpSpPr/>
          <p:nvPr/>
        </p:nvGrpSpPr>
        <p:grpSpPr>
          <a:xfrm>
            <a:off x="579084" y="3551374"/>
            <a:ext cx="1133174" cy="169860"/>
            <a:chOff x="555926" y="2757467"/>
            <a:chExt cx="1133174" cy="169860"/>
          </a:xfrm>
        </p:grpSpPr>
        <p:sp>
          <p:nvSpPr>
            <p:cNvPr id="67" name="직사각형 43"/>
            <p:cNvSpPr>
              <a:spLocks noChangeArrowheads="1"/>
            </p:cNvSpPr>
            <p:nvPr/>
          </p:nvSpPr>
          <p:spPr bwMode="auto">
            <a:xfrm>
              <a:off x="555926" y="2757467"/>
              <a:ext cx="1133174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전자어음</a:t>
              </a:r>
              <a:r>
                <a:rPr lang="en-US" altLang="ko-KR" sz="800" dirty="0">
                  <a:latin typeface="+mn-ea"/>
                </a:rPr>
                <a:t>(60</a:t>
              </a:r>
              <a:r>
                <a:rPr lang="ko-KR" altLang="en-US" sz="800" dirty="0" err="1">
                  <a:latin typeface="+mn-ea"/>
                </a:rPr>
                <a:t>일만기</a:t>
              </a:r>
              <a:r>
                <a:rPr lang="en-US" altLang="ko-KR" sz="800" dirty="0">
                  <a:latin typeface="+mn-ea"/>
                </a:rPr>
                <a:t>)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9820" y="2768900"/>
              <a:ext cx="161925" cy="152400"/>
            </a:xfrm>
            <a:prstGeom prst="rect">
              <a:avLst/>
            </a:prstGeom>
          </p:spPr>
        </p:pic>
      </p:grp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133677"/>
              </p:ext>
            </p:extLst>
          </p:nvPr>
        </p:nvGraphicFramePr>
        <p:xfrm>
          <a:off x="3927924" y="4097738"/>
          <a:ext cx="5453568" cy="1023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813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3586015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662864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555513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2112684297"/>
                    </a:ext>
                  </a:extLst>
                </a:gridCol>
                <a:gridCol w="522058">
                  <a:extLst>
                    <a:ext uri="{9D8B030D-6E8A-4147-A177-3AD203B41FA5}">
                      <a16:colId xmlns:a16="http://schemas.microsoft.com/office/drawing/2014/main" val="1436062826"/>
                    </a:ext>
                  </a:extLst>
                </a:gridCol>
                <a:gridCol w="771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재고번호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공급사명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유형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입고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수량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단가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재고입고일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111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원형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500mm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60,000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2018-07-04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원형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600mm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2018-07-04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</a:tbl>
          </a:graphicData>
        </a:graphic>
      </p:graphicFrame>
      <p:cxnSp>
        <p:nvCxnSpPr>
          <p:cNvPr id="46" name="꺾인 연결선 45"/>
          <p:cNvCxnSpPr>
            <a:stCxn id="22" idx="2"/>
            <a:endCxn id="69" idx="1"/>
          </p:cNvCxnSpPr>
          <p:nvPr/>
        </p:nvCxnSpPr>
        <p:spPr>
          <a:xfrm rot="16200000" flipH="1">
            <a:off x="3170617" y="3852155"/>
            <a:ext cx="800435" cy="7141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934969" y="3863142"/>
            <a:ext cx="857638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매입상세목록</a:t>
            </a:r>
          </a:p>
        </p:txBody>
      </p:sp>
      <p:sp>
        <p:nvSpPr>
          <p:cNvPr id="44" name="모서리가 둥근 직사각형 9"/>
          <p:cNvSpPr/>
          <p:nvPr/>
        </p:nvSpPr>
        <p:spPr>
          <a:xfrm>
            <a:off x="8877436" y="3854229"/>
            <a:ext cx="463852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42" name="모서리가 둥근 직사각형 9"/>
          <p:cNvSpPr/>
          <p:nvPr/>
        </p:nvSpPr>
        <p:spPr>
          <a:xfrm>
            <a:off x="5817096" y="2319541"/>
            <a:ext cx="68407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매입확정</a:t>
            </a:r>
            <a:endParaRPr lang="ko-KR" altLang="en-US" sz="900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19544"/>
              </p:ext>
            </p:extLst>
          </p:nvPr>
        </p:nvGraphicFramePr>
        <p:xfrm>
          <a:off x="316104" y="1854633"/>
          <a:ext cx="9245407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506">
                  <a:extLst>
                    <a:ext uri="{9D8B030D-6E8A-4147-A177-3AD203B41FA5}">
                      <a16:colId xmlns:a16="http://schemas.microsoft.com/office/drawing/2014/main" val="2215038993"/>
                    </a:ext>
                  </a:extLst>
                </a:gridCol>
                <a:gridCol w="1558833">
                  <a:extLst>
                    <a:ext uri="{9D8B030D-6E8A-4147-A177-3AD203B41FA5}">
                      <a16:colId xmlns:a16="http://schemas.microsoft.com/office/drawing/2014/main" val="1673353775"/>
                    </a:ext>
                  </a:extLst>
                </a:gridCol>
                <a:gridCol w="820085">
                  <a:extLst>
                    <a:ext uri="{9D8B030D-6E8A-4147-A177-3AD203B41FA5}">
                      <a16:colId xmlns:a16="http://schemas.microsoft.com/office/drawing/2014/main" val="381022280"/>
                    </a:ext>
                  </a:extLst>
                </a:gridCol>
                <a:gridCol w="3023202">
                  <a:extLst>
                    <a:ext uri="{9D8B030D-6E8A-4147-A177-3AD203B41FA5}">
                      <a16:colId xmlns:a16="http://schemas.microsoft.com/office/drawing/2014/main" val="1293674803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공급사명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지급조건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매입구분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</a:t>
                      </a:r>
                      <a:r>
                        <a:rPr lang="ko-KR" altLang="en-US" sz="800" dirty="0"/>
                        <a:t>전체       선매입       </a:t>
                      </a:r>
                      <a:r>
                        <a:rPr lang="ko-KR" altLang="en-US" sz="800" dirty="0" err="1" smtClean="0"/>
                        <a:t>카드매입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직사각형 43"/>
          <p:cNvSpPr>
            <a:spLocks noChangeArrowheads="1"/>
          </p:cNvSpPr>
          <p:nvPr/>
        </p:nvSpPr>
        <p:spPr bwMode="auto">
          <a:xfrm>
            <a:off x="1166122" y="1897976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6607646" y="1924452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061678" y="1924452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639176" y="1925066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43"/>
          <p:cNvSpPr>
            <a:spLocks noChangeArrowheads="1"/>
          </p:cNvSpPr>
          <p:nvPr/>
        </p:nvSpPr>
        <p:spPr bwMode="auto">
          <a:xfrm>
            <a:off x="4208039" y="1895089"/>
            <a:ext cx="1133174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>
                <a:latin typeface="+mn-ea"/>
              </a:rPr>
              <a:t>전자어음</a:t>
            </a:r>
            <a:r>
              <a:rPr lang="en-US" altLang="ko-KR" sz="800" dirty="0">
                <a:latin typeface="+mn-ea"/>
              </a:rPr>
              <a:t>(60</a:t>
            </a:r>
            <a:r>
              <a:rPr lang="ko-KR" altLang="en-US" sz="800" dirty="0" err="1">
                <a:latin typeface="+mn-ea"/>
              </a:rPr>
              <a:t>일만기</a:t>
            </a:r>
            <a:r>
              <a:rPr lang="en-US" altLang="ko-KR" sz="800" dirty="0">
                <a:latin typeface="+mn-ea"/>
              </a:rPr>
              <a:t>)</a:t>
            </a:r>
            <a:endParaRPr lang="ko-KR" altLang="en-US" sz="800" dirty="0">
              <a:latin typeface="+mn-ea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28" y="1906522"/>
            <a:ext cx="161925" cy="152400"/>
          </a:xfrm>
          <a:prstGeom prst="rect">
            <a:avLst/>
          </a:prstGeom>
        </p:spPr>
      </p:pic>
      <p:sp>
        <p:nvSpPr>
          <p:cNvPr id="35" name="모서리가 둥근 직사각형 9"/>
          <p:cNvSpPr/>
          <p:nvPr/>
        </p:nvSpPr>
        <p:spPr>
          <a:xfrm>
            <a:off x="8225366" y="1623533"/>
            <a:ext cx="68407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매입생성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628902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94216"/>
              </p:ext>
            </p:extLst>
          </p:nvPr>
        </p:nvGraphicFramePr>
        <p:xfrm>
          <a:off x="250124" y="1260810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 smtClean="0"/>
                        <a:t>위탁매입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확정대상은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[</a:t>
                      </a:r>
                      <a:r>
                        <a:rPr lang="ko-KR" altLang="en-US" sz="800" baseline="0" dirty="0" err="1" smtClean="0"/>
                        <a:t>정산관리</a:t>
                      </a:r>
                      <a:r>
                        <a:rPr lang="en-US" altLang="ko-KR" sz="800" baseline="0" dirty="0" smtClean="0"/>
                        <a:t>&gt;</a:t>
                      </a:r>
                      <a:r>
                        <a:rPr lang="ko-KR" altLang="en-US" sz="800" baseline="0" dirty="0" smtClean="0"/>
                        <a:t>미정산리스트</a:t>
                      </a:r>
                      <a:r>
                        <a:rPr lang="en-US" altLang="ko-KR" sz="800" baseline="0" dirty="0" smtClean="0"/>
                        <a:t>]</a:t>
                      </a:r>
                      <a:r>
                        <a:rPr lang="ko-KR" altLang="en-US" sz="800" baseline="0" dirty="0" smtClean="0"/>
                        <a:t>의 </a:t>
                      </a:r>
                      <a:r>
                        <a:rPr lang="ko-KR" altLang="en-US" sz="800" baseline="0" dirty="0" err="1" smtClean="0"/>
                        <a:t>매출확정</a:t>
                      </a:r>
                      <a:r>
                        <a:rPr lang="ko-KR" altLang="en-US" sz="800" baseline="0" dirty="0" smtClean="0"/>
                        <a:t> 된 </a:t>
                      </a:r>
                      <a:r>
                        <a:rPr lang="ko-KR" altLang="en-US" sz="800" baseline="0" dirty="0" err="1" smtClean="0"/>
                        <a:t>위탁상품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ko-KR" altLang="en-US" sz="800" baseline="0" dirty="0" err="1" smtClean="0"/>
                        <a:t>주문리스트</a:t>
                      </a:r>
                      <a:endParaRPr lang="en-US" altLang="ko-KR" sz="800" baseline="0" dirty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8884"/>
              </p:ext>
            </p:extLst>
          </p:nvPr>
        </p:nvGraphicFramePr>
        <p:xfrm>
          <a:off x="316104" y="1854633"/>
          <a:ext cx="9245407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9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506">
                  <a:extLst>
                    <a:ext uri="{9D8B030D-6E8A-4147-A177-3AD203B41FA5}">
                      <a16:colId xmlns:a16="http://schemas.microsoft.com/office/drawing/2014/main" val="2215038993"/>
                    </a:ext>
                  </a:extLst>
                </a:gridCol>
                <a:gridCol w="1558833">
                  <a:extLst>
                    <a:ext uri="{9D8B030D-6E8A-4147-A177-3AD203B41FA5}">
                      <a16:colId xmlns:a16="http://schemas.microsoft.com/office/drawing/2014/main" val="1673353775"/>
                    </a:ext>
                  </a:extLst>
                </a:gridCol>
                <a:gridCol w="820085">
                  <a:extLst>
                    <a:ext uri="{9D8B030D-6E8A-4147-A177-3AD203B41FA5}">
                      <a16:colId xmlns:a16="http://schemas.microsoft.com/office/drawing/2014/main" val="381022280"/>
                    </a:ext>
                  </a:extLst>
                </a:gridCol>
                <a:gridCol w="3023202">
                  <a:extLst>
                    <a:ext uri="{9D8B030D-6E8A-4147-A177-3AD203B41FA5}">
                      <a16:colId xmlns:a16="http://schemas.microsoft.com/office/drawing/2014/main" val="1293674803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매입상태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공급사명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매입구분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</a:t>
                      </a:r>
                      <a:r>
                        <a:rPr lang="ko-KR" altLang="en-US" sz="800" dirty="0" err="1"/>
                        <a:t>위탁매입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16535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정산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위탁매입확정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매출확정된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위탁매입주문 리스트를 조회하고 매입확정처리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887256"/>
              </p:ext>
            </p:extLst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위탁매입확정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43"/>
          <p:cNvSpPr>
            <a:spLocks noChangeArrowheads="1"/>
          </p:cNvSpPr>
          <p:nvPr/>
        </p:nvSpPr>
        <p:spPr bwMode="auto">
          <a:xfrm>
            <a:off x="4196916" y="1888591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160429" y="1885911"/>
            <a:ext cx="833471" cy="170183"/>
            <a:chOff x="1160429" y="1885911"/>
            <a:chExt cx="833471" cy="170183"/>
          </a:xfrm>
        </p:grpSpPr>
        <p:sp>
          <p:nvSpPr>
            <p:cNvPr id="25" name="직사각형 43"/>
            <p:cNvSpPr>
              <a:spLocks noChangeArrowheads="1"/>
            </p:cNvSpPr>
            <p:nvPr/>
          </p:nvSpPr>
          <p:spPr bwMode="auto">
            <a:xfrm>
              <a:off x="1160429" y="1885911"/>
              <a:ext cx="833471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매입확정대상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002" y="1903694"/>
              <a:ext cx="161925" cy="152400"/>
            </a:xfrm>
            <a:prstGeom prst="rect">
              <a:avLst/>
            </a:prstGeom>
          </p:spPr>
        </p:pic>
      </p:grpSp>
      <p:sp>
        <p:nvSpPr>
          <p:cNvPr id="40" name="모서리가 둥근 직사각형 9"/>
          <p:cNvSpPr/>
          <p:nvPr/>
        </p:nvSpPr>
        <p:spPr>
          <a:xfrm>
            <a:off x="9129464" y="1615512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sp>
        <p:nvSpPr>
          <p:cNvPr id="41" name="모서리가 둥근 직사각형 9"/>
          <p:cNvSpPr/>
          <p:nvPr/>
        </p:nvSpPr>
        <p:spPr>
          <a:xfrm>
            <a:off x="4957200" y="2146712"/>
            <a:ext cx="463852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308484" y="2173964"/>
            <a:ext cx="857638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매입목록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6607646" y="1924452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723898"/>
              </p:ext>
            </p:extLst>
          </p:nvPr>
        </p:nvGraphicFramePr>
        <p:xfrm>
          <a:off x="3224807" y="4032880"/>
          <a:ext cx="5616207" cy="137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356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0358601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731686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551453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409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189">
                  <a:extLst>
                    <a:ext uri="{9D8B030D-6E8A-4147-A177-3AD203B41FA5}">
                      <a16:colId xmlns:a16="http://schemas.microsoft.com/office/drawing/2014/main" val="2112684297"/>
                    </a:ext>
                  </a:extLst>
                </a:gridCol>
                <a:gridCol w="589931">
                  <a:extLst>
                    <a:ext uri="{9D8B030D-6E8A-4147-A177-3AD203B41FA5}">
                      <a16:colId xmlns:a16="http://schemas.microsoft.com/office/drawing/2014/main" val="1436062826"/>
                    </a:ext>
                  </a:extLst>
                </a:gridCol>
                <a:gridCol w="7654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주문번호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공급사명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유형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수량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</a:rPr>
                        <a:t>매입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단가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매입부가세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OK18052100001-1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단품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원형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500mm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60,000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OK18052100001-2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옵션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 err="1">
                          <a:solidFill>
                            <a:srgbClr val="62B3D9"/>
                          </a:solidFill>
                        </a:rPr>
                        <a:t>앵커볼트</a:t>
                      </a:r>
                      <a:endParaRPr lang="ko-KR" altLang="en-US" sz="800" b="0" u="sng" dirty="0">
                        <a:solidFill>
                          <a:srgbClr val="62B3D9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원형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600mm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  <a:tr h="3528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OK18052100001-3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단품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sng" dirty="0">
                          <a:solidFill>
                            <a:srgbClr val="62B3D9"/>
                          </a:solidFill>
                        </a:rPr>
                        <a:t>5C</a:t>
                      </a:r>
                      <a:r>
                        <a:rPr lang="ko-KR" altLang="en-US" sz="800" b="0" u="sng" dirty="0">
                          <a:solidFill>
                            <a:srgbClr val="62B3D9"/>
                          </a:solidFill>
                        </a:rPr>
                        <a:t>동축케이블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100mm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14,800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59,200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5,920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8821"/>
                  </a:ext>
                </a:extLst>
              </a:tr>
            </a:tbl>
          </a:graphicData>
        </a:graphic>
      </p:graphicFrame>
      <p:sp>
        <p:nvSpPr>
          <p:cNvPr id="74" name="모서리가 둥근 직사각형 9"/>
          <p:cNvSpPr/>
          <p:nvPr/>
        </p:nvSpPr>
        <p:spPr>
          <a:xfrm>
            <a:off x="4232920" y="2147280"/>
            <a:ext cx="68407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매입확정</a:t>
            </a:r>
            <a:endParaRPr lang="ko-KR" altLang="en-US" sz="900" dirty="0"/>
          </a:p>
        </p:txBody>
      </p:sp>
      <p:cxnSp>
        <p:nvCxnSpPr>
          <p:cNvPr id="46" name="꺾인 연결선 45"/>
          <p:cNvCxnSpPr>
            <a:endCxn id="69" idx="1"/>
          </p:cNvCxnSpPr>
          <p:nvPr/>
        </p:nvCxnSpPr>
        <p:spPr>
          <a:xfrm rot="16200000" flipH="1">
            <a:off x="2490986" y="3987229"/>
            <a:ext cx="1107602" cy="3600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3231852" y="3798284"/>
            <a:ext cx="857638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매입상세목록</a:t>
            </a:r>
          </a:p>
        </p:txBody>
      </p:sp>
      <p:sp>
        <p:nvSpPr>
          <p:cNvPr id="45" name="모서리가 둥근 직사각형 9"/>
          <p:cNvSpPr/>
          <p:nvPr/>
        </p:nvSpPr>
        <p:spPr>
          <a:xfrm>
            <a:off x="8373380" y="3789371"/>
            <a:ext cx="463852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548020"/>
              </p:ext>
            </p:extLst>
          </p:nvPr>
        </p:nvGraphicFramePr>
        <p:xfrm>
          <a:off x="308484" y="2384884"/>
          <a:ext cx="6753195" cy="122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40">
                  <a:extLst>
                    <a:ext uri="{9D8B030D-6E8A-4147-A177-3AD203B41FA5}">
                      <a16:colId xmlns:a16="http://schemas.microsoft.com/office/drawing/2014/main" val="495642863"/>
                    </a:ext>
                  </a:extLst>
                </a:gridCol>
                <a:gridCol w="1228874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628518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805553413"/>
                    </a:ext>
                  </a:extLst>
                </a:gridCol>
                <a:gridCol w="752522">
                  <a:extLst>
                    <a:ext uri="{9D8B030D-6E8A-4147-A177-3AD203B41FA5}">
                      <a16:colId xmlns:a16="http://schemas.microsoft.com/office/drawing/2014/main" val="4160139311"/>
                    </a:ext>
                  </a:extLst>
                </a:gridCol>
                <a:gridCol w="870161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688878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942675">
                  <a:extLst>
                    <a:ext uri="{9D8B030D-6E8A-4147-A177-3AD203B41FA5}">
                      <a16:colId xmlns:a16="http://schemas.microsoft.com/office/drawing/2014/main" val="3530827764"/>
                    </a:ext>
                  </a:extLst>
                </a:gridCol>
                <a:gridCol w="942675">
                  <a:extLst>
                    <a:ext uri="{9D8B030D-6E8A-4147-A177-3AD203B41FA5}">
                      <a16:colId xmlns:a16="http://schemas.microsoft.com/office/drawing/2014/main" val="230176461"/>
                    </a:ext>
                  </a:extLst>
                </a:gridCol>
              </a:tblGrid>
              <a:tr h="31122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지급조건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과세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부가세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매출확정일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03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위탁매입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과세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192,500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2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위탁매입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과세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137,500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  <a:tr h="29103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위탁매입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과세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나우텍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37,000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3,700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407,900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8821"/>
                  </a:ext>
                </a:extLst>
              </a:tr>
            </a:tbl>
          </a:graphicData>
        </a:graphic>
      </p:graphicFrame>
      <p:sp>
        <p:nvSpPr>
          <p:cNvPr id="35" name="직사각형 43"/>
          <p:cNvSpPr>
            <a:spLocks noChangeArrowheads="1"/>
          </p:cNvSpPr>
          <p:nvPr/>
        </p:nvSpPr>
        <p:spPr bwMode="auto">
          <a:xfrm>
            <a:off x="340738" y="2484381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6" name="직사각형 43"/>
          <p:cNvSpPr>
            <a:spLocks noChangeArrowheads="1"/>
          </p:cNvSpPr>
          <p:nvPr/>
        </p:nvSpPr>
        <p:spPr bwMode="auto">
          <a:xfrm>
            <a:off x="340738" y="2796266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7" name="직사각형 43"/>
          <p:cNvSpPr>
            <a:spLocks noChangeArrowheads="1"/>
          </p:cNvSpPr>
          <p:nvPr/>
        </p:nvSpPr>
        <p:spPr bwMode="auto">
          <a:xfrm>
            <a:off x="340738" y="3088589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9" name="직사각형 43"/>
          <p:cNvSpPr>
            <a:spLocks noChangeArrowheads="1"/>
          </p:cNvSpPr>
          <p:nvPr/>
        </p:nvSpPr>
        <p:spPr bwMode="auto">
          <a:xfrm>
            <a:off x="340738" y="3412625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80039" y="2770324"/>
            <a:ext cx="1133174" cy="169860"/>
            <a:chOff x="555926" y="2757467"/>
            <a:chExt cx="1133174" cy="169860"/>
          </a:xfrm>
        </p:grpSpPr>
        <p:sp>
          <p:nvSpPr>
            <p:cNvPr id="43" name="직사각형 43"/>
            <p:cNvSpPr>
              <a:spLocks noChangeArrowheads="1"/>
            </p:cNvSpPr>
            <p:nvPr/>
          </p:nvSpPr>
          <p:spPr bwMode="auto">
            <a:xfrm>
              <a:off x="555926" y="2757467"/>
              <a:ext cx="1133174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전자어음</a:t>
              </a:r>
              <a:r>
                <a:rPr lang="en-US" altLang="ko-KR" sz="800" dirty="0">
                  <a:latin typeface="+mn-ea"/>
                </a:rPr>
                <a:t>(60</a:t>
              </a:r>
              <a:r>
                <a:rPr lang="ko-KR" altLang="en-US" sz="800" dirty="0" err="1">
                  <a:latin typeface="+mn-ea"/>
                </a:rPr>
                <a:t>일만기</a:t>
              </a:r>
              <a:r>
                <a:rPr lang="en-US" altLang="ko-KR" sz="800" dirty="0">
                  <a:latin typeface="+mn-ea"/>
                </a:rPr>
                <a:t>)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0415" y="2768900"/>
              <a:ext cx="161925" cy="152400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578275" y="3068960"/>
            <a:ext cx="1134365" cy="169860"/>
            <a:chOff x="555926" y="2757467"/>
            <a:chExt cx="1134365" cy="169860"/>
          </a:xfrm>
        </p:grpSpPr>
        <p:sp>
          <p:nvSpPr>
            <p:cNvPr id="49" name="직사각형 43"/>
            <p:cNvSpPr>
              <a:spLocks noChangeArrowheads="1"/>
            </p:cNvSpPr>
            <p:nvPr/>
          </p:nvSpPr>
          <p:spPr bwMode="auto">
            <a:xfrm>
              <a:off x="555926" y="2757467"/>
              <a:ext cx="1133174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전자어음</a:t>
              </a:r>
              <a:r>
                <a:rPr lang="en-US" altLang="ko-KR" sz="800" dirty="0">
                  <a:latin typeface="+mn-ea"/>
                </a:rPr>
                <a:t>(60</a:t>
              </a:r>
              <a:r>
                <a:rPr lang="ko-KR" altLang="en-US" sz="800" dirty="0" err="1">
                  <a:latin typeface="+mn-ea"/>
                </a:rPr>
                <a:t>일만기</a:t>
              </a:r>
              <a:r>
                <a:rPr lang="en-US" altLang="ko-KR" sz="800" dirty="0">
                  <a:latin typeface="+mn-ea"/>
                </a:rPr>
                <a:t>)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366" y="2768900"/>
              <a:ext cx="161925" cy="152400"/>
            </a:xfrm>
            <a:prstGeom prst="rect">
              <a:avLst/>
            </a:prstGeom>
          </p:spPr>
        </p:pic>
      </p:grpSp>
      <p:grpSp>
        <p:nvGrpSpPr>
          <p:cNvPr id="51" name="그룹 50"/>
          <p:cNvGrpSpPr/>
          <p:nvPr/>
        </p:nvGrpSpPr>
        <p:grpSpPr>
          <a:xfrm>
            <a:off x="579084" y="3379852"/>
            <a:ext cx="1134365" cy="169860"/>
            <a:chOff x="555926" y="2757467"/>
            <a:chExt cx="1134365" cy="169860"/>
          </a:xfrm>
        </p:grpSpPr>
        <p:sp>
          <p:nvSpPr>
            <p:cNvPr id="53" name="직사각형 43"/>
            <p:cNvSpPr>
              <a:spLocks noChangeArrowheads="1"/>
            </p:cNvSpPr>
            <p:nvPr/>
          </p:nvSpPr>
          <p:spPr bwMode="auto">
            <a:xfrm>
              <a:off x="555926" y="2757467"/>
              <a:ext cx="1133174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전자어음</a:t>
              </a:r>
              <a:r>
                <a:rPr lang="en-US" altLang="ko-KR" sz="800" dirty="0">
                  <a:latin typeface="+mn-ea"/>
                </a:rPr>
                <a:t>(60</a:t>
              </a:r>
              <a:r>
                <a:rPr lang="ko-KR" altLang="en-US" sz="800" dirty="0" err="1">
                  <a:latin typeface="+mn-ea"/>
                </a:rPr>
                <a:t>일만기</a:t>
              </a:r>
              <a:r>
                <a:rPr lang="en-US" altLang="ko-KR" sz="800" dirty="0">
                  <a:latin typeface="+mn-ea"/>
                </a:rPr>
                <a:t>)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8366" y="2768900"/>
              <a:ext cx="161925" cy="15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3883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986668"/>
              </p:ext>
            </p:extLst>
          </p:nvPr>
        </p:nvGraphicFramePr>
        <p:xfrm>
          <a:off x="250124" y="1260810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/>
                        <a:t>카드매입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: </a:t>
                      </a:r>
                      <a:r>
                        <a:rPr lang="ko-KR" altLang="en-US" sz="800" baseline="0" dirty="0" err="1"/>
                        <a:t>더존</a:t>
                      </a:r>
                      <a:r>
                        <a:rPr lang="ko-KR" altLang="en-US" sz="800" baseline="0" dirty="0"/>
                        <a:t> 정산처리</a:t>
                      </a:r>
                      <a:endParaRPr lang="en-US" altLang="ko-KR" sz="800" baseline="0" dirty="0"/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/>
                        <a:t>선매입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 err="1"/>
                        <a:t>위탁매입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: </a:t>
                      </a:r>
                      <a:r>
                        <a:rPr lang="ko-KR" altLang="en-US" sz="800" baseline="0" dirty="0" err="1"/>
                        <a:t>더존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/>
                        <a:t>정산처리</a:t>
                      </a:r>
                      <a:r>
                        <a:rPr lang="en-US" altLang="ko-KR" sz="800" baseline="0" dirty="0"/>
                        <a:t>, </a:t>
                      </a:r>
                      <a:r>
                        <a:rPr lang="ko-KR" altLang="en-US" sz="800" baseline="0" dirty="0" err="1"/>
                        <a:t>트러스빌</a:t>
                      </a:r>
                      <a:r>
                        <a:rPr lang="ko-KR" altLang="en-US" sz="800" baseline="0" dirty="0"/>
                        <a:t> 매입세금계산서 처리</a:t>
                      </a:r>
                      <a:endParaRPr lang="en-US" altLang="ko-KR" sz="800" baseline="0" dirty="0"/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/>
                        <a:t>계산서일자</a:t>
                      </a:r>
                      <a:r>
                        <a:rPr lang="ko-KR" altLang="en-US" sz="800" baseline="0" dirty="0"/>
                        <a:t> </a:t>
                      </a:r>
                      <a:r>
                        <a:rPr lang="en-US" altLang="ko-KR" sz="800" baseline="0" dirty="0"/>
                        <a:t>:</a:t>
                      </a:r>
                      <a:r>
                        <a:rPr lang="ko-KR" altLang="en-US" sz="800" baseline="0" dirty="0"/>
                        <a:t> 오늘날짜부터 </a:t>
                      </a:r>
                      <a:r>
                        <a:rPr lang="en-US" altLang="ko-KR" sz="800" baseline="0" dirty="0"/>
                        <a:t>- 2</a:t>
                      </a:r>
                      <a:r>
                        <a:rPr lang="ko-KR" altLang="en-US" sz="800" baseline="0" dirty="0"/>
                        <a:t>달</a:t>
                      </a:r>
                      <a:endParaRPr lang="en-US" altLang="ko-KR" sz="800" baseline="0" dirty="0"/>
                    </a:p>
                    <a:p>
                      <a:pPr marL="228600" lvl="0" indent="-228600" latinLnBrk="1">
                        <a:buAutoNum type="arabicPeriod"/>
                      </a:pPr>
                      <a:endParaRPr lang="en-US" altLang="ko-KR" sz="800" baseline="0" dirty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053511"/>
              </p:ext>
            </p:extLst>
          </p:nvPr>
        </p:nvGraphicFramePr>
        <p:xfrm>
          <a:off x="316104" y="1854633"/>
          <a:ext cx="9245407" cy="484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506">
                  <a:extLst>
                    <a:ext uri="{9D8B030D-6E8A-4147-A177-3AD203B41FA5}">
                      <a16:colId xmlns:a16="http://schemas.microsoft.com/office/drawing/2014/main" val="2215038993"/>
                    </a:ext>
                  </a:extLst>
                </a:gridCol>
                <a:gridCol w="1558833">
                  <a:extLst>
                    <a:ext uri="{9D8B030D-6E8A-4147-A177-3AD203B41FA5}">
                      <a16:colId xmlns:a16="http://schemas.microsoft.com/office/drawing/2014/main" val="1673353775"/>
                    </a:ext>
                  </a:extLst>
                </a:gridCol>
                <a:gridCol w="820085">
                  <a:extLst>
                    <a:ext uri="{9D8B030D-6E8A-4147-A177-3AD203B41FA5}">
                      <a16:colId xmlns:a16="http://schemas.microsoft.com/office/drawing/2014/main" val="381022280"/>
                    </a:ext>
                  </a:extLst>
                </a:gridCol>
                <a:gridCol w="3023202">
                  <a:extLst>
                    <a:ext uri="{9D8B030D-6E8A-4147-A177-3AD203B41FA5}">
                      <a16:colId xmlns:a16="http://schemas.microsoft.com/office/drawing/2014/main" val="1293674803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공급사명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매입상태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/>
                        <a:t>매입확정일자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(-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없이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매입구분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</a:t>
                      </a:r>
                      <a:r>
                        <a:rPr lang="ko-KR" altLang="en-US" sz="800" dirty="0"/>
                        <a:t>전체       </a:t>
                      </a:r>
                      <a:r>
                        <a:rPr lang="ko-KR" altLang="en-US" sz="800" dirty="0" err="1"/>
                        <a:t>선매입</a:t>
                      </a:r>
                      <a:r>
                        <a:rPr lang="ko-KR" altLang="en-US" sz="800" dirty="0"/>
                        <a:t>       </a:t>
                      </a:r>
                      <a:r>
                        <a:rPr lang="ko-KR" altLang="en-US" sz="800" dirty="0" err="1"/>
                        <a:t>카드매입</a:t>
                      </a:r>
                      <a:r>
                        <a:rPr lang="ko-KR" altLang="en-US" sz="800" dirty="0"/>
                        <a:t>       </a:t>
                      </a:r>
                      <a:r>
                        <a:rPr lang="ko-KR" altLang="en-US" sz="800" dirty="0" err="1"/>
                        <a:t>위탁매입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7764629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42741"/>
              </p:ext>
            </p:extLst>
          </p:nvPr>
        </p:nvGraphicFramePr>
        <p:xfrm>
          <a:off x="308484" y="2704492"/>
          <a:ext cx="8892991" cy="1204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366">
                  <a:extLst>
                    <a:ext uri="{9D8B030D-6E8A-4147-A177-3AD203B41FA5}">
                      <a16:colId xmlns:a16="http://schemas.microsoft.com/office/drawing/2014/main" val="495642863"/>
                    </a:ext>
                  </a:extLst>
                </a:gridCol>
                <a:gridCol w="1243805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752196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752196">
                  <a:extLst>
                    <a:ext uri="{9D8B030D-6E8A-4147-A177-3AD203B41FA5}">
                      <a16:colId xmlns:a16="http://schemas.microsoft.com/office/drawing/2014/main" val="2756714960"/>
                    </a:ext>
                  </a:extLst>
                </a:gridCol>
                <a:gridCol w="1415347">
                  <a:extLst>
                    <a:ext uri="{9D8B030D-6E8A-4147-A177-3AD203B41FA5}">
                      <a16:colId xmlns:a16="http://schemas.microsoft.com/office/drawing/2014/main" val="4160139311"/>
                    </a:ext>
                  </a:extLst>
                </a:gridCol>
                <a:gridCol w="985362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775306">
                  <a:extLst>
                    <a:ext uri="{9D8B030D-6E8A-4147-A177-3AD203B41FA5}">
                      <a16:colId xmlns:a16="http://schemas.microsoft.com/office/drawing/2014/main" val="2063647853"/>
                    </a:ext>
                  </a:extLst>
                </a:gridCol>
                <a:gridCol w="775306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775306">
                  <a:extLst>
                    <a:ext uri="{9D8B030D-6E8A-4147-A177-3AD203B41FA5}">
                      <a16:colId xmlns:a16="http://schemas.microsoft.com/office/drawing/2014/main" val="3530827764"/>
                    </a:ext>
                  </a:extLst>
                </a:gridCol>
                <a:gridCol w="1188801">
                  <a:extLst>
                    <a:ext uri="{9D8B030D-6E8A-4147-A177-3AD203B41FA5}">
                      <a16:colId xmlns:a16="http://schemas.microsoft.com/office/drawing/2014/main" val="230176461"/>
                    </a:ext>
                  </a:extLst>
                </a:gridCol>
              </a:tblGrid>
              <a:tr h="31122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계산서</a:t>
                      </a:r>
                      <a:r>
                        <a:rPr lang="en-US" altLang="ko-KR" sz="800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마감일자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매입구분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과세구분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매입금액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부가세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매입확정일자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03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선매입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과세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1408125007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192,500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2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카드매입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과세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아미넷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1408125007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137,500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  <a:tr h="29103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위탁매입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과세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나우텍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1408125007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37,000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3,700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407,900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882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889086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정산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매입전송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매입확정된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매입정보를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더존 또는 </a:t>
                      </a:r>
                      <a:r>
                        <a:rPr lang="ko-KR" altLang="en-US" sz="10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트러스트빌에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전송하거나 </a:t>
                      </a:r>
                      <a:r>
                        <a:rPr lang="ko-KR" altLang="en-US" sz="1000" b="1" dirty="0" err="1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매입확정을</a:t>
                      </a:r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취소처리</a:t>
                      </a:r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007256"/>
              </p:ext>
            </p:extLst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bg1"/>
                          </a:solidFill>
                        </a:rPr>
                        <a:t>매입전송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43"/>
          <p:cNvSpPr>
            <a:spLocks noChangeArrowheads="1"/>
          </p:cNvSpPr>
          <p:nvPr/>
        </p:nvSpPr>
        <p:spPr bwMode="auto">
          <a:xfrm>
            <a:off x="1280592" y="1891995"/>
            <a:ext cx="1476164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2" name="직사각형 43"/>
          <p:cNvSpPr>
            <a:spLocks noChangeArrowheads="1"/>
          </p:cNvSpPr>
          <p:nvPr/>
        </p:nvSpPr>
        <p:spPr bwMode="auto">
          <a:xfrm>
            <a:off x="340738" y="2803989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3" name="직사각형 43"/>
          <p:cNvSpPr>
            <a:spLocks noChangeArrowheads="1"/>
          </p:cNvSpPr>
          <p:nvPr/>
        </p:nvSpPr>
        <p:spPr bwMode="auto">
          <a:xfrm>
            <a:off x="340738" y="3100634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4" name="직사각형 43"/>
          <p:cNvSpPr>
            <a:spLocks noChangeArrowheads="1"/>
          </p:cNvSpPr>
          <p:nvPr/>
        </p:nvSpPr>
        <p:spPr bwMode="auto">
          <a:xfrm>
            <a:off x="340738" y="3385337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95332" y="1893236"/>
            <a:ext cx="833471" cy="169860"/>
            <a:chOff x="1160429" y="1885911"/>
            <a:chExt cx="833471" cy="169860"/>
          </a:xfrm>
        </p:grpSpPr>
        <p:sp>
          <p:nvSpPr>
            <p:cNvPr id="25" name="직사각형 43"/>
            <p:cNvSpPr>
              <a:spLocks noChangeArrowheads="1"/>
            </p:cNvSpPr>
            <p:nvPr/>
          </p:nvSpPr>
          <p:spPr bwMode="auto">
            <a:xfrm>
              <a:off x="1160429" y="1885911"/>
              <a:ext cx="833471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err="1">
                  <a:latin typeface="+mn-ea"/>
                </a:rPr>
                <a:t>매입확정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002" y="1895743"/>
              <a:ext cx="161925" cy="152400"/>
            </a:xfrm>
            <a:prstGeom prst="rect">
              <a:avLst/>
            </a:prstGeom>
          </p:spPr>
        </p:pic>
      </p:grpSp>
      <p:sp>
        <p:nvSpPr>
          <p:cNvPr id="40" name="모서리가 둥근 직사각형 9"/>
          <p:cNvSpPr/>
          <p:nvPr/>
        </p:nvSpPr>
        <p:spPr>
          <a:xfrm>
            <a:off x="9129464" y="1615512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sp>
        <p:nvSpPr>
          <p:cNvPr id="41" name="모서리가 둥근 직사각형 9"/>
          <p:cNvSpPr/>
          <p:nvPr/>
        </p:nvSpPr>
        <p:spPr>
          <a:xfrm>
            <a:off x="8633359" y="1626016"/>
            <a:ext cx="463852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54" name="직사각형 43"/>
          <p:cNvSpPr>
            <a:spLocks noChangeArrowheads="1"/>
          </p:cNvSpPr>
          <p:nvPr/>
        </p:nvSpPr>
        <p:spPr bwMode="auto">
          <a:xfrm>
            <a:off x="340738" y="3696268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74" name="모서리가 둥근 직사각형 9"/>
          <p:cNvSpPr/>
          <p:nvPr/>
        </p:nvSpPr>
        <p:spPr>
          <a:xfrm>
            <a:off x="2608602" y="2459268"/>
            <a:ext cx="68407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일괄적용</a:t>
            </a:r>
            <a:endParaRPr lang="ko-KR" altLang="en-US" sz="900" dirty="0"/>
          </a:p>
        </p:txBody>
      </p:sp>
      <p:sp>
        <p:nvSpPr>
          <p:cNvPr id="42" name="타원 41"/>
          <p:cNvSpPr/>
          <p:nvPr/>
        </p:nvSpPr>
        <p:spPr>
          <a:xfrm>
            <a:off x="4232920" y="2165469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686952" y="2165469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264450" y="2166083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926646" y="2165800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321" y="1869071"/>
            <a:ext cx="2070191" cy="212327"/>
          </a:xfrm>
          <a:prstGeom prst="rect">
            <a:avLst/>
          </a:prstGeom>
        </p:spPr>
      </p:pic>
      <p:sp>
        <p:nvSpPr>
          <p:cNvPr id="49" name="직사각형 43"/>
          <p:cNvSpPr>
            <a:spLocks noChangeArrowheads="1"/>
          </p:cNvSpPr>
          <p:nvPr/>
        </p:nvSpPr>
        <p:spPr bwMode="auto">
          <a:xfrm>
            <a:off x="1280592" y="2131248"/>
            <a:ext cx="1476164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388" y="2449852"/>
            <a:ext cx="139012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계산서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마감일자 </a:t>
            </a:r>
            <a:r>
              <a:rPr lang="ko-KR" altLang="en-US" sz="800" dirty="0" err="1"/>
              <a:t>일괄적용</a:t>
            </a:r>
            <a:endParaRPr lang="ko-KR" altLang="en-US" sz="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54" y="2445214"/>
            <a:ext cx="981075" cy="219075"/>
          </a:xfrm>
          <a:prstGeom prst="rect">
            <a:avLst/>
          </a:prstGeom>
        </p:spPr>
      </p:pic>
      <p:sp>
        <p:nvSpPr>
          <p:cNvPr id="53" name="모서리가 둥근 직사각형 9"/>
          <p:cNvSpPr/>
          <p:nvPr/>
        </p:nvSpPr>
        <p:spPr>
          <a:xfrm>
            <a:off x="7575441" y="2453054"/>
            <a:ext cx="68407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매입전송</a:t>
            </a:r>
            <a:endParaRPr lang="ko-KR" altLang="en-US" sz="900" dirty="0"/>
          </a:p>
        </p:txBody>
      </p:sp>
      <p:sp>
        <p:nvSpPr>
          <p:cNvPr id="30" name="모서리가 둥근 직사각형 9"/>
          <p:cNvSpPr/>
          <p:nvPr/>
        </p:nvSpPr>
        <p:spPr>
          <a:xfrm>
            <a:off x="8301372" y="2454012"/>
            <a:ext cx="900100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매입확정취소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60512" y="3066037"/>
            <a:ext cx="1074202" cy="219075"/>
            <a:chOff x="560512" y="3066037"/>
            <a:chExt cx="1074202" cy="219075"/>
          </a:xfrm>
        </p:grpSpPr>
        <p:sp>
          <p:nvSpPr>
            <p:cNvPr id="50" name="직사각형 43"/>
            <p:cNvSpPr>
              <a:spLocks noChangeArrowheads="1"/>
            </p:cNvSpPr>
            <p:nvPr/>
          </p:nvSpPr>
          <p:spPr bwMode="auto">
            <a:xfrm>
              <a:off x="560512" y="3081445"/>
              <a:ext cx="792088" cy="18340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endParaRPr lang="ko-KR" altLang="en-US" sz="800" dirty="0">
                <a:latin typeface="+mn-ea"/>
              </a:endParaRPr>
            </a:p>
          </p:txBody>
        </p:sp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7539" y="3066037"/>
              <a:ext cx="257175" cy="219075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560512" y="3349089"/>
            <a:ext cx="1074202" cy="219075"/>
            <a:chOff x="560512" y="3066037"/>
            <a:chExt cx="1074202" cy="219075"/>
          </a:xfrm>
        </p:grpSpPr>
        <p:sp>
          <p:nvSpPr>
            <p:cNvPr id="33" name="직사각형 43"/>
            <p:cNvSpPr>
              <a:spLocks noChangeArrowheads="1"/>
            </p:cNvSpPr>
            <p:nvPr/>
          </p:nvSpPr>
          <p:spPr bwMode="auto">
            <a:xfrm>
              <a:off x="560512" y="3081445"/>
              <a:ext cx="792088" cy="18340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endParaRPr lang="ko-KR" altLang="en-US" sz="800" dirty="0">
                <a:latin typeface="+mn-ea"/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7539" y="3066037"/>
              <a:ext cx="257175" cy="219075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565350" y="3640119"/>
            <a:ext cx="1074202" cy="219075"/>
            <a:chOff x="560512" y="3066037"/>
            <a:chExt cx="1074202" cy="219075"/>
          </a:xfrm>
        </p:grpSpPr>
        <p:sp>
          <p:nvSpPr>
            <p:cNvPr id="36" name="직사각형 43"/>
            <p:cNvSpPr>
              <a:spLocks noChangeArrowheads="1"/>
            </p:cNvSpPr>
            <p:nvPr/>
          </p:nvSpPr>
          <p:spPr bwMode="auto">
            <a:xfrm>
              <a:off x="560512" y="3081445"/>
              <a:ext cx="792088" cy="183402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endParaRPr lang="ko-KR" altLang="en-US" sz="800" dirty="0">
                <a:latin typeface="+mn-ea"/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7539" y="3066037"/>
              <a:ext cx="257175" cy="219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882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22081"/>
              </p:ext>
            </p:extLst>
          </p:nvPr>
        </p:nvGraphicFramePr>
        <p:xfrm>
          <a:off x="250124" y="1260810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smtClean="0"/>
                        <a:t>마감일자</a:t>
                      </a:r>
                      <a:r>
                        <a:rPr lang="en-US" altLang="ko-KR" sz="800" baseline="0" dirty="0" smtClean="0"/>
                        <a:t>: Default 1</a:t>
                      </a:r>
                      <a:r>
                        <a:rPr lang="ko-KR" altLang="en-US" sz="800" baseline="0" dirty="0" smtClean="0"/>
                        <a:t>달</a:t>
                      </a:r>
                      <a:endParaRPr lang="en-US" altLang="ko-KR" sz="800" baseline="0" dirty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10039"/>
              </p:ext>
            </p:extLst>
          </p:nvPr>
        </p:nvGraphicFramePr>
        <p:xfrm>
          <a:off x="316104" y="1854633"/>
          <a:ext cx="9245407" cy="484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8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9506">
                  <a:extLst>
                    <a:ext uri="{9D8B030D-6E8A-4147-A177-3AD203B41FA5}">
                      <a16:colId xmlns:a16="http://schemas.microsoft.com/office/drawing/2014/main" val="2215038993"/>
                    </a:ext>
                  </a:extLst>
                </a:gridCol>
                <a:gridCol w="2053749">
                  <a:extLst>
                    <a:ext uri="{9D8B030D-6E8A-4147-A177-3AD203B41FA5}">
                      <a16:colId xmlns:a16="http://schemas.microsoft.com/office/drawing/2014/main" val="1673353775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3130575001"/>
                    </a:ext>
                  </a:extLst>
                </a:gridCol>
                <a:gridCol w="2376263">
                  <a:extLst>
                    <a:ext uri="{9D8B030D-6E8A-4147-A177-3AD203B41FA5}">
                      <a16:colId xmlns:a16="http://schemas.microsoft.com/office/drawing/2014/main" val="137972261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공급사명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매입상태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마감일자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(-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없이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매입구분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</a:t>
                      </a:r>
                      <a:r>
                        <a:rPr lang="ko-KR" altLang="en-US" sz="800" dirty="0"/>
                        <a:t>전체       </a:t>
                      </a:r>
                      <a:r>
                        <a:rPr lang="ko-KR" altLang="en-US" sz="800" dirty="0" err="1"/>
                        <a:t>선매입</a:t>
                      </a:r>
                      <a:r>
                        <a:rPr lang="ko-KR" altLang="en-US" sz="800" dirty="0"/>
                        <a:t>       </a:t>
                      </a:r>
                      <a:r>
                        <a:rPr lang="ko-KR" altLang="en-US" sz="800" dirty="0" err="1"/>
                        <a:t>카드매입</a:t>
                      </a:r>
                      <a:r>
                        <a:rPr lang="ko-KR" altLang="en-US" sz="800" dirty="0"/>
                        <a:t>       </a:t>
                      </a:r>
                      <a:r>
                        <a:rPr lang="ko-KR" altLang="en-US" sz="800" dirty="0" err="1"/>
                        <a:t>위탁매입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64629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40359"/>
              </p:ext>
            </p:extLst>
          </p:nvPr>
        </p:nvGraphicFramePr>
        <p:xfrm>
          <a:off x="308484" y="2704492"/>
          <a:ext cx="8892990" cy="122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10">
                  <a:extLst>
                    <a:ext uri="{9D8B030D-6E8A-4147-A177-3AD203B41FA5}">
                      <a16:colId xmlns:a16="http://schemas.microsoft.com/office/drawing/2014/main" val="495642863"/>
                    </a:ext>
                  </a:extLst>
                </a:gridCol>
                <a:gridCol w="1092982">
                  <a:extLst>
                    <a:ext uri="{9D8B030D-6E8A-4147-A177-3AD203B41FA5}">
                      <a16:colId xmlns:a16="http://schemas.microsoft.com/office/drawing/2014/main" val="3136239500"/>
                    </a:ext>
                  </a:extLst>
                </a:gridCol>
                <a:gridCol w="800543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635213">
                  <a:extLst>
                    <a:ext uri="{9D8B030D-6E8A-4147-A177-3AD203B41FA5}">
                      <a16:colId xmlns:a16="http://schemas.microsoft.com/office/drawing/2014/main" val="1779625481"/>
                    </a:ext>
                  </a:extLst>
                </a:gridCol>
                <a:gridCol w="635213">
                  <a:extLst>
                    <a:ext uri="{9D8B030D-6E8A-4147-A177-3AD203B41FA5}">
                      <a16:colId xmlns:a16="http://schemas.microsoft.com/office/drawing/2014/main" val="2464155625"/>
                    </a:ext>
                  </a:extLst>
                </a:gridCol>
                <a:gridCol w="1561931">
                  <a:extLst>
                    <a:ext uri="{9D8B030D-6E8A-4147-A177-3AD203B41FA5}">
                      <a16:colId xmlns:a16="http://schemas.microsoft.com/office/drawing/2014/main" val="4160139311"/>
                    </a:ext>
                  </a:extLst>
                </a:gridCol>
                <a:gridCol w="865876">
                  <a:extLst>
                    <a:ext uri="{9D8B030D-6E8A-4147-A177-3AD203B41FA5}">
                      <a16:colId xmlns:a16="http://schemas.microsoft.com/office/drawing/2014/main" val="3928410689"/>
                    </a:ext>
                  </a:extLst>
                </a:gridCol>
                <a:gridCol w="681292">
                  <a:extLst>
                    <a:ext uri="{9D8B030D-6E8A-4147-A177-3AD203B41FA5}">
                      <a16:colId xmlns:a16="http://schemas.microsoft.com/office/drawing/2014/main" val="2063647853"/>
                    </a:ext>
                  </a:extLst>
                </a:gridCol>
                <a:gridCol w="681292">
                  <a:extLst>
                    <a:ext uri="{9D8B030D-6E8A-4147-A177-3AD203B41FA5}">
                      <a16:colId xmlns:a16="http://schemas.microsoft.com/office/drawing/2014/main" val="3086052915"/>
                    </a:ext>
                  </a:extLst>
                </a:gridCol>
                <a:gridCol w="681292">
                  <a:extLst>
                    <a:ext uri="{9D8B030D-6E8A-4147-A177-3AD203B41FA5}">
                      <a16:colId xmlns:a16="http://schemas.microsoft.com/office/drawing/2014/main" val="3530827764"/>
                    </a:ext>
                  </a:extLst>
                </a:gridCol>
                <a:gridCol w="1044646">
                  <a:extLst>
                    <a:ext uri="{9D8B030D-6E8A-4147-A177-3AD203B41FA5}">
                      <a16:colId xmlns:a16="http://schemas.microsoft.com/office/drawing/2014/main" val="230176461"/>
                    </a:ext>
                  </a:extLst>
                </a:gridCol>
              </a:tblGrid>
              <a:tr h="31122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전표번호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마감일자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매입구분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</a:rPr>
                        <a:t>과세구분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매입금액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부가세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합계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매입확정일자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03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BM0003500018191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2018-07-31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선매입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과세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화정산업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1408125007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192,500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22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BM0003500018192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2018-07-31</a:t>
                      </a:r>
                      <a:endParaRPr lang="ko-KR" altLang="en-US" sz="800" b="0" u="none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카드매입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과세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아미넷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1408125007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125,000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137,500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289154"/>
                  </a:ext>
                </a:extLst>
              </a:tr>
              <a:tr h="291031"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BM0003500018193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2018-07-31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위탁매입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과세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나우텍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1408125007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37,000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3,700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407,900</a:t>
                      </a:r>
                      <a:endParaRPr lang="ko-KR" altLang="en-US" sz="800" b="0" u="none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2018-07-11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14882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82899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정산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매입전송내역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매입전송내역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942024"/>
              </p:ext>
            </p:extLst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매입전송내역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43"/>
          <p:cNvSpPr>
            <a:spLocks noChangeArrowheads="1"/>
          </p:cNvSpPr>
          <p:nvPr/>
        </p:nvSpPr>
        <p:spPr bwMode="auto">
          <a:xfrm>
            <a:off x="1280592" y="1891995"/>
            <a:ext cx="1476164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2" name="직사각형 43"/>
          <p:cNvSpPr>
            <a:spLocks noChangeArrowheads="1"/>
          </p:cNvSpPr>
          <p:nvPr/>
        </p:nvSpPr>
        <p:spPr bwMode="auto">
          <a:xfrm>
            <a:off x="340738" y="2803989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3" name="직사각형 43"/>
          <p:cNvSpPr>
            <a:spLocks noChangeArrowheads="1"/>
          </p:cNvSpPr>
          <p:nvPr/>
        </p:nvSpPr>
        <p:spPr bwMode="auto">
          <a:xfrm>
            <a:off x="340738" y="3100634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4" name="직사각형 43"/>
          <p:cNvSpPr>
            <a:spLocks noChangeArrowheads="1"/>
          </p:cNvSpPr>
          <p:nvPr/>
        </p:nvSpPr>
        <p:spPr bwMode="auto">
          <a:xfrm>
            <a:off x="340738" y="3385337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0" name="모서리가 둥근 직사각형 9"/>
          <p:cNvSpPr/>
          <p:nvPr/>
        </p:nvSpPr>
        <p:spPr>
          <a:xfrm>
            <a:off x="9129464" y="1615512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sp>
        <p:nvSpPr>
          <p:cNvPr id="41" name="모서리가 둥근 직사각형 9"/>
          <p:cNvSpPr/>
          <p:nvPr/>
        </p:nvSpPr>
        <p:spPr>
          <a:xfrm>
            <a:off x="8633359" y="1626016"/>
            <a:ext cx="463852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54" name="직사각형 43"/>
          <p:cNvSpPr>
            <a:spLocks noChangeArrowheads="1"/>
          </p:cNvSpPr>
          <p:nvPr/>
        </p:nvSpPr>
        <p:spPr bwMode="auto">
          <a:xfrm>
            <a:off x="340738" y="3696268"/>
            <a:ext cx="144016" cy="124387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  <a:effectLst>
            <a:outerShdw blurRad="50800" dist="38100" dir="8100000" sx="90000" sy="90000" algn="tr" rotWithShape="0">
              <a:prstClr val="black">
                <a:alpha val="40000"/>
              </a:prstClr>
            </a:outerShdw>
          </a:effectLst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232920" y="2165469"/>
            <a:ext cx="122694" cy="1014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686952" y="2165469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5264450" y="2166083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5926646" y="2165800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252" y="1849528"/>
            <a:ext cx="2070191" cy="212327"/>
          </a:xfrm>
          <a:prstGeom prst="rect">
            <a:avLst/>
          </a:prstGeom>
        </p:spPr>
      </p:pic>
      <p:sp>
        <p:nvSpPr>
          <p:cNvPr id="49" name="직사각형 43"/>
          <p:cNvSpPr>
            <a:spLocks noChangeArrowheads="1"/>
          </p:cNvSpPr>
          <p:nvPr/>
        </p:nvSpPr>
        <p:spPr bwMode="auto">
          <a:xfrm>
            <a:off x="1280592" y="2131248"/>
            <a:ext cx="1476164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3" name="모서리가 둥근 직사각형 9"/>
          <p:cNvSpPr/>
          <p:nvPr/>
        </p:nvSpPr>
        <p:spPr>
          <a:xfrm>
            <a:off x="8517396" y="2453054"/>
            <a:ext cx="684076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전송취소</a:t>
            </a:r>
            <a:endParaRPr lang="ko-KR" altLang="en-US" sz="9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4195332" y="1893236"/>
            <a:ext cx="833471" cy="169860"/>
            <a:chOff x="1160429" y="1885911"/>
            <a:chExt cx="833471" cy="169860"/>
          </a:xfrm>
        </p:grpSpPr>
        <p:sp>
          <p:nvSpPr>
            <p:cNvPr id="24" name="직사각형 43"/>
            <p:cNvSpPr>
              <a:spLocks noChangeArrowheads="1"/>
            </p:cNvSpPr>
            <p:nvPr/>
          </p:nvSpPr>
          <p:spPr bwMode="auto">
            <a:xfrm>
              <a:off x="1160429" y="1885911"/>
              <a:ext cx="833471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err="1" smtClean="0">
                  <a:latin typeface="+mn-ea"/>
                </a:rPr>
                <a:t>매입전송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002" y="1895743"/>
              <a:ext cx="161925" cy="152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080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938435" y="3429000"/>
            <a:ext cx="6967566" cy="3429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241033" y="1048081"/>
            <a:ext cx="1946626" cy="442401"/>
          </a:xfrm>
          <a:prstGeom prst="rect">
            <a:avLst/>
          </a:prstGeom>
          <a:noFill/>
        </p:spPr>
        <p:txBody>
          <a:bodyPr wrap="none" lIns="87600" tIns="43801" rIns="87600" bIns="43801" rtlCol="0">
            <a:spAutoFit/>
          </a:bodyPr>
          <a:lstStyle/>
          <a:p>
            <a:r>
              <a:rPr lang="ko-KR" altLang="en-US" sz="2300" b="1">
                <a:latin typeface="+mj-ea"/>
                <a:ea typeface="+mj-ea"/>
              </a:rPr>
              <a:t>온라인결제몰</a:t>
            </a:r>
            <a:endParaRPr lang="ko-KR" altLang="en-US" sz="2300" b="1" dirty="0"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313041" y="1535064"/>
            <a:ext cx="4427999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1"/>
          <p:cNvSpPr txBox="1">
            <a:spLocks/>
          </p:cNvSpPr>
          <p:nvPr/>
        </p:nvSpPr>
        <p:spPr>
          <a:xfrm>
            <a:off x="5349045" y="1592796"/>
            <a:ext cx="4391995" cy="4752528"/>
          </a:xfrm>
          <a:prstGeom prst="rect">
            <a:avLst/>
          </a:prstGeom>
        </p:spPr>
        <p:txBody>
          <a:bodyPr vert="horz" lIns="87600" tIns="43801" rIns="87600" bIns="43801" rtlCol="0" anchor="ctr"/>
          <a:lstStyle>
            <a:defPPr>
              <a:defRPr lang="en-US"/>
            </a:defPPr>
            <a:lvl1pPr algn="l" rtl="0" fontAlgn="auto" latinLnBrk="1">
              <a:spcBef>
                <a:spcPts val="0"/>
              </a:spcBef>
              <a:spcAft>
                <a:spcPts val="0"/>
              </a:spcAft>
              <a:defRPr kumimoji="1" sz="1200" b="0" kern="1200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rgbClr val="000000"/>
                </a:solidFill>
                <a:latin typeface="Tahoma" pitchFamily="34" charset="0"/>
                <a:ea typeface="굴림" pitchFamily="50" charset="-127"/>
                <a:cs typeface="+mn-cs"/>
              </a:defRPr>
            </a:lvl9pPr>
          </a:lstStyle>
          <a:p>
            <a:pPr marL="628650" indent="-628650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I.	</a:t>
            </a:r>
            <a:r>
              <a:rPr lang="ko-KR" altLang="en-US" sz="1800" b="1" dirty="0" err="1">
                <a:solidFill>
                  <a:schemeClr val="tx1"/>
                </a:solidFill>
                <a:latin typeface="+mj-ea"/>
                <a:ea typeface="+mj-ea"/>
              </a:rPr>
              <a:t>공급사관리</a:t>
            </a:r>
            <a:endParaRPr lang="en-US" altLang="ko-KR" sz="1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628650" indent="-628650">
              <a:lnSpc>
                <a:spcPct val="150000"/>
              </a:lnSpc>
              <a:buAutoNum type="romanUcPeriod" startAt="2"/>
            </a:pP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</a:rPr>
              <a:t>상품관리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 err="1">
                <a:solidFill>
                  <a:schemeClr val="tx1"/>
                </a:solidFill>
                <a:latin typeface="+mj-ea"/>
                <a:ea typeface="+mj-ea"/>
              </a:rPr>
              <a:t>추가사항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ko-KR" altLang="en-US" sz="1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628650" indent="-628650">
              <a:lnSpc>
                <a:spcPct val="150000"/>
              </a:lnSpc>
              <a:buAutoNum type="romanUcPeriod" startAt="2"/>
            </a:pP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</a:rPr>
              <a:t>재고관리</a:t>
            </a:r>
            <a:endParaRPr lang="en-US" altLang="ko-KR" sz="1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628650" indent="-628650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IV.</a:t>
            </a: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</a:rPr>
              <a:t>  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r>
              <a:rPr lang="ko-KR" altLang="en-US" sz="1800" b="1" dirty="0" err="1">
                <a:solidFill>
                  <a:schemeClr val="tx1"/>
                </a:solidFill>
                <a:latin typeface="+mj-ea"/>
                <a:ea typeface="+mj-ea"/>
              </a:rPr>
              <a:t>정산관리</a:t>
            </a:r>
            <a:endParaRPr lang="ko-KR" altLang="en-US" sz="18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628650" indent="-628650">
              <a:lnSpc>
                <a:spcPct val="150000"/>
              </a:lnSpc>
            </a:pP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V.     	</a:t>
            </a: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</a:rPr>
              <a:t>경영정보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800" b="1" dirty="0">
                <a:solidFill>
                  <a:schemeClr val="tx1"/>
                </a:solidFill>
                <a:latin typeface="+mj-ea"/>
                <a:ea typeface="+mj-ea"/>
              </a:rPr>
              <a:t>통계</a:t>
            </a:r>
            <a:r>
              <a:rPr lang="en-US" altLang="ko-KR" sz="1800" b="1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852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1033" y="1048081"/>
            <a:ext cx="1924184" cy="442401"/>
          </a:xfrm>
          <a:prstGeom prst="rect">
            <a:avLst/>
          </a:prstGeom>
          <a:noFill/>
        </p:spPr>
        <p:txBody>
          <a:bodyPr wrap="none" lIns="87600" tIns="43801" rIns="87600" bIns="43801" rtlCol="0">
            <a:spAutoFit/>
          </a:bodyPr>
          <a:lstStyle/>
          <a:p>
            <a:r>
              <a:rPr lang="en-US" altLang="ko-KR" sz="2300" b="1" dirty="0">
                <a:latin typeface="+mj-ea"/>
                <a:ea typeface="+mj-ea"/>
              </a:rPr>
              <a:t>I. </a:t>
            </a:r>
            <a:r>
              <a:rPr lang="ko-KR" altLang="en-US" sz="2300" b="1" dirty="0" err="1">
                <a:latin typeface="+mj-ea"/>
                <a:ea typeface="+mj-ea"/>
              </a:rPr>
              <a:t>공급사관리</a:t>
            </a:r>
            <a:endParaRPr lang="ko-KR" altLang="en-US" sz="2300" b="1" dirty="0"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5313041" y="1535064"/>
            <a:ext cx="4427999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42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35146"/>
              </p:ext>
            </p:extLst>
          </p:nvPr>
        </p:nvGraphicFramePr>
        <p:xfrm>
          <a:off x="250124" y="1268761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이화텔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등록일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</a:rPr>
                        <a:t>조회기간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달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(8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월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일 기준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, 2018-07-01 ~ 2018-08-01)</a:t>
                      </a: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364355"/>
              </p:ext>
            </p:extLst>
          </p:nvPr>
        </p:nvGraphicFramePr>
        <p:xfrm>
          <a:off x="308484" y="1880828"/>
          <a:ext cx="9261857" cy="484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1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9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3656476810"/>
                    </a:ext>
                  </a:extLst>
                </a:gridCol>
                <a:gridCol w="980938">
                  <a:extLst>
                    <a:ext uri="{9D8B030D-6E8A-4147-A177-3AD203B41FA5}">
                      <a16:colId xmlns:a16="http://schemas.microsoft.com/office/drawing/2014/main" val="1963454556"/>
                    </a:ext>
                  </a:extLst>
                </a:gridCol>
                <a:gridCol w="2232246">
                  <a:extLst>
                    <a:ext uri="{9D8B030D-6E8A-4147-A177-3AD203B41FA5}">
                      <a16:colId xmlns:a16="http://schemas.microsoft.com/office/drawing/2014/main" val="1470237483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공급사명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등록일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대표자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958671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59589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 err="1">
                          <a:latin typeface="맑은 고딕" pitchFamily="50" charset="-127"/>
                          <a:ea typeface="맑은 고딕" pitchFamily="50" charset="-127"/>
                        </a:rPr>
                        <a:t>공급사관리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공급사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목록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공급사정보를 조회하는 페이지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937151"/>
              </p:ext>
            </p:extLst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bg1"/>
                          </a:solidFill>
                        </a:rPr>
                        <a:t>공급사</a:t>
                      </a:r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 목록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모서리가 둥근 직사각형 9"/>
          <p:cNvSpPr/>
          <p:nvPr/>
        </p:nvSpPr>
        <p:spPr>
          <a:xfrm>
            <a:off x="9129464" y="1615512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35354"/>
              </p:ext>
            </p:extLst>
          </p:nvPr>
        </p:nvGraphicFramePr>
        <p:xfrm>
          <a:off x="308482" y="2629875"/>
          <a:ext cx="9253026" cy="2136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538">
                  <a:extLst>
                    <a:ext uri="{9D8B030D-6E8A-4147-A177-3AD203B41FA5}">
                      <a16:colId xmlns:a16="http://schemas.microsoft.com/office/drawing/2014/main" val="1775125986"/>
                    </a:ext>
                  </a:extLst>
                </a:gridCol>
                <a:gridCol w="995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95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81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008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8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공급사명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대표자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전화번호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등록일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3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㈜</a:t>
                      </a:r>
                      <a:r>
                        <a:rPr lang="ko-KR" altLang="en-US" sz="800" b="0" u="sng" dirty="0" err="1">
                          <a:solidFill>
                            <a:srgbClr val="00B0F0"/>
                          </a:solidFill>
                        </a:rPr>
                        <a:t>벨에어테크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209-01-12456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02-123-1234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(12365) </a:t>
                      </a:r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서울특별시 중구 남대문로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길 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2015-05-05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err="1">
                          <a:solidFill>
                            <a:srgbClr val="00B0F0"/>
                          </a:solidFill>
                        </a:rPr>
                        <a:t>엘케이테크넷</a:t>
                      </a:r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㈜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209-01-12456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홍길동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02-123-1234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(12365)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서울특별시 중구 남대문로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길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2015-05-05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아니오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㈜</a:t>
                      </a:r>
                      <a:r>
                        <a:rPr lang="ko-KR" altLang="en-US" sz="800" b="0" u="sng" dirty="0" err="1">
                          <a:solidFill>
                            <a:srgbClr val="00B0F0"/>
                          </a:solidFill>
                        </a:rPr>
                        <a:t>지오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209-01-12456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홍길동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02-123-1234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(12365)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서울특별시 중구 남대문로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길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2015-05-05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3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㈜</a:t>
                      </a:r>
                      <a:r>
                        <a:rPr lang="ko-KR" altLang="en-US" sz="800" b="0" u="sng" dirty="0" err="1">
                          <a:solidFill>
                            <a:srgbClr val="00B0F0"/>
                          </a:solidFill>
                        </a:rPr>
                        <a:t>이화텔레콤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209-01-12456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홍길동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02-123-1234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(12365)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서울특별시 중구 남대문로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길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2015-05-05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예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3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 err="1">
                          <a:solidFill>
                            <a:srgbClr val="00B0F0"/>
                          </a:solidFill>
                        </a:rPr>
                        <a:t>에프투텔레콤</a:t>
                      </a:r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㈜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209-01-12456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홍길동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02-123-1234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(12365)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서울특별시 중구 남대문로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길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2015-05-05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예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3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sng" dirty="0">
                          <a:solidFill>
                            <a:srgbClr val="00B0F0"/>
                          </a:solidFill>
                        </a:rPr>
                        <a:t>㈜</a:t>
                      </a:r>
                      <a:r>
                        <a:rPr lang="ko-KR" altLang="en-US" sz="800" b="0" u="sng" dirty="0" err="1">
                          <a:solidFill>
                            <a:srgbClr val="00B0F0"/>
                          </a:solidFill>
                        </a:rPr>
                        <a:t>신광티엔이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209-01-12456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홍길동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02-123-1234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(12365)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서울특별시 중구 남대문로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10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길 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9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2015-05-05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8" name="직사각형 43"/>
          <p:cNvSpPr>
            <a:spLocks noChangeArrowheads="1"/>
          </p:cNvSpPr>
          <p:nvPr/>
        </p:nvSpPr>
        <p:spPr bwMode="auto">
          <a:xfrm>
            <a:off x="1240272" y="1915780"/>
            <a:ext cx="2041304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9" name="모서리가 둥근 직사각형 9"/>
          <p:cNvSpPr/>
          <p:nvPr/>
        </p:nvSpPr>
        <p:spPr>
          <a:xfrm>
            <a:off x="9129464" y="2399308"/>
            <a:ext cx="432048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등록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36368" y="4818348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|&lt; &lt;&lt; 1 / 26 &gt;&gt; &gt;|</a:t>
            </a:r>
            <a:endParaRPr lang="ko-KR" altLang="en-US" sz="9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957" y="1891927"/>
            <a:ext cx="2070191" cy="212327"/>
          </a:xfrm>
          <a:prstGeom prst="rect">
            <a:avLst/>
          </a:prstGeom>
        </p:spPr>
      </p:pic>
      <p:sp>
        <p:nvSpPr>
          <p:cNvPr id="14" name="모서리가 둥근 직사각형 9"/>
          <p:cNvSpPr/>
          <p:nvPr/>
        </p:nvSpPr>
        <p:spPr>
          <a:xfrm>
            <a:off x="8629608" y="1619015"/>
            <a:ext cx="463852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엑셀</a:t>
            </a:r>
          </a:p>
        </p:txBody>
      </p:sp>
      <p:sp>
        <p:nvSpPr>
          <p:cNvPr id="18" name="직사각형 43"/>
          <p:cNvSpPr>
            <a:spLocks noChangeArrowheads="1"/>
          </p:cNvSpPr>
          <p:nvPr/>
        </p:nvSpPr>
        <p:spPr bwMode="auto">
          <a:xfrm>
            <a:off x="7378774" y="1924173"/>
            <a:ext cx="211073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240272" y="2154512"/>
            <a:ext cx="656781" cy="170183"/>
            <a:chOff x="1244588" y="1896810"/>
            <a:chExt cx="656781" cy="170183"/>
          </a:xfrm>
        </p:grpSpPr>
        <p:sp>
          <p:nvSpPr>
            <p:cNvPr id="23" name="직사각형 43"/>
            <p:cNvSpPr>
              <a:spLocks noChangeArrowheads="1"/>
            </p:cNvSpPr>
            <p:nvPr/>
          </p:nvSpPr>
          <p:spPr bwMode="auto">
            <a:xfrm>
              <a:off x="1244588" y="1896810"/>
              <a:ext cx="656781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전체</a:t>
              </a: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767" y="1914593"/>
              <a:ext cx="161925" cy="152400"/>
            </a:xfrm>
            <a:prstGeom prst="rect">
              <a:avLst/>
            </a:prstGeom>
          </p:spPr>
        </p:pic>
      </p:grpSp>
      <p:sp>
        <p:nvSpPr>
          <p:cNvPr id="17" name="직사각형 43"/>
          <p:cNvSpPr>
            <a:spLocks noChangeArrowheads="1"/>
          </p:cNvSpPr>
          <p:nvPr/>
        </p:nvSpPr>
        <p:spPr bwMode="auto">
          <a:xfrm>
            <a:off x="4243844" y="2154835"/>
            <a:ext cx="2041304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8595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766111"/>
              </p:ext>
            </p:extLst>
          </p:nvPr>
        </p:nvGraphicFramePr>
        <p:xfrm>
          <a:off x="250124" y="1268761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/>
                        <a:t>전화번호 항목에 휴대폰 번호 </a:t>
                      </a:r>
                      <a:r>
                        <a:rPr lang="ko-KR" altLang="en-US" sz="800" baseline="0" dirty="0" err="1"/>
                        <a:t>못넣도록</a:t>
                      </a:r>
                      <a:r>
                        <a:rPr lang="ko-KR" altLang="en-US" sz="800" baseline="0" dirty="0"/>
                        <a:t> 지역번호와 </a:t>
                      </a:r>
                      <a:r>
                        <a:rPr lang="en-US" altLang="ko-KR" sz="800" baseline="0" dirty="0"/>
                        <a:t>070 </a:t>
                      </a:r>
                      <a:r>
                        <a:rPr lang="ko-KR" altLang="en-US" sz="800" baseline="0" dirty="0" err="1"/>
                        <a:t>셀렉트</a:t>
                      </a:r>
                      <a:r>
                        <a:rPr lang="ko-KR" altLang="en-US" sz="800" baseline="0" dirty="0"/>
                        <a:t> 하도록 변경</a:t>
                      </a:r>
                      <a:endParaRPr lang="en-US" altLang="ko-KR" sz="800" baseline="0" dirty="0"/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/>
                        <a:t>결제조건 항목 추가</a:t>
                      </a:r>
                      <a:r>
                        <a:rPr lang="en-US" altLang="ko-KR" sz="800" baseline="0" dirty="0"/>
                        <a:t>(</a:t>
                      </a:r>
                      <a:r>
                        <a:rPr lang="en-US" altLang="ko-KR" sz="800" baseline="0" dirty="0" err="1"/>
                        <a:t>Okplaza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ko-KR" altLang="en-US" sz="800" baseline="0" dirty="0" err="1"/>
                        <a:t>로직</a:t>
                      </a:r>
                      <a:r>
                        <a:rPr lang="ko-KR" altLang="en-US" sz="800" baseline="0" dirty="0"/>
                        <a:t> 확인</a:t>
                      </a:r>
                      <a:r>
                        <a:rPr lang="en-US" altLang="ko-KR" sz="800" baseline="0" dirty="0"/>
                        <a:t>)</a:t>
                      </a: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024707"/>
              </p:ext>
            </p:extLst>
          </p:nvPr>
        </p:nvGraphicFramePr>
        <p:xfrm>
          <a:off x="308484" y="1700808"/>
          <a:ext cx="9253028" cy="2741392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451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9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6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364">
                  <a:extLst>
                    <a:ext uri="{9D8B030D-6E8A-4147-A177-3AD203B41FA5}">
                      <a16:colId xmlns:a16="http://schemas.microsoft.com/office/drawing/2014/main" val="1729390314"/>
                    </a:ext>
                  </a:extLst>
                </a:gridCol>
              </a:tblGrid>
              <a:tr h="246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공급사명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948133"/>
                  </a:ext>
                </a:extLst>
              </a:tr>
              <a:tr h="24605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사업자등록번호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94891"/>
                  </a:ext>
                </a:extLst>
              </a:tr>
              <a:tr h="246056">
                <a:tc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대표자명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전화번호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aseline="0" dirty="0"/>
                        <a:t>                  </a:t>
                      </a:r>
                      <a:r>
                        <a:rPr lang="en-US" altLang="ko-KR" sz="800" baseline="0" dirty="0" smtClean="0"/>
                        <a:t>-                 -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47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업태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9401020"/>
                  </a:ext>
                </a:extLst>
              </a:tr>
              <a:tr h="4946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8076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FAX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              -</a:t>
                      </a:r>
                      <a:r>
                        <a:rPr lang="en-US" altLang="ko-KR" sz="800" baseline="0" dirty="0"/>
                        <a:t>                  -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결제조건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439682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회계담당자명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회계이동전화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234871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세금계산서이메일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세금계산서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806540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업무담당자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직급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업무담당자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 전화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0233889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사용여부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804338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373543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latin typeface="맑은 고딕" pitchFamily="50" charset="-127"/>
                          <a:ea typeface="맑은 고딕" pitchFamily="50" charset="-127"/>
                        </a:rPr>
                        <a:t>공급사관리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공급사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등록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공급사정보를  등록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수정하는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49361"/>
              </p:ext>
            </p:extLst>
          </p:nvPr>
        </p:nvGraphicFramePr>
        <p:xfrm>
          <a:off x="308484" y="130476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chemeClr val="bg1"/>
                          </a:solidFill>
                        </a:rPr>
                        <a:t>공급사</a:t>
                      </a:r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 등록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직사각형 43"/>
          <p:cNvSpPr>
            <a:spLocks noChangeArrowheads="1"/>
          </p:cNvSpPr>
          <p:nvPr/>
        </p:nvSpPr>
        <p:spPr bwMode="auto">
          <a:xfrm>
            <a:off x="6342127" y="2481937"/>
            <a:ext cx="2023301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0" name="모서리가 둥근 직사각형 9"/>
          <p:cNvSpPr/>
          <p:nvPr/>
        </p:nvSpPr>
        <p:spPr>
          <a:xfrm>
            <a:off x="5133020" y="4594056"/>
            <a:ext cx="513784" cy="23329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닫기</a:t>
            </a:r>
          </a:p>
        </p:txBody>
      </p:sp>
      <p:sp>
        <p:nvSpPr>
          <p:cNvPr id="31" name="직사각형 43"/>
          <p:cNvSpPr>
            <a:spLocks noChangeArrowheads="1"/>
          </p:cNvSpPr>
          <p:nvPr/>
        </p:nvSpPr>
        <p:spPr bwMode="auto">
          <a:xfrm>
            <a:off x="1820652" y="1738613"/>
            <a:ext cx="536212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4" name="직사각형 43"/>
          <p:cNvSpPr>
            <a:spLocks noChangeArrowheads="1"/>
          </p:cNvSpPr>
          <p:nvPr/>
        </p:nvSpPr>
        <p:spPr bwMode="auto">
          <a:xfrm>
            <a:off x="7113240" y="2223286"/>
            <a:ext cx="5526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2" name="모서리가 둥근 직사각형 9"/>
          <p:cNvSpPr/>
          <p:nvPr/>
        </p:nvSpPr>
        <p:spPr>
          <a:xfrm>
            <a:off x="4583232" y="4599864"/>
            <a:ext cx="513784" cy="233292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저장</a:t>
            </a:r>
          </a:p>
        </p:txBody>
      </p:sp>
      <p:sp>
        <p:nvSpPr>
          <p:cNvPr id="57" name="직사각형 43"/>
          <p:cNvSpPr>
            <a:spLocks noChangeArrowheads="1"/>
          </p:cNvSpPr>
          <p:nvPr/>
        </p:nvSpPr>
        <p:spPr bwMode="auto">
          <a:xfrm>
            <a:off x="1816934" y="2465152"/>
            <a:ext cx="2415985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2" name="직사각형 43"/>
          <p:cNvSpPr>
            <a:spLocks noChangeArrowheads="1"/>
          </p:cNvSpPr>
          <p:nvPr/>
        </p:nvSpPr>
        <p:spPr bwMode="auto">
          <a:xfrm>
            <a:off x="1816935" y="2735073"/>
            <a:ext cx="656781" cy="177111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en-US" altLang="ko-KR" sz="800" dirty="0">
                <a:latin typeface="+mn-ea"/>
              </a:rPr>
              <a:t>02459</a:t>
            </a:r>
            <a:endParaRPr lang="ko-KR" altLang="en-US" sz="800" dirty="0">
              <a:latin typeface="+mn-ea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349" y="2744802"/>
            <a:ext cx="190500" cy="171450"/>
          </a:xfrm>
          <a:prstGeom prst="rect">
            <a:avLst/>
          </a:prstGeom>
        </p:spPr>
      </p:pic>
      <p:sp>
        <p:nvSpPr>
          <p:cNvPr id="47" name="직사각형 43"/>
          <p:cNvSpPr>
            <a:spLocks noChangeArrowheads="1"/>
          </p:cNvSpPr>
          <p:nvPr/>
        </p:nvSpPr>
        <p:spPr bwMode="auto">
          <a:xfrm>
            <a:off x="2769587" y="2735074"/>
            <a:ext cx="3547848" cy="17711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/>
              <a:t>서울특별시 중구 남대문로</a:t>
            </a:r>
            <a:r>
              <a:rPr lang="en-US" altLang="ko-KR" sz="800" dirty="0"/>
              <a:t>10</a:t>
            </a:r>
            <a:r>
              <a:rPr lang="ko-KR" altLang="en-US" sz="800" dirty="0"/>
              <a:t>길 </a:t>
            </a:r>
            <a:r>
              <a:rPr lang="en-US" altLang="ko-KR" sz="800" dirty="0"/>
              <a:t>9 </a:t>
            </a:r>
            <a:r>
              <a:rPr lang="ko-KR" altLang="en-US" sz="800" dirty="0"/>
              <a:t>경기빌딩</a:t>
            </a:r>
            <a:endParaRPr lang="ko-KR" altLang="en-US" sz="800" dirty="0">
              <a:latin typeface="+mn-ea"/>
            </a:endParaRPr>
          </a:p>
        </p:txBody>
      </p:sp>
      <p:sp>
        <p:nvSpPr>
          <p:cNvPr id="50" name="직사각형 43"/>
          <p:cNvSpPr>
            <a:spLocks noChangeArrowheads="1"/>
          </p:cNvSpPr>
          <p:nvPr/>
        </p:nvSpPr>
        <p:spPr bwMode="auto">
          <a:xfrm>
            <a:off x="1816935" y="2958849"/>
            <a:ext cx="4500500" cy="17711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>
                <a:latin typeface="+mn-ea"/>
              </a:rPr>
              <a:t>상세주소</a:t>
            </a:r>
          </a:p>
        </p:txBody>
      </p:sp>
      <p:grpSp>
        <p:nvGrpSpPr>
          <p:cNvPr id="65" name="그룹 64"/>
          <p:cNvGrpSpPr/>
          <p:nvPr/>
        </p:nvGrpSpPr>
        <p:grpSpPr>
          <a:xfrm>
            <a:off x="6345488" y="2223286"/>
            <a:ext cx="656781" cy="170183"/>
            <a:chOff x="1244588" y="1896810"/>
            <a:chExt cx="656781" cy="170183"/>
          </a:xfrm>
        </p:grpSpPr>
        <p:sp>
          <p:nvSpPr>
            <p:cNvPr id="66" name="직사각형 43"/>
            <p:cNvSpPr>
              <a:spLocks noChangeArrowheads="1"/>
            </p:cNvSpPr>
            <p:nvPr/>
          </p:nvSpPr>
          <p:spPr bwMode="auto">
            <a:xfrm>
              <a:off x="1244588" y="1896810"/>
              <a:ext cx="656781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en-US" altLang="ko-KR" sz="800" dirty="0">
                  <a:latin typeface="+mn-ea"/>
                </a:rPr>
                <a:t>02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67" name="그림 6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767" y="1914593"/>
              <a:ext cx="161925" cy="152400"/>
            </a:xfrm>
            <a:prstGeom prst="rect">
              <a:avLst/>
            </a:prstGeom>
          </p:spPr>
        </p:pic>
      </p:grpSp>
      <p:sp>
        <p:nvSpPr>
          <p:cNvPr id="39" name="직사각형 43"/>
          <p:cNvSpPr>
            <a:spLocks noChangeArrowheads="1"/>
          </p:cNvSpPr>
          <p:nvPr/>
        </p:nvSpPr>
        <p:spPr bwMode="auto">
          <a:xfrm>
            <a:off x="1816934" y="2229859"/>
            <a:ext cx="2415985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5" name="직사각형 43"/>
          <p:cNvSpPr>
            <a:spLocks noChangeArrowheads="1"/>
          </p:cNvSpPr>
          <p:nvPr/>
        </p:nvSpPr>
        <p:spPr bwMode="auto">
          <a:xfrm>
            <a:off x="7784504" y="2215924"/>
            <a:ext cx="5526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6" name="직사각형 43"/>
          <p:cNvSpPr>
            <a:spLocks noChangeArrowheads="1"/>
          </p:cNvSpPr>
          <p:nvPr/>
        </p:nvSpPr>
        <p:spPr bwMode="auto">
          <a:xfrm>
            <a:off x="2613012" y="3234196"/>
            <a:ext cx="5526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816935" y="3234196"/>
            <a:ext cx="656781" cy="170183"/>
            <a:chOff x="1244588" y="1896810"/>
            <a:chExt cx="656781" cy="170183"/>
          </a:xfrm>
        </p:grpSpPr>
        <p:sp>
          <p:nvSpPr>
            <p:cNvPr id="53" name="직사각형 43"/>
            <p:cNvSpPr>
              <a:spLocks noChangeArrowheads="1"/>
            </p:cNvSpPr>
            <p:nvPr/>
          </p:nvSpPr>
          <p:spPr bwMode="auto">
            <a:xfrm>
              <a:off x="1244588" y="1896810"/>
              <a:ext cx="656781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en-US" altLang="ko-KR" sz="800" dirty="0">
                  <a:latin typeface="+mn-ea"/>
                </a:rPr>
                <a:t>02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4452" y="1914593"/>
              <a:ext cx="161925" cy="152400"/>
            </a:xfrm>
            <a:prstGeom prst="rect">
              <a:avLst/>
            </a:prstGeom>
          </p:spPr>
        </p:pic>
      </p:grpSp>
      <p:sp>
        <p:nvSpPr>
          <p:cNvPr id="60" name="직사각형 43"/>
          <p:cNvSpPr>
            <a:spLocks noChangeArrowheads="1"/>
          </p:cNvSpPr>
          <p:nvPr/>
        </p:nvSpPr>
        <p:spPr bwMode="auto">
          <a:xfrm>
            <a:off x="3284276" y="3226834"/>
            <a:ext cx="5526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29" name="직사각형 43"/>
          <p:cNvSpPr>
            <a:spLocks noChangeArrowheads="1"/>
          </p:cNvSpPr>
          <p:nvPr/>
        </p:nvSpPr>
        <p:spPr bwMode="auto">
          <a:xfrm>
            <a:off x="1816935" y="1975662"/>
            <a:ext cx="502657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90430" y="1919941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</a:t>
            </a:r>
            <a:endParaRPr lang="ko-KR" altLang="en-US" sz="1000" dirty="0"/>
          </a:p>
        </p:txBody>
      </p:sp>
      <p:sp>
        <p:nvSpPr>
          <p:cNvPr id="33" name="직사각형 43"/>
          <p:cNvSpPr>
            <a:spLocks noChangeArrowheads="1"/>
          </p:cNvSpPr>
          <p:nvPr/>
        </p:nvSpPr>
        <p:spPr bwMode="auto">
          <a:xfrm>
            <a:off x="2482310" y="1967644"/>
            <a:ext cx="337234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5" name="직사각형 43"/>
          <p:cNvSpPr>
            <a:spLocks noChangeArrowheads="1"/>
          </p:cNvSpPr>
          <p:nvPr/>
        </p:nvSpPr>
        <p:spPr bwMode="auto">
          <a:xfrm>
            <a:off x="2971944" y="1967644"/>
            <a:ext cx="679796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79246" y="1923652"/>
            <a:ext cx="237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-</a:t>
            </a:r>
            <a:endParaRPr lang="ko-KR" altLang="en-US" sz="1000" dirty="0"/>
          </a:p>
        </p:txBody>
      </p:sp>
      <p:sp>
        <p:nvSpPr>
          <p:cNvPr id="37" name="직사각형 43"/>
          <p:cNvSpPr>
            <a:spLocks noChangeArrowheads="1"/>
          </p:cNvSpPr>
          <p:nvPr/>
        </p:nvSpPr>
        <p:spPr bwMode="auto">
          <a:xfrm>
            <a:off x="1816934" y="3465004"/>
            <a:ext cx="2415985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8" name="직사각형 43"/>
          <p:cNvSpPr>
            <a:spLocks noChangeArrowheads="1"/>
          </p:cNvSpPr>
          <p:nvPr/>
        </p:nvSpPr>
        <p:spPr bwMode="auto">
          <a:xfrm>
            <a:off x="6350078" y="3475164"/>
            <a:ext cx="2419346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334571" y="3214777"/>
            <a:ext cx="1152128" cy="170183"/>
            <a:chOff x="1820652" y="3725038"/>
            <a:chExt cx="1152128" cy="170183"/>
          </a:xfrm>
        </p:grpSpPr>
        <p:sp>
          <p:nvSpPr>
            <p:cNvPr id="54" name="직사각형 43"/>
            <p:cNvSpPr>
              <a:spLocks noChangeArrowheads="1"/>
            </p:cNvSpPr>
            <p:nvPr/>
          </p:nvSpPr>
          <p:spPr bwMode="auto">
            <a:xfrm>
              <a:off x="1820652" y="3725038"/>
              <a:ext cx="1151292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전자어음</a:t>
              </a:r>
              <a:r>
                <a:rPr lang="en-US" altLang="ko-KR" sz="800" dirty="0">
                  <a:latin typeface="+mn-ea"/>
                </a:rPr>
                <a:t>(60</a:t>
              </a:r>
              <a:r>
                <a:rPr lang="ko-KR" altLang="en-US" sz="800" dirty="0" err="1">
                  <a:latin typeface="+mn-ea"/>
                </a:rPr>
                <a:t>일만기</a:t>
              </a:r>
              <a:r>
                <a:rPr lang="en-US" altLang="ko-KR" sz="800" dirty="0">
                  <a:latin typeface="+mn-ea"/>
                </a:rPr>
                <a:t>)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0855" y="3742821"/>
              <a:ext cx="161925" cy="152400"/>
            </a:xfrm>
            <a:prstGeom prst="rect">
              <a:avLst/>
            </a:prstGeom>
          </p:spPr>
        </p:pic>
      </p:grpSp>
      <p:sp>
        <p:nvSpPr>
          <p:cNvPr id="40" name="직사각형 43"/>
          <p:cNvSpPr>
            <a:spLocks noChangeArrowheads="1"/>
          </p:cNvSpPr>
          <p:nvPr/>
        </p:nvSpPr>
        <p:spPr bwMode="auto">
          <a:xfrm>
            <a:off x="6353439" y="3718788"/>
            <a:ext cx="2415985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1" name="직사각형 43"/>
          <p:cNvSpPr>
            <a:spLocks noChangeArrowheads="1"/>
          </p:cNvSpPr>
          <p:nvPr/>
        </p:nvSpPr>
        <p:spPr bwMode="auto">
          <a:xfrm>
            <a:off x="1820652" y="3716563"/>
            <a:ext cx="2415985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4" name="직사각형 43"/>
          <p:cNvSpPr>
            <a:spLocks noChangeArrowheads="1"/>
          </p:cNvSpPr>
          <p:nvPr/>
        </p:nvSpPr>
        <p:spPr bwMode="auto">
          <a:xfrm>
            <a:off x="1820653" y="3964632"/>
            <a:ext cx="1463624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8" name="직사각형 47"/>
          <p:cNvSpPr>
            <a:spLocks noChangeArrowheads="1"/>
          </p:cNvSpPr>
          <p:nvPr/>
        </p:nvSpPr>
        <p:spPr bwMode="auto">
          <a:xfrm>
            <a:off x="3313241" y="3964632"/>
            <a:ext cx="923396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56" name="직사각형 43"/>
          <p:cNvSpPr>
            <a:spLocks noChangeArrowheads="1"/>
          </p:cNvSpPr>
          <p:nvPr/>
        </p:nvSpPr>
        <p:spPr bwMode="auto">
          <a:xfrm>
            <a:off x="7128913" y="3975774"/>
            <a:ext cx="5526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6361161" y="3975774"/>
            <a:ext cx="656781" cy="170183"/>
            <a:chOff x="1244588" y="1896810"/>
            <a:chExt cx="656781" cy="170183"/>
          </a:xfrm>
        </p:grpSpPr>
        <p:sp>
          <p:nvSpPr>
            <p:cNvPr id="61" name="직사각형 43"/>
            <p:cNvSpPr>
              <a:spLocks noChangeArrowheads="1"/>
            </p:cNvSpPr>
            <p:nvPr/>
          </p:nvSpPr>
          <p:spPr bwMode="auto">
            <a:xfrm>
              <a:off x="1244588" y="1896810"/>
              <a:ext cx="656781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en-US" altLang="ko-KR" sz="800" dirty="0" smtClean="0">
                  <a:latin typeface="+mn-ea"/>
                </a:rPr>
                <a:t>010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767" y="1914593"/>
              <a:ext cx="161925" cy="152400"/>
            </a:xfrm>
            <a:prstGeom prst="rect">
              <a:avLst/>
            </a:prstGeom>
          </p:spPr>
        </p:pic>
      </p:grpSp>
      <p:sp>
        <p:nvSpPr>
          <p:cNvPr id="63" name="직사각형 43"/>
          <p:cNvSpPr>
            <a:spLocks noChangeArrowheads="1"/>
          </p:cNvSpPr>
          <p:nvPr/>
        </p:nvSpPr>
        <p:spPr bwMode="auto">
          <a:xfrm>
            <a:off x="7800177" y="3968412"/>
            <a:ext cx="5526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775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1033" y="1048081"/>
            <a:ext cx="1733427" cy="457789"/>
          </a:xfrm>
          <a:prstGeom prst="rect">
            <a:avLst/>
          </a:prstGeom>
          <a:noFill/>
        </p:spPr>
        <p:txBody>
          <a:bodyPr wrap="none" lIns="87600" tIns="43801" rIns="87600" bIns="43801" rtlCol="0">
            <a:spAutoFit/>
          </a:bodyPr>
          <a:lstStyle/>
          <a:p>
            <a:r>
              <a:rPr lang="en-US" altLang="ko-KR" sz="2400" b="1" dirty="0">
                <a:latin typeface="+mj-ea"/>
              </a:rPr>
              <a:t>II.</a:t>
            </a:r>
            <a:r>
              <a:rPr lang="en-US" altLang="ko-KR" sz="2300" b="1" dirty="0">
                <a:latin typeface="+mj-ea"/>
                <a:ea typeface="+mj-ea"/>
              </a:rPr>
              <a:t> </a:t>
            </a:r>
            <a:r>
              <a:rPr lang="ko-KR" altLang="en-US" sz="2300" b="1" dirty="0">
                <a:latin typeface="+mj-ea"/>
                <a:ea typeface="+mj-ea"/>
              </a:rPr>
              <a:t>상품관리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313041" y="1535064"/>
            <a:ext cx="4427999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95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83968"/>
              </p:ext>
            </p:extLst>
          </p:nvPr>
        </p:nvGraphicFramePr>
        <p:xfrm>
          <a:off x="250124" y="1268761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이화텔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 smtClean="0"/>
                        <a:t>매입구분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/>
                        <a:t>공급사</a:t>
                      </a:r>
                      <a:r>
                        <a:rPr lang="ko-KR" altLang="en-US" sz="800" baseline="0" dirty="0"/>
                        <a:t> 항목 추가</a:t>
                      </a:r>
                      <a:endParaRPr lang="en-US" altLang="ko-KR" sz="800" baseline="0" dirty="0"/>
                    </a:p>
                    <a:p>
                      <a:pPr marL="228600" lvl="0" indent="-22860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baseline="0" dirty="0"/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27855"/>
              </p:ext>
            </p:extLst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상품 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 목록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 정보를 조회하는 페이지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602609"/>
              </p:ext>
            </p:extLst>
          </p:nvPr>
        </p:nvGraphicFramePr>
        <p:xfrm>
          <a:off x="308484" y="130550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상품 조회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796464"/>
              </p:ext>
            </p:extLst>
          </p:nvPr>
        </p:nvGraphicFramePr>
        <p:xfrm>
          <a:off x="308485" y="1864442"/>
          <a:ext cx="9217023" cy="4844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65647681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/>
                        <a:t>상품유형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등록일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매입구분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  </a:t>
                      </a:r>
                      <a:r>
                        <a:rPr lang="ko-KR" altLang="en-US" sz="800" dirty="0"/>
                        <a:t>전체      </a:t>
                      </a:r>
                      <a:r>
                        <a:rPr lang="ko-KR" altLang="en-US" sz="800" dirty="0" err="1"/>
                        <a:t>선매입</a:t>
                      </a:r>
                      <a:r>
                        <a:rPr lang="ko-KR" altLang="en-US" sz="800" dirty="0"/>
                        <a:t>      </a:t>
                      </a:r>
                      <a:r>
                        <a:rPr lang="ko-KR" altLang="en-US" sz="800" dirty="0" err="1"/>
                        <a:t>카드매입</a:t>
                      </a:r>
                      <a:r>
                        <a:rPr lang="ko-KR" altLang="en-US" sz="800" dirty="0"/>
                        <a:t>      </a:t>
                      </a:r>
                      <a:r>
                        <a:rPr lang="ko-KR" altLang="en-US" sz="800" dirty="0" err="1"/>
                        <a:t>위탁매입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9401020"/>
                  </a:ext>
                </a:extLst>
              </a:tr>
            </a:tbl>
          </a:graphicData>
        </a:graphic>
      </p:graphicFrame>
      <p:sp>
        <p:nvSpPr>
          <p:cNvPr id="29" name="직사각형 43"/>
          <p:cNvSpPr>
            <a:spLocks noChangeArrowheads="1"/>
          </p:cNvSpPr>
          <p:nvPr/>
        </p:nvSpPr>
        <p:spPr bwMode="auto">
          <a:xfrm>
            <a:off x="4474098" y="1904493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88" y="2111590"/>
            <a:ext cx="2070191" cy="212327"/>
          </a:xfrm>
          <a:prstGeom prst="rect">
            <a:avLst/>
          </a:prstGeom>
        </p:spPr>
      </p:pic>
      <p:sp>
        <p:nvSpPr>
          <p:cNvPr id="32" name="모서리가 둥근 직사각형 9"/>
          <p:cNvSpPr/>
          <p:nvPr/>
        </p:nvSpPr>
        <p:spPr>
          <a:xfrm>
            <a:off x="8624239" y="1615512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조회</a:t>
            </a: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238973"/>
              </p:ext>
            </p:extLst>
          </p:nvPr>
        </p:nvGraphicFramePr>
        <p:xfrm>
          <a:off x="308482" y="2697110"/>
          <a:ext cx="9302729" cy="2203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868">
                  <a:extLst>
                    <a:ext uri="{9D8B030D-6E8A-4147-A177-3AD203B41FA5}">
                      <a16:colId xmlns:a16="http://schemas.microsoft.com/office/drawing/2014/main" val="3253905411"/>
                    </a:ext>
                  </a:extLst>
                </a:gridCol>
                <a:gridCol w="600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95793395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547019239"/>
                    </a:ext>
                  </a:extLst>
                </a:gridCol>
                <a:gridCol w="1188132">
                  <a:extLst>
                    <a:ext uri="{9D8B030D-6E8A-4147-A177-3AD203B41FA5}">
                      <a16:colId xmlns:a16="http://schemas.microsoft.com/office/drawing/2014/main" val="177512598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374">
                  <a:extLst>
                    <a:ext uri="{9D8B030D-6E8A-4147-A177-3AD203B41FA5}">
                      <a16:colId xmlns:a16="http://schemas.microsoft.com/office/drawing/2014/main" val="1297138043"/>
                    </a:ext>
                  </a:extLst>
                </a:gridCol>
                <a:gridCol w="10099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35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8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유형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매입</a:t>
                      </a:r>
                      <a:endParaRPr lang="en-US" altLang="ko-KR" sz="800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규격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단위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할인가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재고량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등록일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사용여부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3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>
                          <a:solidFill>
                            <a:srgbClr val="00B0F0"/>
                          </a:solidFill>
                        </a:rPr>
                        <a:t>10000060436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선매입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   UTP</a:t>
                      </a:r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케이블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sng" dirty="0">
                          <a:solidFill>
                            <a:srgbClr val="3399FF"/>
                          </a:solidFill>
                        </a:rPr>
                        <a:t>㈜</a:t>
                      </a:r>
                      <a:r>
                        <a:rPr lang="ko-KR" altLang="en-US" sz="800" b="0" u="sng" dirty="0" err="1">
                          <a:solidFill>
                            <a:srgbClr val="3399FF"/>
                          </a:solidFill>
                        </a:rPr>
                        <a:t>그레이트테크</a:t>
                      </a:r>
                      <a:endParaRPr lang="ko-KR" altLang="en-US" sz="800" b="0" u="sng" dirty="0">
                        <a:solidFill>
                          <a:srgbClr val="3399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15,000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2015-05-05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>
                          <a:solidFill>
                            <a:srgbClr val="00B0F0"/>
                          </a:solidFill>
                        </a:rPr>
                        <a:t>10000060437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옵션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카드매입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   UTP</a:t>
                      </a:r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케이블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>
                          <a:solidFill>
                            <a:srgbClr val="3399FF"/>
                          </a:solidFill>
                        </a:rPr>
                        <a:t>㈜</a:t>
                      </a:r>
                      <a:r>
                        <a:rPr lang="ko-KR" altLang="en-US" sz="800" b="0" u="none" dirty="0" err="1">
                          <a:solidFill>
                            <a:srgbClr val="3399FF"/>
                          </a:solidFill>
                        </a:rPr>
                        <a:t>나우텍</a:t>
                      </a:r>
                      <a:endParaRPr lang="ko-KR" altLang="en-US" sz="800" b="0" u="none" dirty="0">
                        <a:solidFill>
                          <a:srgbClr val="3399FF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15m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13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2015-05-05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아니오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3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>
                          <a:solidFill>
                            <a:srgbClr val="00B0F0"/>
                          </a:solidFill>
                        </a:rPr>
                        <a:t>10000060438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일반</a:t>
                      </a:r>
                      <a:endParaRPr lang="en-US" altLang="ko-KR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u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선매입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   </a:t>
                      </a: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UTP</a:t>
                      </a:r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케이블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15m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2015-05-05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3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>
                          <a:solidFill>
                            <a:srgbClr val="00B0F0"/>
                          </a:solidFill>
                        </a:rPr>
                        <a:t>10000060439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일반</a:t>
                      </a:r>
                      <a:endParaRPr lang="en-US" altLang="ko-KR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선매입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        광섬유 절단기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반자동형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, OFC-500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2015-05-05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예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3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>
                          <a:solidFill>
                            <a:srgbClr val="00B0F0"/>
                          </a:solidFill>
                        </a:rPr>
                        <a:t>10000060440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선매입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        전화기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RT-3100,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발신자 표시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2015-05-05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예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3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sng" dirty="0">
                          <a:solidFill>
                            <a:srgbClr val="00B0F0"/>
                          </a:solidFill>
                        </a:rPr>
                        <a:t>10000060441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일반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위탁매입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         </a:t>
                      </a: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광파워미터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HPM-03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15,000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2015-05-05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308782" y="2445045"/>
            <a:ext cx="863798" cy="197674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kern="0" dirty="0">
                <a:solidFill>
                  <a:prstClr val="white"/>
                </a:solidFill>
                <a:latin typeface="맑은 고딕" panose="020F0502020204030204"/>
              </a:rPr>
              <a:t>상품</a:t>
            </a:r>
            <a:r>
              <a:rPr kumimoji="0" lang="en-US" altLang="ko-KR" sz="800" b="1" kern="0" dirty="0">
                <a:solidFill>
                  <a:prstClr val="white"/>
                </a:solidFill>
                <a:latin typeface="맑은 고딕" panose="020F0502020204030204"/>
              </a:rPr>
              <a:t> </a:t>
            </a:r>
            <a:r>
              <a:rPr kumimoji="0" lang="ko-KR" altLang="en-US" sz="800" b="1" kern="0" dirty="0">
                <a:solidFill>
                  <a:prstClr val="white"/>
                </a:solidFill>
                <a:latin typeface="맑은 고딕" panose="020F0502020204030204"/>
              </a:rPr>
              <a:t>조회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직사각형 43"/>
          <p:cNvSpPr>
            <a:spLocks noChangeArrowheads="1"/>
          </p:cNvSpPr>
          <p:nvPr/>
        </p:nvSpPr>
        <p:spPr bwMode="auto">
          <a:xfrm>
            <a:off x="1255512" y="1899878"/>
            <a:ext cx="1105200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9" name="모서리가 둥근 직사각형 9"/>
          <p:cNvSpPr/>
          <p:nvPr/>
        </p:nvSpPr>
        <p:spPr>
          <a:xfrm>
            <a:off x="8624239" y="2443082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등록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912104" y="1880828"/>
            <a:ext cx="127951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87611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>
                <a:solidFill>
                  <a:prstClr val="black"/>
                </a:solidFill>
                <a:latin typeface="맑은 고딕"/>
                <a:ea typeface="맑은 고딕"/>
              </a:rPr>
              <a:t>전체 </a:t>
            </a:r>
            <a:r>
              <a:rPr kumimoji="0" lang="ko-KR" altLang="en-US" sz="800" dirty="0">
                <a:solidFill>
                  <a:prstClr val="black"/>
                </a:solidFill>
              </a:rPr>
              <a:t>     </a:t>
            </a:r>
            <a:r>
              <a:rPr kumimoji="0" lang="ko-KR" altLang="en-US" sz="800" dirty="0" err="1">
                <a:solidFill>
                  <a:prstClr val="black"/>
                </a:solidFill>
                <a:latin typeface="맑은 고딕"/>
                <a:ea typeface="맑은 고딕"/>
              </a:rPr>
              <a:t>단품</a:t>
            </a:r>
            <a:r>
              <a:rPr kumimoji="0" lang="ko-KR" altLang="en-US" sz="8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800" dirty="0">
                <a:solidFill>
                  <a:prstClr val="black"/>
                </a:solidFill>
              </a:rPr>
              <a:t>      </a:t>
            </a:r>
            <a:r>
              <a:rPr kumimoji="0" lang="ko-KR" altLang="en-US" sz="800" dirty="0">
                <a:solidFill>
                  <a:prstClr val="black"/>
                </a:solidFill>
                <a:latin typeface="맑은 고딕"/>
                <a:ea typeface="맑은 고딕"/>
              </a:rPr>
              <a:t>옵션</a:t>
            </a:r>
          </a:p>
        </p:txBody>
      </p:sp>
      <p:sp>
        <p:nvSpPr>
          <p:cNvPr id="20" name="타원 19"/>
          <p:cNvSpPr/>
          <p:nvPr/>
        </p:nvSpPr>
        <p:spPr>
          <a:xfrm>
            <a:off x="6834733" y="1926357"/>
            <a:ext cx="122694" cy="101419"/>
          </a:xfrm>
          <a:prstGeom prst="ellipse">
            <a:avLst/>
          </a:prstGeom>
          <a:solidFill>
            <a:srgbClr val="4F81BD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7247731" y="1923011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7710626" y="1932226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모서리가 둥근 직사각형 9"/>
          <p:cNvSpPr/>
          <p:nvPr/>
        </p:nvSpPr>
        <p:spPr>
          <a:xfrm>
            <a:off x="7647931" y="1619015"/>
            <a:ext cx="937273" cy="20160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엑셀다운</a:t>
            </a:r>
            <a:endParaRPr lang="ko-KR" altLang="en-US" sz="900" dirty="0"/>
          </a:p>
        </p:txBody>
      </p:sp>
      <p:sp>
        <p:nvSpPr>
          <p:cNvPr id="18" name="직사각형 43"/>
          <p:cNvSpPr>
            <a:spLocks noChangeArrowheads="1"/>
          </p:cNvSpPr>
          <p:nvPr/>
        </p:nvSpPr>
        <p:spPr bwMode="auto">
          <a:xfrm>
            <a:off x="2540732" y="3046058"/>
            <a:ext cx="313279" cy="27198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ctr"/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dirty="0" err="1">
                <a:latin typeface="+mn-ea"/>
              </a:rPr>
              <a:t>img</a:t>
            </a:r>
            <a:endParaRPr lang="ko-KR" altLang="en-US" sz="800" dirty="0">
              <a:latin typeface="+mn-ea"/>
            </a:endParaRPr>
          </a:p>
        </p:txBody>
      </p:sp>
      <p:sp>
        <p:nvSpPr>
          <p:cNvPr id="24" name="직사각형 43"/>
          <p:cNvSpPr>
            <a:spLocks noChangeArrowheads="1"/>
          </p:cNvSpPr>
          <p:nvPr/>
        </p:nvSpPr>
        <p:spPr bwMode="auto">
          <a:xfrm>
            <a:off x="2540732" y="3354564"/>
            <a:ext cx="313279" cy="27198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ctr"/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dirty="0" err="1">
                <a:latin typeface="+mn-ea"/>
              </a:rPr>
              <a:t>img</a:t>
            </a:r>
            <a:endParaRPr lang="ko-KR" altLang="en-US" sz="800" dirty="0">
              <a:latin typeface="+mn-ea"/>
            </a:endParaRPr>
          </a:p>
        </p:txBody>
      </p:sp>
      <p:sp>
        <p:nvSpPr>
          <p:cNvPr id="25" name="직사각형 43"/>
          <p:cNvSpPr>
            <a:spLocks noChangeArrowheads="1"/>
          </p:cNvSpPr>
          <p:nvPr/>
        </p:nvSpPr>
        <p:spPr bwMode="auto">
          <a:xfrm>
            <a:off x="2540732" y="3665725"/>
            <a:ext cx="313279" cy="27198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ctr"/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dirty="0" err="1">
                <a:latin typeface="+mn-ea"/>
              </a:rPr>
              <a:t>img</a:t>
            </a:r>
            <a:endParaRPr lang="ko-KR" altLang="en-US" sz="800" dirty="0">
              <a:latin typeface="+mn-ea"/>
            </a:endParaRPr>
          </a:p>
        </p:txBody>
      </p:sp>
      <p:sp>
        <p:nvSpPr>
          <p:cNvPr id="26" name="직사각형 43"/>
          <p:cNvSpPr>
            <a:spLocks noChangeArrowheads="1"/>
          </p:cNvSpPr>
          <p:nvPr/>
        </p:nvSpPr>
        <p:spPr bwMode="auto">
          <a:xfrm>
            <a:off x="2540732" y="3973709"/>
            <a:ext cx="313279" cy="27198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ctr"/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dirty="0" err="1">
                <a:latin typeface="+mn-ea"/>
              </a:rPr>
              <a:t>img</a:t>
            </a:r>
            <a:endParaRPr lang="ko-KR" altLang="en-US" sz="800" dirty="0">
              <a:latin typeface="+mn-ea"/>
            </a:endParaRPr>
          </a:p>
        </p:txBody>
      </p:sp>
      <p:sp>
        <p:nvSpPr>
          <p:cNvPr id="27" name="직사각형 43"/>
          <p:cNvSpPr>
            <a:spLocks noChangeArrowheads="1"/>
          </p:cNvSpPr>
          <p:nvPr/>
        </p:nvSpPr>
        <p:spPr bwMode="auto">
          <a:xfrm>
            <a:off x="2540732" y="4289794"/>
            <a:ext cx="313279" cy="27198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ctr"/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dirty="0" err="1">
                <a:latin typeface="+mn-ea"/>
              </a:rPr>
              <a:t>img</a:t>
            </a:r>
            <a:endParaRPr lang="ko-KR" altLang="en-US" sz="800" dirty="0">
              <a:latin typeface="+mn-ea"/>
            </a:endParaRPr>
          </a:p>
        </p:txBody>
      </p:sp>
      <p:sp>
        <p:nvSpPr>
          <p:cNvPr id="28" name="직사각형 43"/>
          <p:cNvSpPr>
            <a:spLocks noChangeArrowheads="1"/>
          </p:cNvSpPr>
          <p:nvPr/>
        </p:nvSpPr>
        <p:spPr bwMode="auto">
          <a:xfrm>
            <a:off x="2540732" y="4601380"/>
            <a:ext cx="313279" cy="27198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ctr"/>
            <a:r>
              <a:rPr lang="en-US" altLang="ko-KR" sz="800" dirty="0">
                <a:latin typeface="+mn-ea"/>
              </a:rPr>
              <a:t>  </a:t>
            </a:r>
            <a:r>
              <a:rPr lang="en-US" altLang="ko-KR" sz="800" dirty="0" err="1">
                <a:latin typeface="+mn-ea"/>
              </a:rPr>
              <a:t>img</a:t>
            </a:r>
            <a:endParaRPr lang="ko-KR" altLang="en-US" sz="800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36368" y="4998368"/>
            <a:ext cx="12490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|&lt; &lt;&lt; 1 / 26 &gt;&gt; &gt;|</a:t>
            </a:r>
            <a:endParaRPr lang="ko-KR" altLang="en-US" sz="900" dirty="0"/>
          </a:p>
        </p:txBody>
      </p:sp>
      <p:sp>
        <p:nvSpPr>
          <p:cNvPr id="34" name="타원 33"/>
          <p:cNvSpPr/>
          <p:nvPr/>
        </p:nvSpPr>
        <p:spPr>
          <a:xfrm>
            <a:off x="4494473" y="2172206"/>
            <a:ext cx="122694" cy="101419"/>
          </a:xfrm>
          <a:prstGeom prst="ellipse">
            <a:avLst/>
          </a:prstGeom>
          <a:solidFill>
            <a:srgbClr val="4F81BD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4953000" y="2176811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5465007" y="2178075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085026" y="2184762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6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50124" y="1268761"/>
          <a:ext cx="9397046" cy="5472608"/>
        </p:xfrm>
        <a:graphic>
          <a:graphicData uri="http://schemas.openxmlformats.org/drawingml/2006/table">
            <a:tbl>
              <a:tblPr firstRow="1" bandRow="1"/>
              <a:tblGrid>
                <a:gridCol w="939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3242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185">
                <a:tc>
                  <a:txBody>
                    <a:bodyPr/>
                    <a:lstStyle/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재고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정산을 위한 </a:t>
                      </a: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매입구분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항목 추가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매입구분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</a:rPr>
                        <a:t>선매입상품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:10,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카드매입상품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:11,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위탁매입상품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</a:rPr>
                        <a:t>:20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 err="1" smtClean="0">
                          <a:solidFill>
                            <a:schemeClr val="tx1"/>
                          </a:solidFill>
                        </a:rPr>
                        <a:t>매입구분은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수정 불가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!!</a:t>
                      </a:r>
                    </a:p>
                    <a:p>
                      <a:pPr marL="228600" lvl="0" indent="-228600" latinLnBrk="1">
                        <a:buAutoNum type="arabicPeriod"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원산지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</a:rPr>
                        <a:t>브랜드 항목 추가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marT="45719" marB="45719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250125" y="171167"/>
          <a:ext cx="9397046" cy="9834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41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2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9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단위시스템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온라인결제몰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8" marR="35998" marT="45697" marB="4569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기능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87611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상품관리</a:t>
                      </a: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화면</a:t>
                      </a:r>
                      <a:r>
                        <a:rPr lang="ko-KR" altLang="en-US" sz="1000" b="1" kern="120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명</a:t>
                      </a:r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 등록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단품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0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상품정보를  등록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수정하는</a:t>
                      </a:r>
                      <a:r>
                        <a:rPr lang="ko-KR" altLang="en-US" sz="1000" b="1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</a:t>
                      </a: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5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화면 기능 설명</a:t>
                      </a:r>
                    </a:p>
                  </a:txBody>
                  <a:tcPr marL="35998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8000" marR="35998" marT="45697" marB="4569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308484" y="1304764"/>
          <a:ext cx="9253027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42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6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bg1"/>
                          </a:solidFill>
                        </a:rPr>
                        <a:t>상품 등록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72" y="1633002"/>
            <a:ext cx="7408949" cy="3821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7" name="사각형 설명선 66"/>
          <p:cNvSpPr/>
          <p:nvPr/>
        </p:nvSpPr>
        <p:spPr bwMode="auto">
          <a:xfrm>
            <a:off x="4304929" y="3933057"/>
            <a:ext cx="3523440" cy="288032"/>
          </a:xfrm>
          <a:prstGeom prst="wedgeRectCallout">
            <a:avLst>
              <a:gd name="adj1" fmla="val 14552"/>
              <a:gd name="adj2" fmla="val -49674"/>
            </a:avLst>
          </a:prstGeom>
          <a:noFill/>
          <a:ln w="19050">
            <a:solidFill>
              <a:srgbClr val="FF5050"/>
            </a:solidFill>
            <a:prstDash val="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0000"/>
              </a:buClr>
            </a:pPr>
            <a:endParaRPr lang="ko-KR" altLang="en-US" sz="11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452499" y="4230251"/>
          <a:ext cx="6984777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656476810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원산지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브랜드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직사각형 43"/>
          <p:cNvSpPr>
            <a:spLocks noChangeArrowheads="1"/>
          </p:cNvSpPr>
          <p:nvPr/>
        </p:nvSpPr>
        <p:spPr bwMode="auto">
          <a:xfrm>
            <a:off x="1465728" y="4257387"/>
            <a:ext cx="936104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4" name="사각형 설명선 13"/>
          <p:cNvSpPr/>
          <p:nvPr/>
        </p:nvSpPr>
        <p:spPr bwMode="auto">
          <a:xfrm>
            <a:off x="456877" y="4219693"/>
            <a:ext cx="7001446" cy="519284"/>
          </a:xfrm>
          <a:prstGeom prst="wedgeRectCallout">
            <a:avLst>
              <a:gd name="adj1" fmla="val 14552"/>
              <a:gd name="adj2" fmla="val -49674"/>
            </a:avLst>
          </a:prstGeom>
          <a:noFill/>
          <a:ln w="19050">
            <a:solidFill>
              <a:srgbClr val="FF5050"/>
            </a:solidFill>
            <a:prstDash val="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0000"/>
              </a:buClr>
            </a:pPr>
            <a:endParaRPr lang="ko-KR" altLang="en-US" sz="11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456877" y="4473116"/>
          <a:ext cx="6984777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5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8">
                  <a:extLst>
                    <a:ext uri="{9D8B030D-6E8A-4147-A177-3AD203B41FA5}">
                      <a16:colId xmlns:a16="http://schemas.microsoft.com/office/drawing/2014/main" val="2053061883"/>
                    </a:ext>
                  </a:extLst>
                </a:gridCol>
                <a:gridCol w="2164618">
                  <a:extLst>
                    <a:ext uri="{9D8B030D-6E8A-4147-A177-3AD203B41FA5}">
                      <a16:colId xmlns:a16="http://schemas.microsoft.com/office/drawing/2014/main" val="3082939036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과세구분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/>
                        <a:t>공급사</a:t>
                      </a:r>
                      <a:endParaRPr lang="ko-KR" altLang="en-US" sz="8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471799" y="4511052"/>
            <a:ext cx="901327" cy="170183"/>
            <a:chOff x="6537176" y="1886978"/>
            <a:chExt cx="901327" cy="170183"/>
          </a:xfrm>
        </p:grpSpPr>
        <p:sp>
          <p:nvSpPr>
            <p:cNvPr id="12" name="직사각형 43"/>
            <p:cNvSpPr>
              <a:spLocks noChangeArrowheads="1"/>
            </p:cNvSpPr>
            <p:nvPr/>
          </p:nvSpPr>
          <p:spPr bwMode="auto">
            <a:xfrm>
              <a:off x="6537176" y="1886978"/>
              <a:ext cx="901327" cy="169860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>
                  <a:latin typeface="+mn-ea"/>
                </a:rPr>
                <a:t>과세</a:t>
              </a:r>
              <a:r>
                <a:rPr lang="en-US" altLang="ko-KR" sz="800" dirty="0">
                  <a:latin typeface="+mn-ea"/>
                </a:rPr>
                <a:t>10%</a:t>
              </a:r>
              <a:endParaRPr lang="ko-KR" altLang="en-US" sz="800" dirty="0">
                <a:latin typeface="+mn-ea"/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6578" y="1904761"/>
              <a:ext cx="161925" cy="152400"/>
            </a:xfrm>
            <a:prstGeom prst="rect">
              <a:avLst/>
            </a:prstGeom>
          </p:spPr>
        </p:pic>
      </p:grpSp>
      <p:sp>
        <p:nvSpPr>
          <p:cNvPr id="17" name="직사각형 43"/>
          <p:cNvSpPr>
            <a:spLocks noChangeArrowheads="1"/>
          </p:cNvSpPr>
          <p:nvPr/>
        </p:nvSpPr>
        <p:spPr bwMode="auto">
          <a:xfrm>
            <a:off x="5313040" y="4257387"/>
            <a:ext cx="936104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8" name="직사각형 43"/>
          <p:cNvSpPr>
            <a:spLocks noChangeArrowheads="1"/>
          </p:cNvSpPr>
          <p:nvPr/>
        </p:nvSpPr>
        <p:spPr bwMode="auto">
          <a:xfrm>
            <a:off x="5313040" y="4511375"/>
            <a:ext cx="936104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47625" y="47625"/>
          <a:ext cx="8445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포장기 셸 개체" showAsIcon="1" r:id="rId6" imgW="844920" imgH="349200" progId="Package">
                  <p:embed/>
                </p:oleObj>
              </mc:Choice>
              <mc:Fallback>
                <p:oleObj name="포장기 셸 개체" showAsIcon="1" r:id="rId6" imgW="844920" imgH="349200" progId="Package">
                  <p:embed/>
                  <p:pic>
                    <p:nvPicPr>
                      <p:cNvPr id="4" name="개체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625" y="47625"/>
                        <a:ext cx="84455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7500" y="4509708"/>
            <a:ext cx="191303" cy="191303"/>
          </a:xfrm>
          <a:prstGeom prst="rect">
            <a:avLst/>
          </a:prstGeom>
        </p:spPr>
      </p:pic>
      <p:sp>
        <p:nvSpPr>
          <p:cNvPr id="20" name="사각형 설명선 19"/>
          <p:cNvSpPr/>
          <p:nvPr/>
        </p:nvSpPr>
        <p:spPr bwMode="auto">
          <a:xfrm>
            <a:off x="6941726" y="1091505"/>
            <a:ext cx="2940420" cy="2702803"/>
          </a:xfrm>
          <a:prstGeom prst="wedgeRectCallout">
            <a:avLst>
              <a:gd name="adj1" fmla="val -69256"/>
              <a:gd name="adj2" fmla="val 81065"/>
            </a:avLst>
          </a:prstGeom>
          <a:solidFill>
            <a:schemeClr val="bg1"/>
          </a:solidFill>
          <a:ln w="19050">
            <a:solidFill>
              <a:srgbClr val="FF5050"/>
            </a:solidFill>
            <a:prstDash val="dash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0000"/>
              </a:buClr>
            </a:pPr>
            <a:endParaRPr lang="ko-KR" altLang="en-US" sz="11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4059" y="1112332"/>
            <a:ext cx="2842257" cy="263379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 bwMode="auto">
          <a:xfrm>
            <a:off x="6468803" y="4005065"/>
            <a:ext cx="716445" cy="144015"/>
          </a:xfrm>
          <a:prstGeom prst="rect">
            <a:avLst/>
          </a:prstGeom>
          <a:solidFill>
            <a:schemeClr val="bg1"/>
          </a:solidFill>
          <a:ln w="12700"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0000"/>
              </a:buClr>
            </a:pPr>
            <a:endParaRPr lang="ko-KR" altLang="en-US" sz="11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4320371" y="3950816"/>
          <a:ext cx="3470039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7931">
                  <a:extLst>
                    <a:ext uri="{9D8B030D-6E8A-4147-A177-3AD203B41FA5}">
                      <a16:colId xmlns:a16="http://schemas.microsoft.com/office/drawing/2014/main" val="3656476810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매입구분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   </a:t>
                      </a:r>
                      <a:r>
                        <a:rPr lang="ko-KR" altLang="en-US" sz="800" dirty="0" err="1"/>
                        <a:t>선매입상품</a:t>
                      </a:r>
                      <a:r>
                        <a:rPr lang="ko-KR" altLang="en-US" sz="800" dirty="0"/>
                        <a:t>      카드매입상품      위탁매입상품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5320621" y="4013208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6083540" y="4007974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875628" y="4015925"/>
            <a:ext cx="122694" cy="101419"/>
          </a:xfrm>
          <a:prstGeom prst="ellips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110888" y="3956382"/>
            <a:ext cx="612068" cy="218088"/>
          </a:xfrm>
          <a:prstGeom prst="rect">
            <a:avLst/>
          </a:prstGeom>
          <a:solidFill>
            <a:schemeClr val="bg1"/>
          </a:solidFill>
          <a:ln w="12700"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0000"/>
              </a:buClr>
            </a:pPr>
            <a:endParaRPr lang="ko-KR" altLang="en-US" sz="1100" b="1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529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1033" y="1048081"/>
            <a:ext cx="1829607" cy="457789"/>
          </a:xfrm>
          <a:prstGeom prst="rect">
            <a:avLst/>
          </a:prstGeom>
          <a:noFill/>
        </p:spPr>
        <p:txBody>
          <a:bodyPr wrap="none" lIns="87600" tIns="43801" rIns="87600" bIns="43801" rtlCol="0">
            <a:spAutoFit/>
          </a:bodyPr>
          <a:lstStyle/>
          <a:p>
            <a:r>
              <a:rPr lang="en-US" altLang="ko-KR" sz="2400" b="1" dirty="0">
                <a:latin typeface="+mj-ea"/>
              </a:rPr>
              <a:t>III.</a:t>
            </a:r>
            <a:r>
              <a:rPr lang="en-US" altLang="ko-KR" sz="2300" b="1" dirty="0">
                <a:latin typeface="+mj-ea"/>
                <a:ea typeface="+mj-ea"/>
              </a:rPr>
              <a:t> </a:t>
            </a:r>
            <a:r>
              <a:rPr lang="ko-KR" altLang="en-US" sz="2300" b="1" dirty="0">
                <a:latin typeface="+mj-ea"/>
                <a:ea typeface="+mj-ea"/>
              </a:rPr>
              <a:t>재고관리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5313041" y="1535064"/>
            <a:ext cx="4427999" cy="0"/>
          </a:xfrm>
          <a:prstGeom prst="line">
            <a:avLst/>
          </a:prstGeom>
          <a:ln w="762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94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62B3D9"/>
        </a:solidFill>
        <a:ln w="12700">
          <a:noFill/>
          <a:headEnd/>
          <a:tailEnd/>
        </a:ln>
      </a:spPr>
      <a:bodyPr lIns="0" rIns="0" rtlCol="0" anchor="ctr"/>
      <a:lstStyle>
        <a:defPPr algn="ctr" fontAlgn="auto">
          <a:lnSpc>
            <a:spcPct val="100000"/>
          </a:lnSpc>
          <a:spcBef>
            <a:spcPts val="0"/>
          </a:spcBef>
          <a:spcAft>
            <a:spcPct val="20000"/>
          </a:spcAft>
          <a:buClr>
            <a:srgbClr val="000000"/>
          </a:buClr>
          <a:defRPr sz="1100" b="1" kern="0" dirty="0" smtClean="0">
            <a:solidFill>
              <a:schemeClr val="bg1"/>
            </a:solidFill>
            <a:latin typeface="맑은 고딕" pitchFamily="50" charset="-127"/>
            <a:ea typeface="맑은 고딕" pitchFamily="50" charset="-127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95466</TotalTime>
  <Words>1565</Words>
  <Application>Microsoft Office PowerPoint</Application>
  <PresentationFormat>A4 용지(210x297mm)</PresentationFormat>
  <Paragraphs>954</Paragraphs>
  <Slides>19</Slides>
  <Notes>19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Futura Bk</vt:lpstr>
      <vt:lpstr>HY견고딕</vt:lpstr>
      <vt:lpstr>가는각진제목체</vt:lpstr>
      <vt:lpstr>굴림</vt:lpstr>
      <vt:lpstr>맑은 고딕</vt:lpstr>
      <vt:lpstr>Arial</vt:lpstr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.</dc:creator>
  <cp:lastModifiedBy>임 상건</cp:lastModifiedBy>
  <cp:revision>4206</cp:revision>
  <cp:lastPrinted>2017-06-14T05:26:29Z</cp:lastPrinted>
  <dcterms:created xsi:type="dcterms:W3CDTF">2011-06-13T04:33:00Z</dcterms:created>
  <dcterms:modified xsi:type="dcterms:W3CDTF">2018-10-04T10:05:40Z</dcterms:modified>
</cp:coreProperties>
</file>