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6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7A26-0E7B-43A0-905D-C1105E56D494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3C8C-20EA-4996-AF69-4FD3A5023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91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7A26-0E7B-43A0-905D-C1105E56D494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3C8C-20EA-4996-AF69-4FD3A5023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7A26-0E7B-43A0-905D-C1105E56D494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3C8C-20EA-4996-AF69-4FD3A5023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56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7A26-0E7B-43A0-905D-C1105E56D494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3C8C-20EA-4996-AF69-4FD3A5023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95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7A26-0E7B-43A0-905D-C1105E56D494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3C8C-20EA-4996-AF69-4FD3A5023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25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7A26-0E7B-43A0-905D-C1105E56D494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3C8C-20EA-4996-AF69-4FD3A5023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65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7A26-0E7B-43A0-905D-C1105E56D494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3C8C-20EA-4996-AF69-4FD3A5023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31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7A26-0E7B-43A0-905D-C1105E56D494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3C8C-20EA-4996-AF69-4FD3A5023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1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7A26-0E7B-43A0-905D-C1105E56D494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3C8C-20EA-4996-AF69-4FD3A5023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16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7A26-0E7B-43A0-905D-C1105E56D494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3C8C-20EA-4996-AF69-4FD3A5023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92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7A26-0E7B-43A0-905D-C1105E56D494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3C8C-20EA-4996-AF69-4FD3A5023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91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27A26-0E7B-43A0-905D-C1105E56D494}" type="datetimeFigureOut">
              <a:rPr lang="ko-KR" altLang="en-US" smtClean="0"/>
              <a:t>2018-06-11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73C8C-20EA-4996-AF69-4FD3A5023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12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32"/>
          <p:cNvSpPr>
            <a:spLocks noChangeShapeType="1"/>
          </p:cNvSpPr>
          <p:nvPr/>
        </p:nvSpPr>
        <p:spPr bwMode="auto">
          <a:xfrm rot="5400000">
            <a:off x="4933059" y="769196"/>
            <a:ext cx="16219" cy="179851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</a:endParaRPr>
          </a:p>
        </p:txBody>
      </p:sp>
      <p:grpSp>
        <p:nvGrpSpPr>
          <p:cNvPr id="23" name="Group 463"/>
          <p:cNvGrpSpPr>
            <a:grpSpLocks/>
          </p:cNvGrpSpPr>
          <p:nvPr/>
        </p:nvGrpSpPr>
        <p:grpSpPr bwMode="auto">
          <a:xfrm>
            <a:off x="4828423" y="1470087"/>
            <a:ext cx="288925" cy="410990"/>
            <a:chOff x="2092" y="2347"/>
            <a:chExt cx="272" cy="724"/>
          </a:xfrm>
        </p:grpSpPr>
        <p:pic>
          <p:nvPicPr>
            <p:cNvPr id="62" name="Picture 46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" y="2347"/>
              <a:ext cx="272" cy="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Oval 465"/>
            <p:cNvSpPr>
              <a:spLocks noChangeArrowheads="1"/>
            </p:cNvSpPr>
            <p:nvPr/>
          </p:nvSpPr>
          <p:spPr bwMode="auto">
            <a:xfrm>
              <a:off x="2171" y="2609"/>
              <a:ext cx="45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+mn-ea"/>
                <a:ea typeface="+mn-ea"/>
              </a:endParaRPr>
            </a:p>
          </p:txBody>
        </p:sp>
      </p:grpSp>
      <p:pic>
        <p:nvPicPr>
          <p:cNvPr id="29" name="Picture 1076" descr="Server-Disk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958111" y="2843655"/>
            <a:ext cx="638828" cy="65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043" descr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673" y="2822637"/>
            <a:ext cx="539685" cy="601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1070" descr="e35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129" y="2889158"/>
            <a:ext cx="596281" cy="57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" name="그룹 285"/>
          <p:cNvGrpSpPr>
            <a:grpSpLocks/>
          </p:cNvGrpSpPr>
          <p:nvPr/>
        </p:nvGrpSpPr>
        <p:grpSpPr bwMode="auto">
          <a:xfrm>
            <a:off x="3089274" y="1420490"/>
            <a:ext cx="952637" cy="536373"/>
            <a:chOff x="628650" y="3663950"/>
            <a:chExt cx="952637" cy="654690"/>
          </a:xfrm>
        </p:grpSpPr>
        <p:pic>
          <p:nvPicPr>
            <p:cNvPr id="46" name="Picture 118" descr="cloud1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650" y="3663950"/>
              <a:ext cx="952637" cy="654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Text Box 119"/>
            <p:cNvSpPr txBox="1">
              <a:spLocks noChangeArrowheads="1"/>
            </p:cNvSpPr>
            <p:nvPr/>
          </p:nvSpPr>
          <p:spPr bwMode="auto">
            <a:xfrm>
              <a:off x="628650" y="3813936"/>
              <a:ext cx="889000" cy="319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algn="ctr">
                <a:defRPr/>
              </a:pPr>
              <a:r>
                <a:rPr lang="en-US" altLang="ko-KR" sz="1100" b="1" dirty="0">
                  <a:latin typeface="+mn-ea"/>
                </a:rPr>
                <a:t>Internet</a:t>
              </a:r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6402730" y="1523511"/>
            <a:ext cx="1747079" cy="48883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IIS7.0 (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okplaza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Apache Web (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okmall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0" name="Picture 1070" descr="e35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845" y="1449212"/>
            <a:ext cx="583724" cy="559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 Box 58"/>
          <p:cNvSpPr txBox="1">
            <a:spLocks noChangeArrowheads="1"/>
          </p:cNvSpPr>
          <p:nvPr/>
        </p:nvSpPr>
        <p:spPr bwMode="auto">
          <a:xfrm>
            <a:off x="5617277" y="1232794"/>
            <a:ext cx="83997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200" dirty="0" smtClean="0">
                <a:latin typeface="+mn-ea"/>
                <a:ea typeface="+mn-ea"/>
              </a:rPr>
              <a:t>62</a:t>
            </a:r>
            <a:r>
              <a:rPr lang="ko-KR" altLang="en-US" sz="1200" dirty="0" smtClean="0">
                <a:latin typeface="+mn-ea"/>
                <a:ea typeface="+mn-ea"/>
              </a:rPr>
              <a:t>번 </a:t>
            </a:r>
            <a:r>
              <a:rPr lang="ko-KR" altLang="en-US" sz="1200" dirty="0" err="1" smtClean="0">
                <a:latin typeface="+mn-ea"/>
                <a:ea typeface="+mn-ea"/>
              </a:rPr>
              <a:t>웹서버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66" name="Picture 1043" descr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605" y="910044"/>
            <a:ext cx="276945" cy="30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8" name="구부러진 연결선 67"/>
          <p:cNvCxnSpPr>
            <a:stCxn id="60" idx="3"/>
            <a:endCxn id="66" idx="1"/>
          </p:cNvCxnSpPr>
          <p:nvPr/>
        </p:nvCxnSpPr>
        <p:spPr>
          <a:xfrm flipV="1">
            <a:off x="6351569" y="1064462"/>
            <a:ext cx="444036" cy="664320"/>
          </a:xfrm>
          <a:prstGeom prst="curvedConnector3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Box 58"/>
          <p:cNvSpPr txBox="1">
            <a:spLocks noChangeArrowheads="1"/>
          </p:cNvSpPr>
          <p:nvPr/>
        </p:nvSpPr>
        <p:spPr bwMode="auto">
          <a:xfrm>
            <a:off x="4719467" y="1258282"/>
            <a:ext cx="46166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200" dirty="0" smtClean="0">
                <a:latin typeface="+mn-ea"/>
                <a:ea typeface="+mn-ea"/>
              </a:rPr>
              <a:t>방화벽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72" name="AutoShape 16"/>
          <p:cNvSpPr>
            <a:spLocks noChangeArrowheads="1"/>
          </p:cNvSpPr>
          <p:nvPr/>
        </p:nvSpPr>
        <p:spPr bwMode="auto">
          <a:xfrm>
            <a:off x="2006611" y="2548144"/>
            <a:ext cx="8304578" cy="57227"/>
          </a:xfrm>
          <a:prstGeom prst="roundRect">
            <a:avLst>
              <a:gd name="adj" fmla="val 16667"/>
            </a:avLst>
          </a:prstGeom>
          <a:solidFill>
            <a:srgbClr val="ACD5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73" name="Line 32"/>
          <p:cNvSpPr>
            <a:spLocks noChangeShapeType="1"/>
          </p:cNvSpPr>
          <p:nvPr/>
        </p:nvSpPr>
        <p:spPr bwMode="auto">
          <a:xfrm rot="5400000">
            <a:off x="5748720" y="2239374"/>
            <a:ext cx="601096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74" name="Text Box 58"/>
          <p:cNvSpPr txBox="1">
            <a:spLocks noChangeArrowheads="1"/>
          </p:cNvSpPr>
          <p:nvPr/>
        </p:nvSpPr>
        <p:spPr bwMode="auto">
          <a:xfrm>
            <a:off x="6567708" y="749628"/>
            <a:ext cx="65081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ko-KR" altLang="en-US" sz="1000" dirty="0" smtClean="0">
                <a:latin typeface="+mn-ea"/>
                <a:ea typeface="+mn-ea"/>
              </a:rPr>
              <a:t>이중화</a:t>
            </a:r>
            <a:r>
              <a:rPr lang="en-US" altLang="ko-KR" sz="1000" dirty="0" smtClean="0">
                <a:latin typeface="+mn-ea"/>
                <a:ea typeface="+mn-ea"/>
              </a:rPr>
              <a:t>/DR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75" name="Line 32"/>
          <p:cNvSpPr>
            <a:spLocks noChangeShapeType="1"/>
          </p:cNvSpPr>
          <p:nvPr/>
        </p:nvSpPr>
        <p:spPr bwMode="auto">
          <a:xfrm rot="5400000">
            <a:off x="3568370" y="2758881"/>
            <a:ext cx="274583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76" name="Line 32"/>
          <p:cNvSpPr>
            <a:spLocks noChangeShapeType="1"/>
          </p:cNvSpPr>
          <p:nvPr/>
        </p:nvSpPr>
        <p:spPr bwMode="auto">
          <a:xfrm rot="5400000">
            <a:off x="6117462" y="2747647"/>
            <a:ext cx="274583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77" name="Line 32"/>
          <p:cNvSpPr>
            <a:spLocks noChangeShapeType="1"/>
          </p:cNvSpPr>
          <p:nvPr/>
        </p:nvSpPr>
        <p:spPr bwMode="auto">
          <a:xfrm rot="5400000">
            <a:off x="9032318" y="2746044"/>
            <a:ext cx="274583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79" name="Text Box 58"/>
          <p:cNvSpPr txBox="1">
            <a:spLocks noChangeArrowheads="1"/>
          </p:cNvSpPr>
          <p:nvPr/>
        </p:nvSpPr>
        <p:spPr bwMode="auto">
          <a:xfrm>
            <a:off x="2645653" y="3031220"/>
            <a:ext cx="70410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200" dirty="0" smtClean="0">
                <a:latin typeface="+mn-ea"/>
                <a:ea typeface="+mn-ea"/>
              </a:rPr>
              <a:t>67</a:t>
            </a:r>
            <a:r>
              <a:rPr lang="ko-KR" altLang="en-US" sz="1200" dirty="0" smtClean="0">
                <a:latin typeface="+mn-ea"/>
                <a:ea typeface="+mn-ea"/>
              </a:rPr>
              <a:t>번 </a:t>
            </a:r>
            <a:r>
              <a:rPr lang="en-US" altLang="ko-KR" sz="1200" dirty="0" smtClean="0">
                <a:latin typeface="+mn-ea"/>
                <a:ea typeface="+mn-ea"/>
              </a:rPr>
              <a:t>WAS</a:t>
            </a:r>
            <a:endParaRPr lang="en-US" altLang="ko-KR" sz="1200" dirty="0">
              <a:latin typeface="+mn-ea"/>
              <a:ea typeface="+mn-ea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528"/>
              </p:ext>
            </p:extLst>
          </p:nvPr>
        </p:nvGraphicFramePr>
        <p:xfrm>
          <a:off x="1919004" y="3694242"/>
          <a:ext cx="3321792" cy="227284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54435">
                  <a:extLst>
                    <a:ext uri="{9D8B030D-6E8A-4147-A177-3AD203B41FA5}">
                      <a16:colId xmlns:a16="http://schemas.microsoft.com/office/drawing/2014/main" val="3506764909"/>
                    </a:ext>
                  </a:extLst>
                </a:gridCol>
                <a:gridCol w="2367357">
                  <a:extLst>
                    <a:ext uri="{9D8B030D-6E8A-4147-A177-3AD203B41FA5}">
                      <a16:colId xmlns:a16="http://schemas.microsoft.com/office/drawing/2014/main" val="76551625"/>
                    </a:ext>
                  </a:extLst>
                </a:gridCol>
              </a:tblGrid>
              <a:tr h="1291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Tomcat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err="1" smtClean="0"/>
                        <a:t>Okplaza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Ubiform</a:t>
                      </a:r>
                      <a:r>
                        <a:rPr lang="en-US" altLang="ko-KR" sz="1200" b="0" baseline="0" dirty="0" smtClean="0"/>
                        <a:t> (Tomcat7.0)</a:t>
                      </a:r>
                      <a:endParaRPr lang="en-US" altLang="ko-KR" sz="1200" b="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err="1" smtClean="0"/>
                        <a:t>Okmall</a:t>
                      </a:r>
                      <a:r>
                        <a:rPr lang="en-US" altLang="ko-KR" sz="1200" b="0" dirty="0" smtClean="0"/>
                        <a:t> (Tomcat7.0)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Search </a:t>
                      </a:r>
                      <a:r>
                        <a:rPr lang="ko-KR" altLang="en-US" sz="1200" dirty="0" smtClean="0"/>
                        <a:t>검색엔진</a:t>
                      </a:r>
                      <a:r>
                        <a:rPr lang="en-US" altLang="ko-KR" sz="1200" b="0" dirty="0" smtClean="0"/>
                        <a:t> (Tomcat7.0)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KED </a:t>
                      </a:r>
                      <a:r>
                        <a:rPr lang="ko-KR" altLang="en-US" sz="1200" dirty="0" smtClean="0"/>
                        <a:t>신용정보</a:t>
                      </a:r>
                      <a:r>
                        <a:rPr lang="en-US" altLang="ko-KR" sz="1200" b="0" dirty="0" smtClean="0"/>
                        <a:t> (Tomcat 6.0)</a:t>
                      </a:r>
                      <a:endParaRPr lang="ko-KR" altLang="en-US" sz="12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382786"/>
                  </a:ext>
                </a:extLst>
              </a:tr>
              <a:tr h="4665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Agent</a:t>
                      </a:r>
                      <a:endParaRPr lang="ko-KR" altLang="en-US" sz="12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 err="1" smtClean="0"/>
                        <a:t>TelLink</a:t>
                      </a:r>
                      <a:r>
                        <a:rPr lang="en-US" altLang="ko-KR" sz="1200" dirty="0" smtClean="0"/>
                        <a:t> (MMS)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738202"/>
                  </a:ext>
                </a:extLst>
              </a:tr>
              <a:tr h="5148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공인인증</a:t>
                      </a:r>
                      <a:endParaRPr lang="ko-KR" altLang="en-US" sz="12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 smtClean="0"/>
                        <a:t>서울신용정보</a:t>
                      </a:r>
                      <a:endParaRPr lang="en-US" altLang="ko-KR" sz="12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763952"/>
                  </a:ext>
                </a:extLst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509658"/>
              </p:ext>
            </p:extLst>
          </p:nvPr>
        </p:nvGraphicFramePr>
        <p:xfrm>
          <a:off x="5470468" y="3694244"/>
          <a:ext cx="1691160" cy="117167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85913">
                  <a:extLst>
                    <a:ext uri="{9D8B030D-6E8A-4147-A177-3AD203B41FA5}">
                      <a16:colId xmlns:a16="http://schemas.microsoft.com/office/drawing/2014/main" val="3506764909"/>
                    </a:ext>
                  </a:extLst>
                </a:gridCol>
                <a:gridCol w="1205247">
                  <a:extLst>
                    <a:ext uri="{9D8B030D-6E8A-4147-A177-3AD203B41FA5}">
                      <a16:colId xmlns:a16="http://schemas.microsoft.com/office/drawing/2014/main" val="76551625"/>
                    </a:ext>
                  </a:extLst>
                </a:gridCol>
              </a:tblGrid>
              <a:tr h="117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MS-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SQL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 err="1" smtClean="0"/>
                        <a:t>Okplaza</a:t>
                      </a:r>
                      <a:endParaRPr lang="en-US" altLang="ko-KR" sz="1200" b="1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 smtClean="0"/>
                        <a:t>K-LINK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 err="1" smtClean="0"/>
                        <a:t>Okmall</a:t>
                      </a:r>
                      <a:endParaRPr lang="en-US" altLang="ko-KR" sz="1200" b="1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382786"/>
                  </a:ext>
                </a:extLst>
              </a:tr>
            </a:tbl>
          </a:graphicData>
        </a:graphic>
      </p:graphicFrame>
      <p:pic>
        <p:nvPicPr>
          <p:cNvPr id="82" name="Picture 1043" descr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932" y="3228129"/>
            <a:ext cx="276945" cy="30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 Box 58"/>
          <p:cNvSpPr txBox="1">
            <a:spLocks noChangeArrowheads="1"/>
          </p:cNvSpPr>
          <p:nvPr/>
        </p:nvSpPr>
        <p:spPr bwMode="auto">
          <a:xfrm>
            <a:off x="4140535" y="3058088"/>
            <a:ext cx="65081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ko-KR" altLang="en-US" sz="1000" dirty="0" smtClean="0">
                <a:latin typeface="+mn-ea"/>
                <a:ea typeface="+mn-ea"/>
              </a:rPr>
              <a:t>이중화</a:t>
            </a:r>
            <a:r>
              <a:rPr lang="en-US" altLang="ko-KR" sz="1000" dirty="0" smtClean="0">
                <a:latin typeface="+mn-ea"/>
                <a:ea typeface="+mn-ea"/>
              </a:rPr>
              <a:t>/DR</a:t>
            </a:r>
            <a:endParaRPr lang="en-US" altLang="ko-KR" sz="1000" dirty="0">
              <a:latin typeface="+mn-ea"/>
              <a:ea typeface="+mn-ea"/>
            </a:endParaRPr>
          </a:p>
        </p:txBody>
      </p:sp>
      <p:cxnSp>
        <p:nvCxnSpPr>
          <p:cNvPr id="84" name="구부러진 연결선 83"/>
          <p:cNvCxnSpPr>
            <a:stCxn id="31" idx="3"/>
            <a:endCxn id="82" idx="1"/>
          </p:cNvCxnSpPr>
          <p:nvPr/>
        </p:nvCxnSpPr>
        <p:spPr>
          <a:xfrm>
            <a:off x="3951358" y="3123553"/>
            <a:ext cx="378574" cy="258994"/>
          </a:xfrm>
          <a:prstGeom prst="curvedConnector3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1043" descr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557" y="3196652"/>
            <a:ext cx="276945" cy="30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8" name="구부러진 연결선 87"/>
          <p:cNvCxnSpPr>
            <a:stCxn id="29" idx="3"/>
            <a:endCxn id="87" idx="1"/>
          </p:cNvCxnSpPr>
          <p:nvPr/>
        </p:nvCxnSpPr>
        <p:spPr>
          <a:xfrm>
            <a:off x="6596939" y="3171678"/>
            <a:ext cx="316618" cy="179392"/>
          </a:xfrm>
          <a:prstGeom prst="curvedConnector3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58"/>
          <p:cNvSpPr txBox="1">
            <a:spLocks noChangeArrowheads="1"/>
          </p:cNvSpPr>
          <p:nvPr/>
        </p:nvSpPr>
        <p:spPr bwMode="auto">
          <a:xfrm>
            <a:off x="5391227" y="3048839"/>
            <a:ext cx="57868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200" dirty="0" smtClean="0">
                <a:latin typeface="+mn-ea"/>
                <a:ea typeface="+mn-ea"/>
              </a:rPr>
              <a:t>67</a:t>
            </a:r>
            <a:r>
              <a:rPr lang="ko-KR" altLang="en-US" sz="1200" dirty="0" smtClean="0">
                <a:latin typeface="+mn-ea"/>
                <a:ea typeface="+mn-ea"/>
              </a:rPr>
              <a:t>번 </a:t>
            </a:r>
            <a:r>
              <a:rPr lang="en-US" altLang="ko-KR" sz="1200" dirty="0" smtClean="0">
                <a:latin typeface="+mn-ea"/>
                <a:ea typeface="+mn-ea"/>
              </a:rPr>
              <a:t>DB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92" name="Text Box 58"/>
          <p:cNvSpPr txBox="1">
            <a:spLocks noChangeArrowheads="1"/>
          </p:cNvSpPr>
          <p:nvPr/>
        </p:nvSpPr>
        <p:spPr bwMode="auto">
          <a:xfrm>
            <a:off x="6726040" y="3038547"/>
            <a:ext cx="65081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ko-KR" altLang="en-US" sz="1000" dirty="0" smtClean="0">
                <a:latin typeface="+mn-ea"/>
                <a:ea typeface="+mn-ea"/>
              </a:rPr>
              <a:t>이중화</a:t>
            </a:r>
            <a:r>
              <a:rPr lang="en-US" altLang="ko-KR" sz="1000" dirty="0" smtClean="0">
                <a:latin typeface="+mn-ea"/>
                <a:ea typeface="+mn-ea"/>
              </a:rPr>
              <a:t>/DR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93" name="Text Box 58"/>
          <p:cNvSpPr txBox="1">
            <a:spLocks noChangeArrowheads="1"/>
          </p:cNvSpPr>
          <p:nvPr/>
        </p:nvSpPr>
        <p:spPr bwMode="auto">
          <a:xfrm>
            <a:off x="8221477" y="2933740"/>
            <a:ext cx="68608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200" dirty="0" smtClean="0">
                <a:latin typeface="+mn-ea"/>
                <a:ea typeface="+mn-ea"/>
              </a:rPr>
              <a:t>10</a:t>
            </a:r>
            <a:r>
              <a:rPr lang="ko-KR" altLang="en-US" sz="1200" dirty="0" smtClean="0">
                <a:latin typeface="+mn-ea"/>
                <a:ea typeface="+mn-ea"/>
              </a:rPr>
              <a:t>번 개발</a:t>
            </a:r>
            <a:endParaRPr lang="en-US" altLang="ko-KR" sz="1200" dirty="0">
              <a:latin typeface="+mn-ea"/>
              <a:ea typeface="+mn-ea"/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425984"/>
              </p:ext>
            </p:extLst>
          </p:nvPr>
        </p:nvGraphicFramePr>
        <p:xfrm>
          <a:off x="7422451" y="3694241"/>
          <a:ext cx="3321792" cy="231861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54435">
                  <a:extLst>
                    <a:ext uri="{9D8B030D-6E8A-4147-A177-3AD203B41FA5}">
                      <a16:colId xmlns:a16="http://schemas.microsoft.com/office/drawing/2014/main" val="3506764909"/>
                    </a:ext>
                  </a:extLst>
                </a:gridCol>
                <a:gridCol w="2367357">
                  <a:extLst>
                    <a:ext uri="{9D8B030D-6E8A-4147-A177-3AD203B41FA5}">
                      <a16:colId xmlns:a16="http://schemas.microsoft.com/office/drawing/2014/main" val="76551625"/>
                    </a:ext>
                  </a:extLst>
                </a:gridCol>
              </a:tblGrid>
              <a:tr h="1439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Tomcat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err="1" smtClean="0"/>
                        <a:t>Okplaza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Ubiform</a:t>
                      </a:r>
                      <a:r>
                        <a:rPr lang="en-US" altLang="ko-KR" sz="1200" b="0" baseline="0" dirty="0" smtClean="0"/>
                        <a:t> (Tomcat7.0)</a:t>
                      </a:r>
                      <a:endParaRPr lang="en-US" altLang="ko-KR" sz="1200" b="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err="1" smtClean="0"/>
                        <a:t>Okmall</a:t>
                      </a:r>
                      <a:r>
                        <a:rPr lang="en-US" altLang="ko-KR" sz="1200" b="0" dirty="0" smtClean="0"/>
                        <a:t> (Tomcat7.0)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Search </a:t>
                      </a:r>
                      <a:r>
                        <a:rPr lang="ko-KR" altLang="en-US" sz="1200" dirty="0" smtClean="0"/>
                        <a:t>검색엔진</a:t>
                      </a:r>
                      <a:r>
                        <a:rPr lang="en-US" altLang="ko-KR" sz="1200" b="0" dirty="0" smtClean="0"/>
                        <a:t> (Tomcat7.0)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KED </a:t>
                      </a:r>
                      <a:r>
                        <a:rPr lang="ko-KR" altLang="en-US" sz="1200" dirty="0" smtClean="0"/>
                        <a:t>신용정보</a:t>
                      </a:r>
                      <a:r>
                        <a:rPr lang="en-US" altLang="ko-KR" sz="1200" b="0" dirty="0" smtClean="0"/>
                        <a:t> (Tomcat 6.0)</a:t>
                      </a:r>
                      <a:endParaRPr lang="ko-KR" altLang="en-US" sz="12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382786"/>
                  </a:ext>
                </a:extLst>
              </a:tr>
              <a:tr h="718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MS-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SQL</a:t>
                      </a:r>
                      <a:endParaRPr lang="ko-KR" altLang="en-US" sz="12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 err="1" smtClean="0"/>
                        <a:t>Okplaza</a:t>
                      </a:r>
                      <a:endParaRPr lang="en-US" altLang="ko-KR" sz="1200" b="1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 smtClean="0"/>
                        <a:t>K-LINK</a:t>
                      </a:r>
                      <a:r>
                        <a:rPr lang="en-US" altLang="ko-KR" sz="1200" b="0" dirty="0" smtClean="0"/>
                        <a:t> (</a:t>
                      </a:r>
                      <a:r>
                        <a:rPr lang="ko-KR" altLang="en-US" sz="1200" b="0" dirty="0" smtClean="0"/>
                        <a:t>신용정보</a:t>
                      </a:r>
                      <a:r>
                        <a:rPr lang="en-US" altLang="ko-KR" sz="1200" b="0" dirty="0" smtClean="0"/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 err="1" smtClean="0"/>
                        <a:t>Okmall</a:t>
                      </a:r>
                      <a:endParaRPr lang="en-US" altLang="ko-KR" sz="1200" b="1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738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463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95</Words>
  <Application>Microsoft Office PowerPoint</Application>
  <PresentationFormat>와이드스크린</PresentationFormat>
  <Paragraphs>35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jameskang</cp:lastModifiedBy>
  <cp:revision>7</cp:revision>
  <dcterms:created xsi:type="dcterms:W3CDTF">2018-05-21T01:41:22Z</dcterms:created>
  <dcterms:modified xsi:type="dcterms:W3CDTF">2018-06-11T06:46:45Z</dcterms:modified>
</cp:coreProperties>
</file>