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6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A26-0E7B-43A0-905D-C1105E56D49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1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A26-0E7B-43A0-905D-C1105E56D49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A26-0E7B-43A0-905D-C1105E56D49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56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A26-0E7B-43A0-905D-C1105E56D49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95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A26-0E7B-43A0-905D-C1105E56D49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25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A26-0E7B-43A0-905D-C1105E56D49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65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A26-0E7B-43A0-905D-C1105E56D49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31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A26-0E7B-43A0-905D-C1105E56D49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1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A26-0E7B-43A0-905D-C1105E56D49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16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A26-0E7B-43A0-905D-C1105E56D49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92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A26-0E7B-43A0-905D-C1105E56D49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91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27A26-0E7B-43A0-905D-C1105E56D49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2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2"/>
          <p:cNvSpPr>
            <a:spLocks noChangeShapeType="1"/>
          </p:cNvSpPr>
          <p:nvPr/>
        </p:nvSpPr>
        <p:spPr bwMode="auto">
          <a:xfrm rot="5400000">
            <a:off x="4933059" y="769196"/>
            <a:ext cx="16219" cy="17985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</a:endParaRPr>
          </a:p>
        </p:txBody>
      </p:sp>
      <p:grpSp>
        <p:nvGrpSpPr>
          <p:cNvPr id="23" name="Group 463"/>
          <p:cNvGrpSpPr>
            <a:grpSpLocks/>
          </p:cNvGrpSpPr>
          <p:nvPr/>
        </p:nvGrpSpPr>
        <p:grpSpPr bwMode="auto">
          <a:xfrm>
            <a:off x="4828423" y="1470087"/>
            <a:ext cx="288925" cy="410990"/>
            <a:chOff x="2092" y="2347"/>
            <a:chExt cx="272" cy="724"/>
          </a:xfrm>
        </p:grpSpPr>
        <p:pic>
          <p:nvPicPr>
            <p:cNvPr id="62" name="Picture 46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" y="2347"/>
              <a:ext cx="272" cy="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Oval 465"/>
            <p:cNvSpPr>
              <a:spLocks noChangeArrowheads="1"/>
            </p:cNvSpPr>
            <p:nvPr/>
          </p:nvSpPr>
          <p:spPr bwMode="auto">
            <a:xfrm>
              <a:off x="2171" y="2609"/>
              <a:ext cx="45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+mn-ea"/>
                <a:ea typeface="+mn-ea"/>
              </a:endParaRPr>
            </a:p>
          </p:txBody>
        </p:sp>
      </p:grpSp>
      <p:pic>
        <p:nvPicPr>
          <p:cNvPr id="29" name="Picture 1076" descr="Server-Disk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958111" y="2843655"/>
            <a:ext cx="638828" cy="65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043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673" y="2822637"/>
            <a:ext cx="539685" cy="601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070" descr="e35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129" y="2889158"/>
            <a:ext cx="596281" cy="57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" name="그룹 285"/>
          <p:cNvGrpSpPr>
            <a:grpSpLocks/>
          </p:cNvGrpSpPr>
          <p:nvPr/>
        </p:nvGrpSpPr>
        <p:grpSpPr bwMode="auto">
          <a:xfrm>
            <a:off x="3089274" y="1420490"/>
            <a:ext cx="952637" cy="536373"/>
            <a:chOff x="628650" y="3663950"/>
            <a:chExt cx="952637" cy="654690"/>
          </a:xfrm>
        </p:grpSpPr>
        <p:pic>
          <p:nvPicPr>
            <p:cNvPr id="46" name="Picture 118" descr="cloud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3663950"/>
              <a:ext cx="952637" cy="654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 Box 119"/>
            <p:cNvSpPr txBox="1">
              <a:spLocks noChangeArrowheads="1"/>
            </p:cNvSpPr>
            <p:nvPr/>
          </p:nvSpPr>
          <p:spPr bwMode="auto">
            <a:xfrm>
              <a:off x="628650" y="3813936"/>
              <a:ext cx="889000" cy="319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algn="ctr">
                <a:defRPr/>
              </a:pPr>
              <a:r>
                <a:rPr lang="en-US" altLang="ko-KR" sz="1100" b="1" dirty="0">
                  <a:latin typeface="+mn-ea"/>
                </a:rPr>
                <a:t>Internet</a:t>
              </a:r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6402730" y="1523511"/>
            <a:ext cx="1747079" cy="4888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IIS7.0 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okplaza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Apache Web 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okmall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0" name="Picture 1070" descr="e35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845" y="1449212"/>
            <a:ext cx="583724" cy="55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 Box 58"/>
          <p:cNvSpPr txBox="1">
            <a:spLocks noChangeArrowheads="1"/>
          </p:cNvSpPr>
          <p:nvPr/>
        </p:nvSpPr>
        <p:spPr bwMode="auto">
          <a:xfrm>
            <a:off x="5617277" y="1232794"/>
            <a:ext cx="83997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 dirty="0" smtClean="0">
                <a:latin typeface="+mn-ea"/>
                <a:ea typeface="+mn-ea"/>
              </a:rPr>
              <a:t>62</a:t>
            </a:r>
            <a:r>
              <a:rPr lang="ko-KR" altLang="en-US" sz="1200" dirty="0" smtClean="0">
                <a:latin typeface="+mn-ea"/>
                <a:ea typeface="+mn-ea"/>
              </a:rPr>
              <a:t>번 </a:t>
            </a:r>
            <a:r>
              <a:rPr lang="ko-KR" altLang="en-US" sz="1200" dirty="0" err="1" smtClean="0">
                <a:latin typeface="+mn-ea"/>
                <a:ea typeface="+mn-ea"/>
              </a:rPr>
              <a:t>웹서버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66" name="Picture 1043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605" y="910044"/>
            <a:ext cx="276945" cy="30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구부러진 연결선 67"/>
          <p:cNvCxnSpPr>
            <a:stCxn id="60" idx="3"/>
            <a:endCxn id="66" idx="1"/>
          </p:cNvCxnSpPr>
          <p:nvPr/>
        </p:nvCxnSpPr>
        <p:spPr>
          <a:xfrm flipV="1">
            <a:off x="6351569" y="1064462"/>
            <a:ext cx="444036" cy="664320"/>
          </a:xfrm>
          <a:prstGeom prst="curvedConnector3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58"/>
          <p:cNvSpPr txBox="1">
            <a:spLocks noChangeArrowheads="1"/>
          </p:cNvSpPr>
          <p:nvPr/>
        </p:nvSpPr>
        <p:spPr bwMode="auto">
          <a:xfrm>
            <a:off x="4719467" y="1258282"/>
            <a:ext cx="46166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200" dirty="0" smtClean="0">
                <a:latin typeface="+mn-ea"/>
                <a:ea typeface="+mn-ea"/>
              </a:rPr>
              <a:t>방화벽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72" name="AutoShape 16"/>
          <p:cNvSpPr>
            <a:spLocks noChangeArrowheads="1"/>
          </p:cNvSpPr>
          <p:nvPr/>
        </p:nvSpPr>
        <p:spPr bwMode="auto">
          <a:xfrm>
            <a:off x="2006611" y="2548144"/>
            <a:ext cx="8304578" cy="57227"/>
          </a:xfrm>
          <a:prstGeom prst="roundRect">
            <a:avLst>
              <a:gd name="adj" fmla="val 16667"/>
            </a:avLst>
          </a:prstGeom>
          <a:solidFill>
            <a:srgbClr val="ACD5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73" name="Line 32"/>
          <p:cNvSpPr>
            <a:spLocks noChangeShapeType="1"/>
          </p:cNvSpPr>
          <p:nvPr/>
        </p:nvSpPr>
        <p:spPr bwMode="auto">
          <a:xfrm rot="5400000">
            <a:off x="5748720" y="2239374"/>
            <a:ext cx="601096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74" name="Text Box 58"/>
          <p:cNvSpPr txBox="1">
            <a:spLocks noChangeArrowheads="1"/>
          </p:cNvSpPr>
          <p:nvPr/>
        </p:nvSpPr>
        <p:spPr bwMode="auto">
          <a:xfrm>
            <a:off x="6567708" y="749628"/>
            <a:ext cx="65081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이중화</a:t>
            </a:r>
            <a:r>
              <a:rPr lang="en-US" altLang="ko-KR" sz="1000" dirty="0" smtClean="0">
                <a:latin typeface="+mn-ea"/>
                <a:ea typeface="+mn-ea"/>
              </a:rPr>
              <a:t>/DR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75" name="Line 32"/>
          <p:cNvSpPr>
            <a:spLocks noChangeShapeType="1"/>
          </p:cNvSpPr>
          <p:nvPr/>
        </p:nvSpPr>
        <p:spPr bwMode="auto">
          <a:xfrm rot="5400000">
            <a:off x="3568370" y="2758881"/>
            <a:ext cx="274583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76" name="Line 32"/>
          <p:cNvSpPr>
            <a:spLocks noChangeShapeType="1"/>
          </p:cNvSpPr>
          <p:nvPr/>
        </p:nvSpPr>
        <p:spPr bwMode="auto">
          <a:xfrm rot="5400000">
            <a:off x="6117462" y="2747647"/>
            <a:ext cx="274583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77" name="Line 32"/>
          <p:cNvSpPr>
            <a:spLocks noChangeShapeType="1"/>
          </p:cNvSpPr>
          <p:nvPr/>
        </p:nvSpPr>
        <p:spPr bwMode="auto">
          <a:xfrm rot="5400000">
            <a:off x="9032318" y="2746044"/>
            <a:ext cx="274583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79" name="Text Box 58"/>
          <p:cNvSpPr txBox="1">
            <a:spLocks noChangeArrowheads="1"/>
          </p:cNvSpPr>
          <p:nvPr/>
        </p:nvSpPr>
        <p:spPr bwMode="auto">
          <a:xfrm>
            <a:off x="2645653" y="3031220"/>
            <a:ext cx="70410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 dirty="0" smtClean="0">
                <a:latin typeface="+mn-ea"/>
                <a:ea typeface="+mn-ea"/>
              </a:rPr>
              <a:t>67</a:t>
            </a:r>
            <a:r>
              <a:rPr lang="ko-KR" altLang="en-US" sz="1200" dirty="0" smtClean="0">
                <a:latin typeface="+mn-ea"/>
                <a:ea typeface="+mn-ea"/>
              </a:rPr>
              <a:t>번 </a:t>
            </a:r>
            <a:r>
              <a:rPr lang="en-US" altLang="ko-KR" sz="1200" dirty="0" smtClean="0">
                <a:latin typeface="+mn-ea"/>
                <a:ea typeface="+mn-ea"/>
              </a:rPr>
              <a:t>WAS</a:t>
            </a:r>
            <a:endParaRPr lang="en-US" altLang="ko-KR" sz="1200" dirty="0">
              <a:latin typeface="+mn-ea"/>
              <a:ea typeface="+mn-ea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233455"/>
              </p:ext>
            </p:extLst>
          </p:nvPr>
        </p:nvGraphicFramePr>
        <p:xfrm>
          <a:off x="1919004" y="3694241"/>
          <a:ext cx="3321792" cy="2157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54435">
                  <a:extLst>
                    <a:ext uri="{9D8B030D-6E8A-4147-A177-3AD203B41FA5}">
                      <a16:colId xmlns:a16="http://schemas.microsoft.com/office/drawing/2014/main" val="3506764909"/>
                    </a:ext>
                  </a:extLst>
                </a:gridCol>
                <a:gridCol w="2367357">
                  <a:extLst>
                    <a:ext uri="{9D8B030D-6E8A-4147-A177-3AD203B41FA5}">
                      <a16:colId xmlns:a16="http://schemas.microsoft.com/office/drawing/2014/main" val="76551625"/>
                    </a:ext>
                  </a:extLst>
                </a:gridCol>
              </a:tblGrid>
              <a:tr h="1439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Tomcat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err="1" smtClean="0"/>
                        <a:t>Okplaza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Ubiform</a:t>
                      </a:r>
                      <a:r>
                        <a:rPr lang="en-US" altLang="ko-KR" sz="1200" b="0" baseline="0" dirty="0" smtClean="0"/>
                        <a:t> (Tomcat7.0)</a:t>
                      </a:r>
                      <a:endParaRPr lang="en-US" altLang="ko-KR" sz="1200" b="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err="1" smtClean="0"/>
                        <a:t>Okmall</a:t>
                      </a:r>
                      <a:r>
                        <a:rPr lang="en-US" altLang="ko-KR" sz="1200" b="0" dirty="0" smtClean="0"/>
                        <a:t> (Tomcat7.0)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Search </a:t>
                      </a:r>
                      <a:r>
                        <a:rPr lang="ko-KR" altLang="en-US" sz="1200" dirty="0" smtClean="0"/>
                        <a:t>검색엔진</a:t>
                      </a:r>
                      <a:r>
                        <a:rPr lang="en-US" altLang="ko-KR" sz="1200" b="0" dirty="0" smtClean="0"/>
                        <a:t> (Tomcat7.0)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KED </a:t>
                      </a:r>
                      <a:r>
                        <a:rPr lang="ko-KR" altLang="en-US" sz="1200" dirty="0" smtClean="0"/>
                        <a:t>신용정보</a:t>
                      </a:r>
                      <a:r>
                        <a:rPr lang="en-US" altLang="ko-KR" sz="1200" b="0" dirty="0" smtClean="0"/>
                        <a:t> (Tomcat 6.0)</a:t>
                      </a:r>
                      <a:endParaRPr lang="ko-KR" altLang="en-US" sz="12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382786"/>
                  </a:ext>
                </a:extLst>
              </a:tr>
              <a:tr h="718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Agent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err="1" smtClean="0"/>
                        <a:t>TelLink</a:t>
                      </a:r>
                      <a:r>
                        <a:rPr lang="en-US" altLang="ko-KR" sz="1200" dirty="0" smtClean="0"/>
                        <a:t> (MMS)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738202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74915"/>
              </p:ext>
            </p:extLst>
          </p:nvPr>
        </p:nvGraphicFramePr>
        <p:xfrm>
          <a:off x="5470468" y="3694243"/>
          <a:ext cx="1691160" cy="14395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5913">
                  <a:extLst>
                    <a:ext uri="{9D8B030D-6E8A-4147-A177-3AD203B41FA5}">
                      <a16:colId xmlns:a16="http://schemas.microsoft.com/office/drawing/2014/main" val="3506764909"/>
                    </a:ext>
                  </a:extLst>
                </a:gridCol>
                <a:gridCol w="1205247">
                  <a:extLst>
                    <a:ext uri="{9D8B030D-6E8A-4147-A177-3AD203B41FA5}">
                      <a16:colId xmlns:a16="http://schemas.microsoft.com/office/drawing/2014/main" val="76551625"/>
                    </a:ext>
                  </a:extLst>
                </a:gridCol>
              </a:tblGrid>
              <a:tr h="1439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MS-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SQL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err="1" smtClean="0"/>
                        <a:t>Okplaza</a:t>
                      </a:r>
                      <a:endParaRPr lang="en-US" altLang="ko-KR" sz="1200" b="1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smtClean="0"/>
                        <a:t>K-LINK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err="1" smtClean="0"/>
                        <a:t>Okmall</a:t>
                      </a:r>
                      <a:endParaRPr lang="en-US" altLang="ko-KR" sz="12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382786"/>
                  </a:ext>
                </a:extLst>
              </a:tr>
            </a:tbl>
          </a:graphicData>
        </a:graphic>
      </p:graphicFrame>
      <p:pic>
        <p:nvPicPr>
          <p:cNvPr id="82" name="Picture 1043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932" y="3228129"/>
            <a:ext cx="276945" cy="30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 Box 58"/>
          <p:cNvSpPr txBox="1">
            <a:spLocks noChangeArrowheads="1"/>
          </p:cNvSpPr>
          <p:nvPr/>
        </p:nvSpPr>
        <p:spPr bwMode="auto">
          <a:xfrm>
            <a:off x="4140535" y="3058088"/>
            <a:ext cx="65081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이중화</a:t>
            </a:r>
            <a:r>
              <a:rPr lang="en-US" altLang="ko-KR" sz="1000" dirty="0" smtClean="0">
                <a:latin typeface="+mn-ea"/>
                <a:ea typeface="+mn-ea"/>
              </a:rPr>
              <a:t>/DR</a:t>
            </a:r>
            <a:endParaRPr lang="en-US" altLang="ko-KR" sz="1000" dirty="0">
              <a:latin typeface="+mn-ea"/>
              <a:ea typeface="+mn-ea"/>
            </a:endParaRPr>
          </a:p>
        </p:txBody>
      </p:sp>
      <p:cxnSp>
        <p:nvCxnSpPr>
          <p:cNvPr id="84" name="구부러진 연결선 83"/>
          <p:cNvCxnSpPr>
            <a:stCxn id="31" idx="3"/>
            <a:endCxn id="82" idx="1"/>
          </p:cNvCxnSpPr>
          <p:nvPr/>
        </p:nvCxnSpPr>
        <p:spPr>
          <a:xfrm>
            <a:off x="3951358" y="3123553"/>
            <a:ext cx="378574" cy="258994"/>
          </a:xfrm>
          <a:prstGeom prst="curvedConnector3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1043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557" y="3196652"/>
            <a:ext cx="276945" cy="30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8" name="구부러진 연결선 87"/>
          <p:cNvCxnSpPr>
            <a:stCxn id="29" idx="3"/>
            <a:endCxn id="87" idx="1"/>
          </p:cNvCxnSpPr>
          <p:nvPr/>
        </p:nvCxnSpPr>
        <p:spPr>
          <a:xfrm>
            <a:off x="6596939" y="3171678"/>
            <a:ext cx="316618" cy="179392"/>
          </a:xfrm>
          <a:prstGeom prst="curvedConnector3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58"/>
          <p:cNvSpPr txBox="1">
            <a:spLocks noChangeArrowheads="1"/>
          </p:cNvSpPr>
          <p:nvPr/>
        </p:nvSpPr>
        <p:spPr bwMode="auto">
          <a:xfrm>
            <a:off x="5391227" y="3048839"/>
            <a:ext cx="57868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 dirty="0" smtClean="0">
                <a:latin typeface="+mn-ea"/>
                <a:ea typeface="+mn-ea"/>
              </a:rPr>
              <a:t>67</a:t>
            </a:r>
            <a:r>
              <a:rPr lang="ko-KR" altLang="en-US" sz="1200" dirty="0" smtClean="0">
                <a:latin typeface="+mn-ea"/>
                <a:ea typeface="+mn-ea"/>
              </a:rPr>
              <a:t>번 </a:t>
            </a:r>
            <a:r>
              <a:rPr lang="en-US" altLang="ko-KR" sz="1200" dirty="0" smtClean="0">
                <a:latin typeface="+mn-ea"/>
                <a:ea typeface="+mn-ea"/>
              </a:rPr>
              <a:t>DB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92" name="Text Box 58"/>
          <p:cNvSpPr txBox="1">
            <a:spLocks noChangeArrowheads="1"/>
          </p:cNvSpPr>
          <p:nvPr/>
        </p:nvSpPr>
        <p:spPr bwMode="auto">
          <a:xfrm>
            <a:off x="6726040" y="3038547"/>
            <a:ext cx="65081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이중화</a:t>
            </a:r>
            <a:r>
              <a:rPr lang="en-US" altLang="ko-KR" sz="1000" dirty="0" smtClean="0">
                <a:latin typeface="+mn-ea"/>
                <a:ea typeface="+mn-ea"/>
              </a:rPr>
              <a:t>/DR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93" name="Text Box 58"/>
          <p:cNvSpPr txBox="1">
            <a:spLocks noChangeArrowheads="1"/>
          </p:cNvSpPr>
          <p:nvPr/>
        </p:nvSpPr>
        <p:spPr bwMode="auto">
          <a:xfrm>
            <a:off x="8221477" y="2933740"/>
            <a:ext cx="68608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 dirty="0" smtClean="0">
                <a:latin typeface="+mn-ea"/>
                <a:ea typeface="+mn-ea"/>
              </a:rPr>
              <a:t>10</a:t>
            </a:r>
            <a:r>
              <a:rPr lang="ko-KR" altLang="en-US" sz="1200" dirty="0" smtClean="0">
                <a:latin typeface="+mn-ea"/>
                <a:ea typeface="+mn-ea"/>
              </a:rPr>
              <a:t>번 개발</a:t>
            </a:r>
            <a:endParaRPr lang="en-US" altLang="ko-KR" sz="1200" dirty="0">
              <a:latin typeface="+mn-ea"/>
              <a:ea typeface="+mn-ea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25984"/>
              </p:ext>
            </p:extLst>
          </p:nvPr>
        </p:nvGraphicFramePr>
        <p:xfrm>
          <a:off x="7422451" y="3694241"/>
          <a:ext cx="3321792" cy="23186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54435">
                  <a:extLst>
                    <a:ext uri="{9D8B030D-6E8A-4147-A177-3AD203B41FA5}">
                      <a16:colId xmlns:a16="http://schemas.microsoft.com/office/drawing/2014/main" val="3506764909"/>
                    </a:ext>
                  </a:extLst>
                </a:gridCol>
                <a:gridCol w="2367357">
                  <a:extLst>
                    <a:ext uri="{9D8B030D-6E8A-4147-A177-3AD203B41FA5}">
                      <a16:colId xmlns:a16="http://schemas.microsoft.com/office/drawing/2014/main" val="76551625"/>
                    </a:ext>
                  </a:extLst>
                </a:gridCol>
              </a:tblGrid>
              <a:tr h="1439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Tomcat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err="1" smtClean="0"/>
                        <a:t>Okplaza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Ubiform</a:t>
                      </a:r>
                      <a:r>
                        <a:rPr lang="en-US" altLang="ko-KR" sz="1200" b="0" baseline="0" dirty="0" smtClean="0"/>
                        <a:t> (Tomcat7.0)</a:t>
                      </a:r>
                      <a:endParaRPr lang="en-US" altLang="ko-KR" sz="1200" b="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err="1" smtClean="0"/>
                        <a:t>Okmall</a:t>
                      </a:r>
                      <a:r>
                        <a:rPr lang="en-US" altLang="ko-KR" sz="1200" b="0" dirty="0" smtClean="0"/>
                        <a:t> (Tomcat7.0)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Search </a:t>
                      </a:r>
                      <a:r>
                        <a:rPr lang="ko-KR" altLang="en-US" sz="1200" dirty="0" smtClean="0"/>
                        <a:t>검색엔진</a:t>
                      </a:r>
                      <a:r>
                        <a:rPr lang="en-US" altLang="ko-KR" sz="1200" b="0" dirty="0" smtClean="0"/>
                        <a:t> (Tomcat7.0)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KED </a:t>
                      </a:r>
                      <a:r>
                        <a:rPr lang="ko-KR" altLang="en-US" sz="1200" dirty="0" smtClean="0"/>
                        <a:t>신용정보</a:t>
                      </a:r>
                      <a:r>
                        <a:rPr lang="en-US" altLang="ko-KR" sz="1200" b="0" dirty="0" smtClean="0"/>
                        <a:t> (Tomcat 6.0)</a:t>
                      </a:r>
                      <a:endParaRPr lang="ko-KR" altLang="en-US" sz="12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382786"/>
                  </a:ext>
                </a:extLst>
              </a:tr>
              <a:tr h="718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MS-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SQL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err="1" smtClean="0"/>
                        <a:t>Okplaza</a:t>
                      </a:r>
                      <a:endParaRPr lang="en-US" altLang="ko-KR" sz="1200" b="1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smtClean="0"/>
                        <a:t>K-LINK</a:t>
                      </a:r>
                      <a:r>
                        <a:rPr lang="en-US" altLang="ko-KR" sz="1200" b="0" dirty="0" smtClean="0"/>
                        <a:t> (</a:t>
                      </a:r>
                      <a:r>
                        <a:rPr lang="ko-KR" altLang="en-US" sz="1200" b="0" dirty="0" smtClean="0"/>
                        <a:t>신용정보</a:t>
                      </a:r>
                      <a:r>
                        <a:rPr lang="en-US" altLang="ko-KR" sz="1200" b="0" dirty="0" smtClean="0"/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err="1" smtClean="0"/>
                        <a:t>Okmall</a:t>
                      </a:r>
                      <a:endParaRPr lang="en-US" altLang="ko-KR" sz="12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738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46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10151048" y="468158"/>
            <a:ext cx="1747079" cy="116944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   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  :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물리적 서버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  :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가상화 서버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0" name="Picture 1070" descr="e3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308" y="1488357"/>
            <a:ext cx="810119" cy="7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 Box 58"/>
          <p:cNvSpPr txBox="1">
            <a:spLocks noChangeArrowheads="1"/>
          </p:cNvSpPr>
          <p:nvPr/>
        </p:nvSpPr>
        <p:spPr bwMode="auto">
          <a:xfrm>
            <a:off x="4704490" y="1258305"/>
            <a:ext cx="113011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+mn-ea"/>
                <a:ea typeface="+mn-ea"/>
              </a:rPr>
              <a:t>62</a:t>
            </a:r>
            <a:r>
              <a:rPr lang="ko-KR" altLang="en-US" sz="1000" dirty="0" smtClean="0">
                <a:latin typeface="+mn-ea"/>
                <a:ea typeface="+mn-ea"/>
              </a:rPr>
              <a:t>번 </a:t>
            </a:r>
            <a:r>
              <a:rPr lang="ko-KR" altLang="en-US" sz="1000" dirty="0" err="1" smtClean="0">
                <a:latin typeface="+mn-ea"/>
                <a:ea typeface="+mn-ea"/>
              </a:rPr>
              <a:t>웹서버</a:t>
            </a:r>
            <a:r>
              <a:rPr lang="en-US" altLang="ko-KR" sz="1000" dirty="0" smtClean="0">
                <a:latin typeface="+mn-ea"/>
                <a:ea typeface="+mn-ea"/>
              </a:rPr>
              <a:t>(Active)</a:t>
            </a:r>
            <a:endParaRPr lang="en-US" altLang="ko-KR" sz="1000" dirty="0">
              <a:latin typeface="+mn-ea"/>
              <a:ea typeface="+mn-ea"/>
            </a:endParaRPr>
          </a:p>
        </p:txBody>
      </p:sp>
      <p:pic>
        <p:nvPicPr>
          <p:cNvPr id="66" name="Picture 104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848" y="3126633"/>
            <a:ext cx="276945" cy="30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구부러진 연결선 67"/>
          <p:cNvCxnSpPr>
            <a:stCxn id="38" idx="1"/>
            <a:endCxn id="66" idx="2"/>
          </p:cNvCxnSpPr>
          <p:nvPr/>
        </p:nvCxnSpPr>
        <p:spPr>
          <a:xfrm rot="10800000">
            <a:off x="2713322" y="3435468"/>
            <a:ext cx="395271" cy="819652"/>
          </a:xfrm>
          <a:prstGeom prst="curved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58"/>
          <p:cNvSpPr txBox="1">
            <a:spLocks noChangeArrowheads="1"/>
          </p:cNvSpPr>
          <p:nvPr/>
        </p:nvSpPr>
        <p:spPr bwMode="auto">
          <a:xfrm>
            <a:off x="4649349" y="5205250"/>
            <a:ext cx="9457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+mn-ea"/>
                <a:ea typeface="+mn-ea"/>
              </a:rPr>
              <a:t>62</a:t>
            </a:r>
            <a:r>
              <a:rPr lang="ko-KR" altLang="en-US" sz="1000" dirty="0" smtClean="0">
                <a:latin typeface="+mn-ea"/>
                <a:ea typeface="+mn-ea"/>
              </a:rPr>
              <a:t>번 </a:t>
            </a:r>
            <a:r>
              <a:rPr lang="ko-KR" altLang="en-US" sz="1000" dirty="0" err="1" smtClean="0">
                <a:latin typeface="+mn-ea"/>
                <a:ea typeface="+mn-ea"/>
              </a:rPr>
              <a:t>웹서버</a:t>
            </a:r>
            <a:r>
              <a:rPr lang="en-US" altLang="ko-KR" sz="1000" dirty="0" smtClean="0">
                <a:latin typeface="+mn-ea"/>
                <a:ea typeface="+mn-ea"/>
              </a:rPr>
              <a:t>(DR)</a:t>
            </a:r>
            <a:endParaRPr lang="en-US" altLang="ko-KR" sz="1000" dirty="0">
              <a:latin typeface="+mn-ea"/>
              <a:ea typeface="+mn-ea"/>
            </a:endParaRPr>
          </a:p>
        </p:txBody>
      </p:sp>
      <p:pic>
        <p:nvPicPr>
          <p:cNvPr id="36" name="Picture 1070" descr="e3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570" y="1488357"/>
            <a:ext cx="810119" cy="7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 Box 58"/>
          <p:cNvSpPr txBox="1">
            <a:spLocks noChangeArrowheads="1"/>
          </p:cNvSpPr>
          <p:nvPr/>
        </p:nvSpPr>
        <p:spPr bwMode="auto">
          <a:xfrm>
            <a:off x="6580192" y="1258305"/>
            <a:ext cx="129041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+mn-ea"/>
                <a:ea typeface="+mn-ea"/>
              </a:rPr>
              <a:t>62</a:t>
            </a:r>
            <a:r>
              <a:rPr lang="ko-KR" altLang="en-US" sz="1000" dirty="0" smtClean="0">
                <a:latin typeface="+mn-ea"/>
                <a:ea typeface="+mn-ea"/>
              </a:rPr>
              <a:t>번 </a:t>
            </a:r>
            <a:r>
              <a:rPr lang="ko-KR" altLang="en-US" sz="1000" dirty="0" err="1" smtClean="0">
                <a:latin typeface="+mn-ea"/>
                <a:ea typeface="+mn-ea"/>
              </a:rPr>
              <a:t>웹서버</a:t>
            </a:r>
            <a:r>
              <a:rPr lang="en-US" altLang="ko-KR" sz="1000" dirty="0" smtClean="0">
                <a:latin typeface="+mn-ea"/>
                <a:ea typeface="+mn-ea"/>
              </a:rPr>
              <a:t>(Stand By)</a:t>
            </a:r>
            <a:endParaRPr lang="en-US" altLang="ko-KR" sz="1000" dirty="0">
              <a:latin typeface="+mn-ea"/>
              <a:ea typeface="+mn-ea"/>
            </a:endParaRPr>
          </a:p>
        </p:txBody>
      </p:sp>
      <p:pic>
        <p:nvPicPr>
          <p:cNvPr id="38" name="Picture 1070" descr="e3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592" y="3867120"/>
            <a:ext cx="810119" cy="7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 Box 58"/>
          <p:cNvSpPr txBox="1">
            <a:spLocks noChangeArrowheads="1"/>
          </p:cNvSpPr>
          <p:nvPr/>
        </p:nvSpPr>
        <p:spPr bwMode="auto">
          <a:xfrm>
            <a:off x="2111078" y="2881685"/>
            <a:ext cx="127759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+mn-ea"/>
                <a:ea typeface="+mn-ea"/>
              </a:rPr>
              <a:t>67</a:t>
            </a:r>
            <a:r>
              <a:rPr lang="ko-KR" altLang="en-US" sz="1000" dirty="0" smtClean="0">
                <a:latin typeface="+mn-ea"/>
                <a:ea typeface="+mn-ea"/>
              </a:rPr>
              <a:t>번 </a:t>
            </a:r>
            <a:r>
              <a:rPr lang="en-US" altLang="ko-KR" sz="1000" dirty="0" smtClean="0">
                <a:latin typeface="+mn-ea"/>
                <a:ea typeface="+mn-ea"/>
              </a:rPr>
              <a:t>WAS</a:t>
            </a:r>
            <a:r>
              <a:rPr lang="ko-KR" altLang="en-US" sz="1000" dirty="0" smtClean="0">
                <a:latin typeface="+mn-ea"/>
                <a:ea typeface="+mn-ea"/>
              </a:rPr>
              <a:t>서버</a:t>
            </a:r>
            <a:r>
              <a:rPr lang="en-US" altLang="ko-KR" sz="1000" dirty="0" smtClean="0">
                <a:latin typeface="+mn-ea"/>
                <a:ea typeface="+mn-ea"/>
              </a:rPr>
              <a:t>(Active)</a:t>
            </a:r>
            <a:endParaRPr lang="en-US" altLang="ko-KR" sz="1000" dirty="0">
              <a:latin typeface="+mn-ea"/>
              <a:ea typeface="+mn-ea"/>
            </a:endParaRPr>
          </a:p>
        </p:txBody>
      </p:sp>
      <p:pic>
        <p:nvPicPr>
          <p:cNvPr id="43" name="Picture 104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753" y="3126633"/>
            <a:ext cx="276945" cy="30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구부러진 연결선 47"/>
          <p:cNvCxnSpPr>
            <a:stCxn id="38" idx="3"/>
            <a:endCxn id="43" idx="2"/>
          </p:cNvCxnSpPr>
          <p:nvPr/>
        </p:nvCxnSpPr>
        <p:spPr>
          <a:xfrm flipV="1">
            <a:off x="3918711" y="3435468"/>
            <a:ext cx="497515" cy="819652"/>
          </a:xfrm>
          <a:prstGeom prst="curved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58"/>
          <p:cNvSpPr txBox="1">
            <a:spLocks noChangeArrowheads="1"/>
          </p:cNvSpPr>
          <p:nvPr/>
        </p:nvSpPr>
        <p:spPr bwMode="auto">
          <a:xfrm>
            <a:off x="3924143" y="2900443"/>
            <a:ext cx="116859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+mn-ea"/>
                <a:ea typeface="+mn-ea"/>
              </a:rPr>
              <a:t>66</a:t>
            </a:r>
            <a:r>
              <a:rPr lang="ko-KR" altLang="en-US" sz="1000" dirty="0" smtClean="0">
                <a:latin typeface="+mn-ea"/>
                <a:ea typeface="+mn-ea"/>
              </a:rPr>
              <a:t>번 </a:t>
            </a:r>
            <a:r>
              <a:rPr lang="en-US" altLang="ko-KR" sz="1000" dirty="0" smtClean="0">
                <a:latin typeface="+mn-ea"/>
                <a:ea typeface="+mn-ea"/>
              </a:rPr>
              <a:t>DB</a:t>
            </a:r>
            <a:r>
              <a:rPr lang="ko-KR" altLang="en-US" sz="1000" dirty="0" smtClean="0">
                <a:latin typeface="+mn-ea"/>
                <a:ea typeface="+mn-ea"/>
              </a:rPr>
              <a:t>서버</a:t>
            </a:r>
            <a:r>
              <a:rPr lang="en-US" altLang="ko-KR" sz="1000" dirty="0" smtClean="0">
                <a:latin typeface="+mn-ea"/>
                <a:ea typeface="+mn-ea"/>
              </a:rPr>
              <a:t>(Active)</a:t>
            </a:r>
            <a:endParaRPr lang="en-US" altLang="ko-KR" sz="1000" dirty="0">
              <a:latin typeface="+mn-ea"/>
              <a:ea typeface="+mn-ea"/>
            </a:endParaRPr>
          </a:p>
        </p:txBody>
      </p:sp>
      <p:pic>
        <p:nvPicPr>
          <p:cNvPr id="50" name="Picture 104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419" y="3151572"/>
            <a:ext cx="276945" cy="30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구부러진 연결선 50"/>
          <p:cNvCxnSpPr>
            <a:stCxn id="52" idx="1"/>
            <a:endCxn id="50" idx="2"/>
          </p:cNvCxnSpPr>
          <p:nvPr/>
        </p:nvCxnSpPr>
        <p:spPr>
          <a:xfrm rot="10800000">
            <a:off x="7743893" y="3460407"/>
            <a:ext cx="395271" cy="819652"/>
          </a:xfrm>
          <a:prstGeom prst="curved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1070" descr="e3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63" y="3892059"/>
            <a:ext cx="810119" cy="7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 Box 58"/>
          <p:cNvSpPr txBox="1">
            <a:spLocks noChangeArrowheads="1"/>
          </p:cNvSpPr>
          <p:nvPr/>
        </p:nvSpPr>
        <p:spPr bwMode="auto">
          <a:xfrm>
            <a:off x="7061497" y="2906624"/>
            <a:ext cx="143789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+mn-ea"/>
                <a:ea typeface="+mn-ea"/>
              </a:rPr>
              <a:t>67</a:t>
            </a:r>
            <a:r>
              <a:rPr lang="ko-KR" altLang="en-US" sz="1000" dirty="0" smtClean="0">
                <a:latin typeface="+mn-ea"/>
                <a:ea typeface="+mn-ea"/>
              </a:rPr>
              <a:t>번 </a:t>
            </a:r>
            <a:r>
              <a:rPr lang="en-US" altLang="ko-KR" sz="1000" dirty="0" smtClean="0">
                <a:latin typeface="+mn-ea"/>
                <a:ea typeface="+mn-ea"/>
              </a:rPr>
              <a:t>WAS</a:t>
            </a:r>
            <a:r>
              <a:rPr lang="ko-KR" altLang="en-US" sz="1000" dirty="0" smtClean="0">
                <a:latin typeface="+mn-ea"/>
                <a:ea typeface="+mn-ea"/>
              </a:rPr>
              <a:t>서버</a:t>
            </a:r>
            <a:r>
              <a:rPr lang="en-US" altLang="ko-KR" sz="1000" dirty="0" smtClean="0">
                <a:latin typeface="+mn-ea"/>
                <a:ea typeface="+mn-ea"/>
              </a:rPr>
              <a:t>(Stand By)</a:t>
            </a:r>
            <a:endParaRPr lang="en-US" altLang="ko-KR" sz="1000" dirty="0">
              <a:latin typeface="+mn-ea"/>
              <a:ea typeface="+mn-ea"/>
            </a:endParaRPr>
          </a:p>
        </p:txBody>
      </p:sp>
      <p:pic>
        <p:nvPicPr>
          <p:cNvPr id="54" name="Picture 104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324" y="3151572"/>
            <a:ext cx="276945" cy="30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구부러진 연결선 54"/>
          <p:cNvCxnSpPr>
            <a:stCxn id="52" idx="3"/>
            <a:endCxn id="54" idx="2"/>
          </p:cNvCxnSpPr>
          <p:nvPr/>
        </p:nvCxnSpPr>
        <p:spPr>
          <a:xfrm flipV="1">
            <a:off x="8949282" y="3460407"/>
            <a:ext cx="497515" cy="819652"/>
          </a:xfrm>
          <a:prstGeom prst="curved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58"/>
          <p:cNvSpPr txBox="1">
            <a:spLocks noChangeArrowheads="1"/>
          </p:cNvSpPr>
          <p:nvPr/>
        </p:nvSpPr>
        <p:spPr bwMode="auto">
          <a:xfrm>
            <a:off x="8874565" y="2925382"/>
            <a:ext cx="132888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+mn-ea"/>
                <a:ea typeface="+mn-ea"/>
              </a:rPr>
              <a:t>66</a:t>
            </a:r>
            <a:r>
              <a:rPr lang="ko-KR" altLang="en-US" sz="1000" dirty="0" smtClean="0">
                <a:latin typeface="+mn-ea"/>
                <a:ea typeface="+mn-ea"/>
              </a:rPr>
              <a:t>번 </a:t>
            </a:r>
            <a:r>
              <a:rPr lang="en-US" altLang="ko-KR" sz="1000" dirty="0" smtClean="0">
                <a:latin typeface="+mn-ea"/>
                <a:ea typeface="+mn-ea"/>
              </a:rPr>
              <a:t>DB</a:t>
            </a:r>
            <a:r>
              <a:rPr lang="ko-KR" altLang="en-US" sz="1000" dirty="0" smtClean="0">
                <a:latin typeface="+mn-ea"/>
                <a:ea typeface="+mn-ea"/>
              </a:rPr>
              <a:t>서버</a:t>
            </a:r>
            <a:r>
              <a:rPr lang="en-US" altLang="ko-KR" sz="1000" dirty="0" smtClean="0">
                <a:latin typeface="+mn-ea"/>
                <a:ea typeface="+mn-ea"/>
              </a:rPr>
              <a:t>(Stand By)</a:t>
            </a:r>
            <a:endParaRPr lang="en-US" altLang="ko-KR" sz="1000" dirty="0">
              <a:latin typeface="+mn-ea"/>
              <a:ea typeface="+mn-ea"/>
            </a:endParaRPr>
          </a:p>
        </p:txBody>
      </p:sp>
      <p:pic>
        <p:nvPicPr>
          <p:cNvPr id="57" name="Picture 1070" descr="e3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4" y="5936521"/>
            <a:ext cx="810119" cy="7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104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788" y="5433953"/>
            <a:ext cx="276945" cy="30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104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72" y="5433952"/>
            <a:ext cx="276945" cy="30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04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03" y="5433951"/>
            <a:ext cx="276945" cy="30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 Box 58"/>
          <p:cNvSpPr txBox="1">
            <a:spLocks noChangeArrowheads="1"/>
          </p:cNvSpPr>
          <p:nvPr/>
        </p:nvSpPr>
        <p:spPr bwMode="auto">
          <a:xfrm>
            <a:off x="5717225" y="5216335"/>
            <a:ext cx="109324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+mn-ea"/>
                <a:ea typeface="+mn-ea"/>
              </a:rPr>
              <a:t>67</a:t>
            </a:r>
            <a:r>
              <a:rPr lang="ko-KR" altLang="en-US" sz="1000" dirty="0" smtClean="0">
                <a:latin typeface="+mn-ea"/>
                <a:ea typeface="+mn-ea"/>
              </a:rPr>
              <a:t>번 </a:t>
            </a:r>
            <a:r>
              <a:rPr lang="en-US" altLang="ko-KR" sz="1000" dirty="0" smtClean="0">
                <a:latin typeface="+mn-ea"/>
                <a:ea typeface="+mn-ea"/>
              </a:rPr>
              <a:t>WAS</a:t>
            </a:r>
            <a:r>
              <a:rPr lang="ko-KR" altLang="en-US" sz="1000" dirty="0" smtClean="0">
                <a:latin typeface="+mn-ea"/>
                <a:ea typeface="+mn-ea"/>
              </a:rPr>
              <a:t>서버</a:t>
            </a:r>
            <a:r>
              <a:rPr lang="en-US" altLang="ko-KR" sz="1000" dirty="0" smtClean="0">
                <a:latin typeface="+mn-ea"/>
                <a:ea typeface="+mn-ea"/>
              </a:rPr>
              <a:t>(DR)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69" name="Text Box 58"/>
          <p:cNvSpPr txBox="1">
            <a:spLocks noChangeArrowheads="1"/>
          </p:cNvSpPr>
          <p:nvPr/>
        </p:nvSpPr>
        <p:spPr bwMode="auto">
          <a:xfrm>
            <a:off x="7004782" y="5227416"/>
            <a:ext cx="98424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+mn-ea"/>
                <a:ea typeface="+mn-ea"/>
              </a:rPr>
              <a:t>66</a:t>
            </a:r>
            <a:r>
              <a:rPr lang="ko-KR" altLang="en-US" sz="1000" dirty="0" smtClean="0">
                <a:latin typeface="+mn-ea"/>
                <a:ea typeface="+mn-ea"/>
              </a:rPr>
              <a:t>번 </a:t>
            </a:r>
            <a:r>
              <a:rPr lang="en-US" altLang="ko-KR" sz="1000" dirty="0" smtClean="0">
                <a:latin typeface="+mn-ea"/>
                <a:ea typeface="+mn-ea"/>
              </a:rPr>
              <a:t>DB</a:t>
            </a:r>
            <a:r>
              <a:rPr lang="ko-KR" altLang="en-US" sz="1000" dirty="0" smtClean="0">
                <a:latin typeface="+mn-ea"/>
                <a:ea typeface="+mn-ea"/>
              </a:rPr>
              <a:t>서버</a:t>
            </a:r>
            <a:r>
              <a:rPr lang="en-US" altLang="ko-KR" sz="1000" dirty="0" smtClean="0">
                <a:latin typeface="+mn-ea"/>
                <a:ea typeface="+mn-ea"/>
              </a:rPr>
              <a:t>(DR)</a:t>
            </a:r>
            <a:endParaRPr lang="en-US" altLang="ko-KR" sz="1000" dirty="0">
              <a:latin typeface="+mn-ea"/>
              <a:ea typeface="+mn-ea"/>
            </a:endParaRPr>
          </a:p>
        </p:txBody>
      </p:sp>
      <p:cxnSp>
        <p:nvCxnSpPr>
          <p:cNvPr id="70" name="구부러진 연결선 69"/>
          <p:cNvCxnSpPr>
            <a:stCxn id="57" idx="1"/>
            <a:endCxn id="58" idx="2"/>
          </p:cNvCxnSpPr>
          <p:nvPr/>
        </p:nvCxnSpPr>
        <p:spPr>
          <a:xfrm rot="10800000">
            <a:off x="5257262" y="5742789"/>
            <a:ext cx="694273" cy="581733"/>
          </a:xfrm>
          <a:prstGeom prst="curved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 77"/>
          <p:cNvCxnSpPr>
            <a:stCxn id="57" idx="0"/>
            <a:endCxn id="59" idx="2"/>
          </p:cNvCxnSpPr>
          <p:nvPr/>
        </p:nvCxnSpPr>
        <p:spPr>
          <a:xfrm rot="16200000" flipV="1">
            <a:off x="6190753" y="5770679"/>
            <a:ext cx="193734" cy="1379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구부러진 연결선 84"/>
          <p:cNvCxnSpPr>
            <a:stCxn id="57" idx="3"/>
            <a:endCxn id="61" idx="2"/>
          </p:cNvCxnSpPr>
          <p:nvPr/>
        </p:nvCxnSpPr>
        <p:spPr>
          <a:xfrm flipV="1">
            <a:off x="6761653" y="5742786"/>
            <a:ext cx="417323" cy="581735"/>
          </a:xfrm>
          <a:prstGeom prst="curved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utoShape 16"/>
          <p:cNvSpPr>
            <a:spLocks noChangeArrowheads="1"/>
          </p:cNvSpPr>
          <p:nvPr/>
        </p:nvSpPr>
        <p:spPr bwMode="auto">
          <a:xfrm>
            <a:off x="2006611" y="2548144"/>
            <a:ext cx="8304578" cy="57227"/>
          </a:xfrm>
          <a:prstGeom prst="roundRect">
            <a:avLst>
              <a:gd name="adj" fmla="val 16667"/>
            </a:avLst>
          </a:prstGeom>
          <a:solidFill>
            <a:srgbClr val="ACD5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89" name="AutoShape 16"/>
          <p:cNvSpPr>
            <a:spLocks noChangeArrowheads="1"/>
          </p:cNvSpPr>
          <p:nvPr/>
        </p:nvSpPr>
        <p:spPr bwMode="auto">
          <a:xfrm>
            <a:off x="2006611" y="4938172"/>
            <a:ext cx="8304578" cy="57227"/>
          </a:xfrm>
          <a:prstGeom prst="roundRect">
            <a:avLst>
              <a:gd name="adj" fmla="val 16667"/>
            </a:avLst>
          </a:prstGeom>
          <a:solidFill>
            <a:srgbClr val="ACD5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+mn-ea"/>
              <a:ea typeface="+mn-ea"/>
            </a:endParaRPr>
          </a:p>
        </p:txBody>
      </p:sp>
      <p:pic>
        <p:nvPicPr>
          <p:cNvPr id="90" name="Picture 1070" descr="e3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454" y="609304"/>
            <a:ext cx="340474" cy="326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104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218" y="1174348"/>
            <a:ext cx="276945" cy="30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41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165</Words>
  <Application>Microsoft Office PowerPoint</Application>
  <PresentationFormat>와이드스크린</PresentationFormat>
  <Paragraphs>47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임 상건</cp:lastModifiedBy>
  <cp:revision>8</cp:revision>
  <dcterms:created xsi:type="dcterms:W3CDTF">2018-05-21T01:41:22Z</dcterms:created>
  <dcterms:modified xsi:type="dcterms:W3CDTF">2018-06-11T07:04:41Z</dcterms:modified>
</cp:coreProperties>
</file>