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1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9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5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65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1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1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1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92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1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27A26-0E7B-43A0-905D-C1105E56D494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73C8C-20EA-4996-AF69-4FD3A5023A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1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file:///\\10.20.106.20\" TargetMode="External"/><Relationship Id="rId4" Type="http://schemas.openxmlformats.org/officeDocument/2006/relationships/image" Target="../media/image4.jpe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2"/>
          <p:cNvSpPr>
            <a:spLocks noChangeShapeType="1"/>
          </p:cNvSpPr>
          <p:nvPr/>
        </p:nvSpPr>
        <p:spPr bwMode="auto">
          <a:xfrm rot="5400000">
            <a:off x="4933059" y="769196"/>
            <a:ext cx="16219" cy="17985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grpSp>
        <p:nvGrpSpPr>
          <p:cNvPr id="23" name="Group 463"/>
          <p:cNvGrpSpPr>
            <a:grpSpLocks/>
          </p:cNvGrpSpPr>
          <p:nvPr/>
        </p:nvGrpSpPr>
        <p:grpSpPr bwMode="auto">
          <a:xfrm>
            <a:off x="4828423" y="1470087"/>
            <a:ext cx="288925" cy="410990"/>
            <a:chOff x="2092" y="2347"/>
            <a:chExt cx="272" cy="724"/>
          </a:xfrm>
        </p:grpSpPr>
        <p:pic>
          <p:nvPicPr>
            <p:cNvPr id="62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>
                <a:latin typeface="+mn-ea"/>
                <a:ea typeface="+mn-ea"/>
              </a:endParaRPr>
            </a:p>
          </p:txBody>
        </p:sp>
      </p:grpSp>
      <p:pic>
        <p:nvPicPr>
          <p:cNvPr id="29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58111" y="2843655"/>
            <a:ext cx="638828" cy="656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673" y="2822637"/>
            <a:ext cx="539685" cy="60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70" descr="e3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129" y="2889158"/>
            <a:ext cx="596281" cy="57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그룹 285"/>
          <p:cNvGrpSpPr>
            <a:grpSpLocks/>
          </p:cNvGrpSpPr>
          <p:nvPr/>
        </p:nvGrpSpPr>
        <p:grpSpPr bwMode="auto">
          <a:xfrm>
            <a:off x="3089274" y="1420490"/>
            <a:ext cx="952637" cy="536373"/>
            <a:chOff x="628650" y="3663950"/>
            <a:chExt cx="952637" cy="654690"/>
          </a:xfrm>
        </p:grpSpPr>
        <p:pic>
          <p:nvPicPr>
            <p:cNvPr id="46" name="Picture 118" descr="cloud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Text Box 119"/>
            <p:cNvSpPr txBox="1">
              <a:spLocks noChangeArrowheads="1"/>
            </p:cNvSpPr>
            <p:nvPr/>
          </p:nvSpPr>
          <p:spPr bwMode="auto">
            <a:xfrm>
              <a:off x="628650" y="3813936"/>
              <a:ext cx="889000" cy="319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>
                <a:defRPr/>
              </a:pPr>
              <a:r>
                <a:rPr lang="en-US" altLang="ko-KR" sz="1100" b="1" dirty="0">
                  <a:latin typeface="+mn-ea"/>
                </a:rPr>
                <a:t>Internet</a:t>
              </a: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6402730" y="1523511"/>
            <a:ext cx="1747079" cy="4888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IIS7.0 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okplaza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Apache Web (</a:t>
            </a:r>
            <a:r>
              <a:rPr lang="en-US" altLang="ko-KR" sz="1200" dirty="0" err="1" smtClean="0">
                <a:solidFill>
                  <a:schemeClr val="tx1"/>
                </a:solidFill>
                <a:latin typeface="+mn-ea"/>
              </a:rPr>
              <a:t>okmall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0" name="Picture 1070" descr="e35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845" y="1449212"/>
            <a:ext cx="583724" cy="559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5617277" y="1232794"/>
            <a:ext cx="83997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62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ko-KR" altLang="en-US" sz="1200" dirty="0" err="1" smtClean="0">
                <a:latin typeface="+mn-ea"/>
                <a:ea typeface="+mn-ea"/>
              </a:rPr>
              <a:t>웹서버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6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605" y="910044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구부러진 연결선 67"/>
          <p:cNvCxnSpPr>
            <a:stCxn id="60" idx="3"/>
            <a:endCxn id="66" idx="1"/>
          </p:cNvCxnSpPr>
          <p:nvPr/>
        </p:nvCxnSpPr>
        <p:spPr>
          <a:xfrm flipV="1">
            <a:off x="6351569" y="1064462"/>
            <a:ext cx="444036" cy="664320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Box 58"/>
          <p:cNvSpPr txBox="1">
            <a:spLocks noChangeArrowheads="1"/>
          </p:cNvSpPr>
          <p:nvPr/>
        </p:nvSpPr>
        <p:spPr bwMode="auto">
          <a:xfrm>
            <a:off x="4719467" y="1258282"/>
            <a:ext cx="4616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200" dirty="0" smtClean="0">
                <a:latin typeface="+mn-ea"/>
                <a:ea typeface="+mn-ea"/>
              </a:rPr>
              <a:t>방화벽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2" name="AutoShape 16"/>
          <p:cNvSpPr>
            <a:spLocks noChangeArrowheads="1"/>
          </p:cNvSpPr>
          <p:nvPr/>
        </p:nvSpPr>
        <p:spPr bwMode="auto">
          <a:xfrm>
            <a:off x="2006611" y="2548144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 rot="5400000">
            <a:off x="5748720" y="2239374"/>
            <a:ext cx="601096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6567708" y="749628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75" name="Line 32"/>
          <p:cNvSpPr>
            <a:spLocks noChangeShapeType="1"/>
          </p:cNvSpPr>
          <p:nvPr/>
        </p:nvSpPr>
        <p:spPr bwMode="auto">
          <a:xfrm rot="5400000">
            <a:off x="3568370" y="2758881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6" name="Line 32"/>
          <p:cNvSpPr>
            <a:spLocks noChangeShapeType="1"/>
          </p:cNvSpPr>
          <p:nvPr/>
        </p:nvSpPr>
        <p:spPr bwMode="auto">
          <a:xfrm rot="5400000">
            <a:off x="6117462" y="2747647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7" name="Line 32"/>
          <p:cNvSpPr>
            <a:spLocks noChangeShapeType="1"/>
          </p:cNvSpPr>
          <p:nvPr/>
        </p:nvSpPr>
        <p:spPr bwMode="auto">
          <a:xfrm rot="5400000">
            <a:off x="9032318" y="2746044"/>
            <a:ext cx="274583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79" name="Text Box 58"/>
          <p:cNvSpPr txBox="1">
            <a:spLocks noChangeArrowheads="1"/>
          </p:cNvSpPr>
          <p:nvPr/>
        </p:nvSpPr>
        <p:spPr bwMode="auto">
          <a:xfrm>
            <a:off x="2645653" y="3031220"/>
            <a:ext cx="70410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67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en-US" altLang="ko-KR" sz="1200" dirty="0" smtClean="0">
                <a:latin typeface="+mn-ea"/>
                <a:ea typeface="+mn-ea"/>
              </a:rPr>
              <a:t>WAS</a:t>
            </a:r>
            <a:endParaRPr lang="en-US" altLang="ko-KR" sz="1200" dirty="0">
              <a:latin typeface="+mn-ea"/>
              <a:ea typeface="+mn-ea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33455"/>
              </p:ext>
            </p:extLst>
          </p:nvPr>
        </p:nvGraphicFramePr>
        <p:xfrm>
          <a:off x="1919004" y="3694241"/>
          <a:ext cx="3321792" cy="2157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435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236735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Tomcat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Okplaza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Ubiform</a:t>
                      </a:r>
                      <a:r>
                        <a:rPr lang="en-US" altLang="ko-KR" sz="1200" b="0" baseline="0" dirty="0" smtClean="0"/>
                        <a:t> (Tomcat7.0)</a:t>
                      </a:r>
                      <a:endParaRPr lang="en-US" altLang="ko-KR" sz="1200" b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Okmall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Search </a:t>
                      </a:r>
                      <a:r>
                        <a:rPr lang="ko-KR" altLang="en-US" sz="1200" dirty="0" smtClean="0"/>
                        <a:t>검색엔진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KED </a:t>
                      </a:r>
                      <a:r>
                        <a:rPr lang="ko-KR" altLang="en-US" sz="1200" dirty="0" smtClean="0"/>
                        <a:t>신용정보</a:t>
                      </a:r>
                      <a:r>
                        <a:rPr lang="en-US" altLang="ko-KR" sz="1200" b="0" dirty="0" smtClean="0"/>
                        <a:t> (Tomcat 6.0)</a:t>
                      </a:r>
                      <a:endParaRPr lang="ko-KR" alt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  <a:tr h="71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Agent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TelLink</a:t>
                      </a:r>
                      <a:r>
                        <a:rPr lang="en-US" altLang="ko-KR" sz="1200" dirty="0" smtClean="0"/>
                        <a:t> (MMS)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8202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74915"/>
              </p:ext>
            </p:extLst>
          </p:nvPr>
        </p:nvGraphicFramePr>
        <p:xfrm>
          <a:off x="5470468" y="3694243"/>
          <a:ext cx="1691160" cy="14395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85913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120524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MS-</a:t>
                      </a:r>
                    </a:p>
                    <a:p>
                      <a:pPr algn="ctr" latinLnBrk="1"/>
                      <a:r>
                        <a:rPr lang="en-US" altLang="ko-KR" sz="1200" dirty="0" smtClean="0"/>
                        <a:t>SQL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Okplaza</a:t>
                      </a:r>
                      <a:endParaRPr lang="en-US" altLang="ko-KR" sz="12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K-LINK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Okmall</a:t>
                      </a:r>
                      <a:endParaRPr lang="en-US" altLang="ko-KR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</a:tbl>
          </a:graphicData>
        </a:graphic>
      </p:graphicFrame>
      <p:pic>
        <p:nvPicPr>
          <p:cNvPr id="82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932" y="3228129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 Box 58"/>
          <p:cNvSpPr txBox="1">
            <a:spLocks noChangeArrowheads="1"/>
          </p:cNvSpPr>
          <p:nvPr/>
        </p:nvSpPr>
        <p:spPr bwMode="auto">
          <a:xfrm>
            <a:off x="4140535" y="3058088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84" name="구부러진 연결선 83"/>
          <p:cNvCxnSpPr>
            <a:stCxn id="31" idx="3"/>
            <a:endCxn id="82" idx="1"/>
          </p:cNvCxnSpPr>
          <p:nvPr/>
        </p:nvCxnSpPr>
        <p:spPr>
          <a:xfrm>
            <a:off x="3951358" y="3123553"/>
            <a:ext cx="378574" cy="258994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1043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557" y="319665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구부러진 연결선 87"/>
          <p:cNvCxnSpPr>
            <a:stCxn id="29" idx="3"/>
            <a:endCxn id="87" idx="1"/>
          </p:cNvCxnSpPr>
          <p:nvPr/>
        </p:nvCxnSpPr>
        <p:spPr>
          <a:xfrm>
            <a:off x="6596939" y="3171678"/>
            <a:ext cx="316618" cy="179392"/>
          </a:xfrm>
          <a:prstGeom prst="curved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58"/>
          <p:cNvSpPr txBox="1">
            <a:spLocks noChangeArrowheads="1"/>
          </p:cNvSpPr>
          <p:nvPr/>
        </p:nvSpPr>
        <p:spPr bwMode="auto">
          <a:xfrm>
            <a:off x="5391227" y="3048839"/>
            <a:ext cx="5786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67</a:t>
            </a:r>
            <a:r>
              <a:rPr lang="ko-KR" altLang="en-US" sz="1200" dirty="0" smtClean="0">
                <a:latin typeface="+mn-ea"/>
                <a:ea typeface="+mn-ea"/>
              </a:rPr>
              <a:t>번 </a:t>
            </a:r>
            <a:r>
              <a:rPr lang="en-US" altLang="ko-KR" sz="1200" dirty="0" smtClean="0">
                <a:latin typeface="+mn-ea"/>
                <a:ea typeface="+mn-ea"/>
              </a:rPr>
              <a:t>DB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6726040" y="3038547"/>
            <a:ext cx="65081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이중화</a:t>
            </a:r>
            <a:r>
              <a:rPr lang="en-US" altLang="ko-KR" sz="1000" dirty="0" smtClean="0">
                <a:latin typeface="+mn-ea"/>
                <a:ea typeface="+mn-ea"/>
              </a:rPr>
              <a:t>/DR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93" name="Text Box 58"/>
          <p:cNvSpPr txBox="1">
            <a:spLocks noChangeArrowheads="1"/>
          </p:cNvSpPr>
          <p:nvPr/>
        </p:nvSpPr>
        <p:spPr bwMode="auto">
          <a:xfrm>
            <a:off x="8221477" y="2933740"/>
            <a:ext cx="6860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200" dirty="0" smtClean="0">
                <a:latin typeface="+mn-ea"/>
                <a:ea typeface="+mn-ea"/>
              </a:rPr>
              <a:t>10</a:t>
            </a:r>
            <a:r>
              <a:rPr lang="ko-KR" altLang="en-US" sz="1200" dirty="0" smtClean="0">
                <a:latin typeface="+mn-ea"/>
                <a:ea typeface="+mn-ea"/>
              </a:rPr>
              <a:t>번 개발</a:t>
            </a:r>
            <a:endParaRPr lang="en-US" altLang="ko-KR" sz="1200" dirty="0">
              <a:latin typeface="+mn-ea"/>
              <a:ea typeface="+mn-ea"/>
            </a:endParaRPr>
          </a:p>
        </p:txBody>
      </p: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25984"/>
              </p:ext>
            </p:extLst>
          </p:nvPr>
        </p:nvGraphicFramePr>
        <p:xfrm>
          <a:off x="7422451" y="3694241"/>
          <a:ext cx="3321792" cy="235398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54435">
                  <a:extLst>
                    <a:ext uri="{9D8B030D-6E8A-4147-A177-3AD203B41FA5}">
                      <a16:colId xmlns:a16="http://schemas.microsoft.com/office/drawing/2014/main" val="3506764909"/>
                    </a:ext>
                  </a:extLst>
                </a:gridCol>
                <a:gridCol w="2367357">
                  <a:extLst>
                    <a:ext uri="{9D8B030D-6E8A-4147-A177-3AD203B41FA5}">
                      <a16:colId xmlns:a16="http://schemas.microsoft.com/office/drawing/2014/main" val="76551625"/>
                    </a:ext>
                  </a:extLst>
                </a:gridCol>
              </a:tblGrid>
              <a:tr h="14395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Tomcat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Okplaza</a:t>
                      </a:r>
                      <a:r>
                        <a:rPr lang="en-US" altLang="ko-KR" sz="1200" dirty="0" smtClean="0"/>
                        <a:t>/</a:t>
                      </a:r>
                      <a:r>
                        <a:rPr lang="en-US" altLang="ko-KR" sz="1200" dirty="0" err="1" smtClean="0"/>
                        <a:t>Ubiform</a:t>
                      </a:r>
                      <a:r>
                        <a:rPr lang="en-US" altLang="ko-KR" sz="1200" b="0" baseline="0" dirty="0" smtClean="0"/>
                        <a:t> (Tomcat7.0)</a:t>
                      </a:r>
                      <a:endParaRPr lang="en-US" altLang="ko-KR" sz="1200" b="0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err="1" smtClean="0"/>
                        <a:t>Okmall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Search </a:t>
                      </a:r>
                      <a:r>
                        <a:rPr lang="ko-KR" altLang="en-US" sz="1200" dirty="0" smtClean="0"/>
                        <a:t>검색엔진</a:t>
                      </a:r>
                      <a:r>
                        <a:rPr lang="en-US" altLang="ko-KR" sz="1200" b="0" dirty="0" smtClean="0"/>
                        <a:t> (Tomcat7.0)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 smtClean="0"/>
                        <a:t>KED </a:t>
                      </a:r>
                      <a:r>
                        <a:rPr lang="ko-KR" altLang="en-US" sz="1200" dirty="0" smtClean="0"/>
                        <a:t>신용정보</a:t>
                      </a:r>
                      <a:r>
                        <a:rPr lang="en-US" altLang="ko-KR" sz="1200" b="0" dirty="0" smtClean="0"/>
                        <a:t> (Tomcat 6.0)</a:t>
                      </a:r>
                      <a:endParaRPr lang="ko-KR" altLang="en-US" sz="1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382786"/>
                  </a:ext>
                </a:extLst>
              </a:tr>
              <a:tr h="718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MS-</a:t>
                      </a:r>
                    </a:p>
                    <a:p>
                      <a:pPr algn="ctr" latinLnBrk="1"/>
                      <a:r>
                        <a:rPr lang="en-US" altLang="ko-KR" sz="1200" b="1" dirty="0" smtClean="0"/>
                        <a:t>SQL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Okplaza</a:t>
                      </a:r>
                      <a:endParaRPr lang="en-US" altLang="ko-KR" sz="1200" b="1" dirty="0" smtClean="0"/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smtClean="0"/>
                        <a:t>K-LINK</a:t>
                      </a:r>
                      <a:r>
                        <a:rPr lang="en-US" altLang="ko-KR" sz="1200" b="0" dirty="0" smtClean="0"/>
                        <a:t> (</a:t>
                      </a:r>
                      <a:r>
                        <a:rPr lang="ko-KR" altLang="en-US" sz="1200" b="0" dirty="0" smtClean="0"/>
                        <a:t>신용정보</a:t>
                      </a:r>
                      <a:r>
                        <a:rPr lang="en-US" altLang="ko-KR" sz="1200" b="0" dirty="0" smtClean="0"/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 err="1" smtClean="0"/>
                        <a:t>Okmall</a:t>
                      </a:r>
                      <a:endParaRPr lang="en-US" altLang="ko-KR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3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63552" y="476672"/>
            <a:ext cx="8175252" cy="5976664"/>
          </a:xfrm>
          <a:prstGeom prst="rect">
            <a:avLst/>
          </a:prstGeom>
          <a:noFill/>
          <a:ln w="9525">
            <a:solidFill>
              <a:srgbClr val="9483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2621063" y="2564904"/>
            <a:ext cx="7113685" cy="57150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ko-KR" altLang="en-US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314859" y="3755955"/>
            <a:ext cx="43441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Arial" pitchFamily="34" charset="0"/>
                <a:ea typeface="가는각진제목체" pitchFamily="18" charset="-127"/>
              </a:rPr>
              <a:t>DB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서버</a:t>
            </a:r>
            <a:endParaRPr lang="en-US" altLang="ko-KR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rot="5400000">
            <a:off x="4195627" y="778864"/>
            <a:ext cx="3754" cy="152012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 rot="16200000" flipH="1" flipV="1">
            <a:off x="8341583" y="2471183"/>
            <a:ext cx="244598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rot="16200000" flipH="1">
            <a:off x="8383749" y="2720344"/>
            <a:ext cx="253726" cy="1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4000030" y="1124744"/>
            <a:ext cx="3847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방화벽</a:t>
            </a: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8271521" y="1095768"/>
            <a:ext cx="38472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방화벽</a:t>
            </a:r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4230672" y="3749368"/>
            <a:ext cx="5834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Arial" pitchFamily="34" charset="0"/>
                <a:ea typeface="가는각진제목체" pitchFamily="18" charset="-127"/>
              </a:rPr>
              <a:t>WAS 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서버</a:t>
            </a:r>
            <a:endParaRPr lang="ko-KR" altLang="en-US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14" name="Line 75"/>
          <p:cNvSpPr>
            <a:spLocks noChangeShapeType="1"/>
          </p:cNvSpPr>
          <p:nvPr/>
        </p:nvSpPr>
        <p:spPr bwMode="auto">
          <a:xfrm rot="16200000" flipH="1">
            <a:off x="4377435" y="3039244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Group 463"/>
          <p:cNvGrpSpPr>
            <a:grpSpLocks/>
          </p:cNvGrpSpPr>
          <p:nvPr/>
        </p:nvGrpSpPr>
        <p:grpSpPr bwMode="auto">
          <a:xfrm>
            <a:off x="4074667" y="1338264"/>
            <a:ext cx="288925" cy="409575"/>
            <a:chOff x="2092" y="2347"/>
            <a:chExt cx="272" cy="724"/>
          </a:xfrm>
        </p:grpSpPr>
        <p:pic>
          <p:nvPicPr>
            <p:cNvPr id="16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18" name="Oval 465"/>
          <p:cNvSpPr>
            <a:spLocks noChangeArrowheads="1"/>
          </p:cNvSpPr>
          <p:nvPr/>
        </p:nvSpPr>
        <p:spPr bwMode="auto">
          <a:xfrm>
            <a:off x="6286303" y="3034482"/>
            <a:ext cx="47625" cy="1127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19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42361" y="3257244"/>
            <a:ext cx="479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74"/>
          <p:cNvGrpSpPr>
            <a:grpSpLocks/>
          </p:cNvGrpSpPr>
          <p:nvPr/>
        </p:nvGrpSpPr>
        <p:grpSpPr bwMode="auto">
          <a:xfrm>
            <a:off x="4957564" y="1142553"/>
            <a:ext cx="1689100" cy="909638"/>
            <a:chOff x="2406650" y="2863850"/>
            <a:chExt cx="1689100" cy="1110293"/>
          </a:xfrm>
        </p:grpSpPr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3055567" y="3753247"/>
              <a:ext cx="711733" cy="18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latin typeface="Arial" pitchFamily="34" charset="0"/>
                  <a:ea typeface="가는각진제목체" pitchFamily="18" charset="-127"/>
                </a:rPr>
                <a:t>웹</a:t>
              </a:r>
              <a:r>
                <a:rPr lang="en-US" altLang="ko-KR" sz="1000" dirty="0">
                  <a:latin typeface="Arial" pitchFamily="34" charset="0"/>
                  <a:ea typeface="가는각진제목체" pitchFamily="18" charset="-127"/>
                </a:rPr>
                <a:t>/WAS</a:t>
              </a:r>
              <a:r>
                <a:rPr lang="ko-KR" altLang="en-US" sz="1000" dirty="0">
                  <a:latin typeface="Arial" pitchFamily="34" charset="0"/>
                  <a:ea typeface="가는각진제목체" pitchFamily="18" charset="-127"/>
                </a:rPr>
                <a:t>서버</a:t>
              </a:r>
              <a:endParaRPr lang="en-US" altLang="ko-KR" sz="1000" dirty="0">
                <a:latin typeface="Arial" pitchFamily="34" charset="0"/>
                <a:ea typeface="가는각진제목체" pitchFamily="18" charset="-127"/>
              </a:endParaRPr>
            </a:p>
          </p:txBody>
        </p:sp>
        <p:pic>
          <p:nvPicPr>
            <p:cNvPr id="22" name="Picture 1070" descr="e35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290" y="3175000"/>
              <a:ext cx="438560" cy="512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1534"/>
            <p:cNvGrpSpPr>
              <a:grpSpLocks/>
            </p:cNvGrpSpPr>
            <p:nvPr/>
          </p:nvGrpSpPr>
          <p:grpSpPr bwMode="auto">
            <a:xfrm>
              <a:off x="2406650" y="2863850"/>
              <a:ext cx="712787" cy="233363"/>
              <a:chOff x="795" y="3500"/>
              <a:chExt cx="449" cy="147"/>
            </a:xfrm>
          </p:grpSpPr>
          <p:grpSp>
            <p:nvGrpSpPr>
              <p:cNvPr id="25" name="Group 1523"/>
              <p:cNvGrpSpPr>
                <a:grpSpLocks/>
              </p:cNvGrpSpPr>
              <p:nvPr/>
            </p:nvGrpSpPr>
            <p:grpSpPr bwMode="auto">
              <a:xfrm>
                <a:off x="796" y="3500"/>
                <a:ext cx="450" cy="147"/>
                <a:chOff x="795" y="3482"/>
                <a:chExt cx="515" cy="168"/>
              </a:xfrm>
            </p:grpSpPr>
            <p:pic>
              <p:nvPicPr>
                <p:cNvPr id="27" name="Picture 1521" descr="파랑막대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513"/>
                <a:stretch>
                  <a:fillRect/>
                </a:stretch>
              </p:blipFill>
              <p:spPr bwMode="auto">
                <a:xfrm rot="10800000" flipH="1">
                  <a:off x="1135" y="3482"/>
                  <a:ext cx="175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1522" descr="파랑막대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12" r="11487"/>
                <a:stretch>
                  <a:fillRect/>
                </a:stretch>
              </p:blipFill>
              <p:spPr bwMode="auto">
                <a:xfrm rot="10800000" flipH="1">
                  <a:off x="795" y="3482"/>
                  <a:ext cx="35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" name="Rectangle 1527"/>
              <p:cNvSpPr>
                <a:spLocks noChangeArrowheads="1"/>
              </p:cNvSpPr>
              <p:nvPr/>
            </p:nvSpPr>
            <p:spPr bwMode="gray">
              <a:xfrm flipH="1">
                <a:off x="796" y="3524"/>
                <a:ext cx="429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lang="en-US" altLang="ko-KR" sz="1000">
                    <a:solidFill>
                      <a:srgbClr val="FFFFFF"/>
                    </a:solidFill>
                    <a:latin typeface="Arial" pitchFamily="34" charset="0"/>
                    <a:ea typeface="가는각진제목체" pitchFamily="18" charset="-127"/>
                  </a:rPr>
                  <a:t>DMZ</a:t>
                </a:r>
              </a:p>
            </p:txBody>
          </p:sp>
        </p:grpSp>
        <p:sp>
          <p:nvSpPr>
            <p:cNvPr id="24" name="Rectangle 1019"/>
            <p:cNvSpPr>
              <a:spLocks noChangeArrowheads="1"/>
            </p:cNvSpPr>
            <p:nvPr/>
          </p:nvSpPr>
          <p:spPr bwMode="auto">
            <a:xfrm flipH="1">
              <a:off x="2406650" y="2908417"/>
              <a:ext cx="1689100" cy="1065726"/>
            </a:xfrm>
            <a:prstGeom prst="rect">
              <a:avLst/>
            </a:prstGeom>
            <a:noFill/>
            <a:ln w="19050" algn="ctr">
              <a:solidFill>
                <a:srgbClr val="8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/>
              <a:endParaRPr lang="ko-KR" altLang="en-US">
                <a:solidFill>
                  <a:srgbClr val="000000"/>
                </a:solidFill>
                <a:latin typeface="Arial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9" name="Line 32"/>
          <p:cNvSpPr>
            <a:spLocks noChangeShapeType="1"/>
          </p:cNvSpPr>
          <p:nvPr/>
        </p:nvSpPr>
        <p:spPr bwMode="auto">
          <a:xfrm rot="5400000">
            <a:off x="7186323" y="943216"/>
            <a:ext cx="0" cy="2523299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0" name="그룹 276"/>
          <p:cNvGrpSpPr>
            <a:grpSpLocks/>
          </p:cNvGrpSpPr>
          <p:nvPr/>
        </p:nvGrpSpPr>
        <p:grpSpPr bwMode="auto">
          <a:xfrm>
            <a:off x="2865330" y="2938438"/>
            <a:ext cx="712786" cy="192088"/>
            <a:chOff x="642909" y="4003691"/>
            <a:chExt cx="712786" cy="233363"/>
          </a:xfrm>
        </p:grpSpPr>
        <p:grpSp>
          <p:nvGrpSpPr>
            <p:cNvPr id="31" name="Group 1524"/>
            <p:cNvGrpSpPr>
              <a:grpSpLocks/>
            </p:cNvGrpSpPr>
            <p:nvPr/>
          </p:nvGrpSpPr>
          <p:grpSpPr bwMode="auto">
            <a:xfrm>
              <a:off x="642909" y="4003691"/>
              <a:ext cx="712786" cy="233363"/>
              <a:chOff x="795" y="3482"/>
              <a:chExt cx="515" cy="168"/>
            </a:xfrm>
          </p:grpSpPr>
          <p:pic>
            <p:nvPicPr>
              <p:cNvPr id="33" name="Picture 1525" descr="파랑막대"/>
              <p:cNvPicPr>
                <a:picLocks noChangeAspect="1" noChangeArrowheads="1"/>
              </p:cNvPicPr>
              <p:nvPr/>
            </p:nvPicPr>
            <p:blipFill>
              <a:blip r:embed="rId7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13"/>
              <a:stretch>
                <a:fillRect/>
              </a:stretch>
            </p:blipFill>
            <p:spPr bwMode="auto">
              <a:xfrm rot="10800000" flipH="1">
                <a:off x="1135" y="3482"/>
                <a:ext cx="175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526" descr="파랑막대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12" r="11487"/>
              <a:stretch>
                <a:fillRect/>
              </a:stretch>
            </p:blipFill>
            <p:spPr bwMode="auto">
              <a:xfrm rot="10800000" flipH="1">
                <a:off x="795" y="3482"/>
                <a:ext cx="359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Rectangle 1528"/>
            <p:cNvSpPr>
              <a:spLocks noChangeArrowheads="1"/>
            </p:cNvSpPr>
            <p:nvPr/>
          </p:nvSpPr>
          <p:spPr bwMode="gray">
            <a:xfrm flipH="1">
              <a:off x="649260" y="4026834"/>
              <a:ext cx="681037" cy="17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ko-KR" altLang="en-US" sz="1000" dirty="0">
                  <a:solidFill>
                    <a:srgbClr val="FFFFFF"/>
                  </a:solidFill>
                  <a:latin typeface="Arial" pitchFamily="34" charset="0"/>
                  <a:ea typeface="가는각진제목체" pitchFamily="18" charset="-127"/>
                </a:rPr>
                <a:t>서버구간</a:t>
              </a:r>
            </a:p>
          </p:txBody>
        </p:sp>
      </p:grpSp>
      <p:sp>
        <p:nvSpPr>
          <p:cNvPr id="35" name="Rectangle 1059"/>
          <p:cNvSpPr>
            <a:spLocks noChangeArrowheads="1"/>
          </p:cNvSpPr>
          <p:nvPr/>
        </p:nvSpPr>
        <p:spPr bwMode="auto">
          <a:xfrm flipH="1">
            <a:off x="3902100" y="2861444"/>
            <a:ext cx="5645150" cy="3000970"/>
          </a:xfrm>
          <a:prstGeom prst="rect">
            <a:avLst/>
          </a:prstGeom>
          <a:noFill/>
          <a:ln w="19050" algn="ctr">
            <a:solidFill>
              <a:srgbClr val="8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/>
            <a:endParaRPr lang="ko-KR" altLang="en-US">
              <a:solidFill>
                <a:srgbClr val="000000"/>
              </a:solidFill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36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89" y="3269447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285"/>
          <p:cNvGrpSpPr>
            <a:grpSpLocks/>
          </p:cNvGrpSpPr>
          <p:nvPr/>
        </p:nvGrpSpPr>
        <p:grpSpPr bwMode="auto">
          <a:xfrm>
            <a:off x="2525512" y="1268761"/>
            <a:ext cx="952500" cy="536575"/>
            <a:chOff x="628650" y="3663950"/>
            <a:chExt cx="952637" cy="654690"/>
          </a:xfrm>
        </p:grpSpPr>
        <p:pic>
          <p:nvPicPr>
            <p:cNvPr id="38" name="Picture 118" descr="cloud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119"/>
            <p:cNvSpPr txBox="1">
              <a:spLocks noChangeArrowheads="1"/>
            </p:cNvSpPr>
            <p:nvPr/>
          </p:nvSpPr>
          <p:spPr bwMode="auto">
            <a:xfrm>
              <a:off x="628650" y="3815032"/>
              <a:ext cx="889128" cy="31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100" b="1">
                  <a:latin typeface="Arial" pitchFamily="34" charset="0"/>
                  <a:ea typeface="가는각진제목체" pitchFamily="18" charset="-127"/>
                </a:rPr>
                <a:t>Internet</a:t>
              </a:r>
            </a:p>
          </p:txBody>
        </p:sp>
      </p:grpSp>
      <p:pic>
        <p:nvPicPr>
          <p:cNvPr id="40" name="Picture 46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11" y="1975092"/>
            <a:ext cx="2889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utoShape 974"/>
          <p:cNvSpPr>
            <a:spLocks noChangeArrowheads="1"/>
          </p:cNvSpPr>
          <p:nvPr/>
        </p:nvSpPr>
        <p:spPr bwMode="auto">
          <a:xfrm>
            <a:off x="2157214" y="836712"/>
            <a:ext cx="7937574" cy="5544616"/>
          </a:xfrm>
          <a:prstGeom prst="roundRect">
            <a:avLst>
              <a:gd name="adj" fmla="val 773"/>
            </a:avLst>
          </a:prstGeom>
          <a:noFill/>
          <a:ln w="12700" algn="ctr">
            <a:solidFill>
              <a:srgbClr val="7CB7D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latinLnBrk="0">
              <a:spcBef>
                <a:spcPct val="30000"/>
              </a:spcBef>
              <a:buFont typeface="Wingdings" pitchFamily="2" charset="2"/>
              <a:buNone/>
            </a:pPr>
            <a:endParaRPr lang="ko-KR" altLang="ko-KR" sz="1000">
              <a:solidFill>
                <a:srgbClr val="292929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2" name="AutoShape 974"/>
          <p:cNvSpPr>
            <a:spLocks noChangeArrowheads="1"/>
          </p:cNvSpPr>
          <p:nvPr/>
        </p:nvSpPr>
        <p:spPr bwMode="auto">
          <a:xfrm>
            <a:off x="2255639" y="693837"/>
            <a:ext cx="1936750" cy="285750"/>
          </a:xfrm>
          <a:prstGeom prst="roundRect">
            <a:avLst>
              <a:gd name="adj" fmla="val 773"/>
            </a:avLst>
          </a:prstGeom>
          <a:solidFill>
            <a:srgbClr val="FFFFFF"/>
          </a:solidFill>
          <a:ln w="19050" algn="ctr">
            <a:solidFill>
              <a:srgbClr val="7CB7D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ko-KR" sz="1000" dirty="0">
                <a:solidFill>
                  <a:srgbClr val="292929"/>
                </a:solidFill>
                <a:latin typeface="Arial" pitchFamily="34" charset="0"/>
                <a:ea typeface="가는각진제목체" pitchFamily="18" charset="-127"/>
              </a:rPr>
              <a:t>H/W Configuration</a:t>
            </a:r>
            <a:endParaRPr lang="ko-KR" altLang="ko-KR" sz="1000" dirty="0">
              <a:solidFill>
                <a:srgbClr val="292929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 rot="16200000" flipH="1">
            <a:off x="6350248" y="304815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4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130" y="3319510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73"/>
          <p:cNvSpPr txBox="1">
            <a:spLocks noChangeArrowheads="1"/>
          </p:cNvSpPr>
          <p:nvPr/>
        </p:nvSpPr>
        <p:spPr bwMode="auto">
          <a:xfrm>
            <a:off x="8148075" y="3760126"/>
            <a:ext cx="54822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개발</a:t>
            </a:r>
            <a:r>
              <a:rPr lang="en-US" altLang="ko-KR" sz="1000" dirty="0">
                <a:latin typeface="Arial" pitchFamily="34" charset="0"/>
                <a:ea typeface="가는각진제목체" pitchFamily="18" charset="-127"/>
              </a:rPr>
              <a:t> 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서버</a:t>
            </a:r>
            <a:endParaRPr lang="ko-KR" altLang="en-US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6" name="Line 75"/>
          <p:cNvSpPr>
            <a:spLocks noChangeShapeType="1"/>
          </p:cNvSpPr>
          <p:nvPr/>
        </p:nvSpPr>
        <p:spPr bwMode="auto">
          <a:xfrm rot="16200000" flipH="1">
            <a:off x="8171964" y="304815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4030982" y="4001888"/>
            <a:ext cx="1580223" cy="15004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175.125.15.67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sktsadmin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/$ys@dmin01</a:t>
            </a:r>
          </a:p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/A1@#$in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2012 R2 Standard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WAS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Tomcat 7.0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JDK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jdk1.7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6661819" y="1174809"/>
            <a:ext cx="1580223" cy="87895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175.125.15.62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ID/PW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administrator/$ys@dmin01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5822680" y="4011722"/>
            <a:ext cx="1701873" cy="17066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175.125.15.66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sktsadmin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/sktele$ys@dmin01</a:t>
            </a:r>
          </a:p>
          <a:p>
            <a:pPr>
              <a:defRPr/>
            </a:pP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/A1@#$in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2016 Standard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SQL Server 2016 (SP1)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ID/PW : </a:t>
            </a: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/bitcube#123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7717254" y="4011722"/>
            <a:ext cx="1701873" cy="17066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175.125.15.82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sktsadmin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/skts@dm!n1@#$IN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2012 R2 Standard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SQL Server 2016 (SP1)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ID/PW : </a:t>
            </a: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/bitcube#123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WAS : 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Tomcat7.0 (eclipse</a:t>
            </a:r>
            <a:r>
              <a:rPr lang="ko-KR" altLang="en-US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로 구동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)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51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336" y="3284984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2766618" y="3754576"/>
            <a:ext cx="51296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파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일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서버</a:t>
            </a:r>
            <a:endParaRPr lang="en-US" altLang="ko-KR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2264328" y="3977258"/>
            <a:ext cx="1580223" cy="5909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공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유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 : </a:t>
            </a: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  <a:hlinkClick r:id="rId10" action="ppaction://hlinkfile"/>
              </a:rPr>
              <a:t>\\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  <a:hlinkClick r:id="rId10" action="ppaction://hlinkfile"/>
              </a:rPr>
              <a:t>10.20.106.20\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b2b-dev</a:t>
            </a:r>
          </a:p>
          <a:p>
            <a:pPr>
              <a:defRPr/>
            </a:pPr>
            <a:r>
              <a:rPr lang="en-US" altLang="ko-KR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ID/PW :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/1021in</a:t>
            </a:r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 rot="16200000" flipH="1">
            <a:off x="5849123" y="2129315"/>
            <a:ext cx="151102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Line 75"/>
          <p:cNvSpPr>
            <a:spLocks noChangeShapeType="1"/>
          </p:cNvSpPr>
          <p:nvPr/>
        </p:nvSpPr>
        <p:spPr bwMode="auto">
          <a:xfrm rot="16200000">
            <a:off x="3806639" y="2926854"/>
            <a:ext cx="1" cy="1076301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15777" y="3519227"/>
            <a:ext cx="760670" cy="2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/>
              <a:t>네트웍</a:t>
            </a:r>
            <a:r>
              <a:rPr lang="ko-KR" altLang="en-US" sz="800" dirty="0"/>
              <a:t> 드라이브로 연결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12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0151048" y="468158"/>
            <a:ext cx="1747079" cy="1169449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 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물리적 서버</a:t>
            </a:r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>
              <a:solidFill>
                <a:schemeClr val="tx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      :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가상화 서버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0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08" y="1488357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4704490" y="1258305"/>
            <a:ext cx="113011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62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ko-KR" altLang="en-US" sz="1000" dirty="0" err="1" smtClean="0">
                <a:latin typeface="+mn-ea"/>
                <a:ea typeface="+mn-ea"/>
              </a:rPr>
              <a:t>웹서버</a:t>
            </a:r>
            <a:r>
              <a:rPr lang="en-US" altLang="ko-KR" sz="1000" dirty="0" smtClean="0">
                <a:latin typeface="+mn-ea"/>
                <a:ea typeface="+mn-ea"/>
              </a:rPr>
              <a:t>(Active)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66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48" y="3126633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구부러진 연결선 67"/>
          <p:cNvCxnSpPr>
            <a:stCxn id="38" idx="1"/>
            <a:endCxn id="66" idx="2"/>
          </p:cNvCxnSpPr>
          <p:nvPr/>
        </p:nvCxnSpPr>
        <p:spPr>
          <a:xfrm rot="10800000">
            <a:off x="2713322" y="3435468"/>
            <a:ext cx="395271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58"/>
          <p:cNvSpPr txBox="1">
            <a:spLocks noChangeArrowheads="1"/>
          </p:cNvSpPr>
          <p:nvPr/>
        </p:nvSpPr>
        <p:spPr bwMode="auto">
          <a:xfrm>
            <a:off x="4649349" y="5205250"/>
            <a:ext cx="94577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62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ko-KR" altLang="en-US" sz="1000" dirty="0" err="1" smtClean="0">
                <a:latin typeface="+mn-ea"/>
                <a:ea typeface="+mn-ea"/>
              </a:rPr>
              <a:t>웹서버</a:t>
            </a:r>
            <a:r>
              <a:rPr lang="en-US" altLang="ko-KR" sz="1000" dirty="0" smtClean="0">
                <a:latin typeface="+mn-ea"/>
                <a:ea typeface="+mn-ea"/>
              </a:rPr>
              <a:t>(DR)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6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570" y="1488357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8"/>
          <p:cNvSpPr txBox="1">
            <a:spLocks noChangeArrowheads="1"/>
          </p:cNvSpPr>
          <p:nvPr/>
        </p:nvSpPr>
        <p:spPr bwMode="auto">
          <a:xfrm>
            <a:off x="6580192" y="1258305"/>
            <a:ext cx="129041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62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ko-KR" altLang="en-US" sz="1000" dirty="0" err="1" smtClean="0">
                <a:latin typeface="+mn-ea"/>
                <a:ea typeface="+mn-ea"/>
              </a:rPr>
              <a:t>웹서버</a:t>
            </a:r>
            <a:r>
              <a:rPr lang="en-US" altLang="ko-KR" sz="1000" dirty="0" smtClean="0">
                <a:latin typeface="+mn-ea"/>
                <a:ea typeface="+mn-ea"/>
              </a:rPr>
              <a:t>(Stand By)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8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92" y="3867120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58"/>
          <p:cNvSpPr txBox="1">
            <a:spLocks noChangeArrowheads="1"/>
          </p:cNvSpPr>
          <p:nvPr/>
        </p:nvSpPr>
        <p:spPr bwMode="auto">
          <a:xfrm>
            <a:off x="2111078" y="2881685"/>
            <a:ext cx="127759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67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(Active)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43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53" y="3126633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8" name="구부러진 연결선 47"/>
          <p:cNvCxnSpPr>
            <a:stCxn id="38" idx="3"/>
            <a:endCxn id="43" idx="2"/>
          </p:cNvCxnSpPr>
          <p:nvPr/>
        </p:nvCxnSpPr>
        <p:spPr>
          <a:xfrm flipV="1">
            <a:off x="3918711" y="3435468"/>
            <a:ext cx="497515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Box 58"/>
          <p:cNvSpPr txBox="1">
            <a:spLocks noChangeArrowheads="1"/>
          </p:cNvSpPr>
          <p:nvPr/>
        </p:nvSpPr>
        <p:spPr bwMode="auto">
          <a:xfrm>
            <a:off x="3924143" y="2900443"/>
            <a:ext cx="116859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66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(Active)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0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19" y="315157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구부러진 연결선 50"/>
          <p:cNvCxnSpPr>
            <a:stCxn id="52" idx="1"/>
            <a:endCxn id="50" idx="2"/>
          </p:cNvCxnSpPr>
          <p:nvPr/>
        </p:nvCxnSpPr>
        <p:spPr>
          <a:xfrm rot="10800000">
            <a:off x="7743893" y="3460407"/>
            <a:ext cx="395271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63" y="3892059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7061497" y="2906624"/>
            <a:ext cx="14378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67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(Stand By)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4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324" y="315157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구부러진 연결선 54"/>
          <p:cNvCxnSpPr>
            <a:stCxn id="52" idx="3"/>
            <a:endCxn id="54" idx="2"/>
          </p:cNvCxnSpPr>
          <p:nvPr/>
        </p:nvCxnSpPr>
        <p:spPr>
          <a:xfrm flipV="1">
            <a:off x="8949282" y="3460407"/>
            <a:ext cx="497515" cy="819652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8"/>
          <p:cNvSpPr txBox="1">
            <a:spLocks noChangeArrowheads="1"/>
          </p:cNvSpPr>
          <p:nvPr/>
        </p:nvSpPr>
        <p:spPr bwMode="auto">
          <a:xfrm>
            <a:off x="8874565" y="2925382"/>
            <a:ext cx="132888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66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(Stand By)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57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4" y="5936521"/>
            <a:ext cx="810119" cy="7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788" y="5433953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72" y="5433952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503" y="5433951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5717225" y="5216335"/>
            <a:ext cx="109324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67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(DR)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69" name="Text Box 58"/>
          <p:cNvSpPr txBox="1">
            <a:spLocks noChangeArrowheads="1"/>
          </p:cNvSpPr>
          <p:nvPr/>
        </p:nvSpPr>
        <p:spPr bwMode="auto">
          <a:xfrm>
            <a:off x="7004782" y="5227416"/>
            <a:ext cx="98424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+mn-ea"/>
                <a:ea typeface="+mn-ea"/>
              </a:rPr>
              <a:t>66</a:t>
            </a:r>
            <a:r>
              <a:rPr lang="ko-KR" altLang="en-US" sz="1000" dirty="0" smtClean="0">
                <a:latin typeface="+mn-ea"/>
                <a:ea typeface="+mn-ea"/>
              </a:rPr>
              <a:t>번 </a:t>
            </a:r>
            <a:r>
              <a:rPr lang="en-US" altLang="ko-KR" sz="1000" dirty="0" smtClean="0"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latin typeface="+mn-ea"/>
                <a:ea typeface="+mn-ea"/>
              </a:rPr>
              <a:t>서버</a:t>
            </a:r>
            <a:r>
              <a:rPr lang="en-US" altLang="ko-KR" sz="1000" dirty="0" smtClean="0">
                <a:latin typeface="+mn-ea"/>
                <a:ea typeface="+mn-ea"/>
              </a:rPr>
              <a:t>(DR)</a:t>
            </a:r>
            <a:endParaRPr lang="en-US" altLang="ko-KR" sz="1000" dirty="0">
              <a:latin typeface="+mn-ea"/>
              <a:ea typeface="+mn-ea"/>
            </a:endParaRPr>
          </a:p>
        </p:txBody>
      </p:sp>
      <p:cxnSp>
        <p:nvCxnSpPr>
          <p:cNvPr id="70" name="구부러진 연결선 69"/>
          <p:cNvCxnSpPr>
            <a:stCxn id="57" idx="1"/>
            <a:endCxn id="58" idx="2"/>
          </p:cNvCxnSpPr>
          <p:nvPr/>
        </p:nvCxnSpPr>
        <p:spPr>
          <a:xfrm rot="10800000">
            <a:off x="5257262" y="5742789"/>
            <a:ext cx="694273" cy="581733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구부러진 연결선 77"/>
          <p:cNvCxnSpPr>
            <a:stCxn id="57" idx="0"/>
            <a:endCxn id="59" idx="2"/>
          </p:cNvCxnSpPr>
          <p:nvPr/>
        </p:nvCxnSpPr>
        <p:spPr>
          <a:xfrm rot="16200000" flipV="1">
            <a:off x="6190753" y="5770679"/>
            <a:ext cx="193734" cy="1379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84"/>
          <p:cNvCxnSpPr>
            <a:stCxn id="57" idx="3"/>
            <a:endCxn id="61" idx="2"/>
          </p:cNvCxnSpPr>
          <p:nvPr/>
        </p:nvCxnSpPr>
        <p:spPr>
          <a:xfrm flipV="1">
            <a:off x="6761653" y="5742786"/>
            <a:ext cx="417323" cy="581735"/>
          </a:xfrm>
          <a:prstGeom prst="curvedConnector2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utoShape 16"/>
          <p:cNvSpPr>
            <a:spLocks noChangeArrowheads="1"/>
          </p:cNvSpPr>
          <p:nvPr/>
        </p:nvSpPr>
        <p:spPr bwMode="auto">
          <a:xfrm>
            <a:off x="2006611" y="2548144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sp>
        <p:nvSpPr>
          <p:cNvPr id="89" name="AutoShape 16"/>
          <p:cNvSpPr>
            <a:spLocks noChangeArrowheads="1"/>
          </p:cNvSpPr>
          <p:nvPr/>
        </p:nvSpPr>
        <p:spPr bwMode="auto">
          <a:xfrm>
            <a:off x="2006611" y="4938172"/>
            <a:ext cx="8304578" cy="57227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>
              <a:latin typeface="+mn-ea"/>
              <a:ea typeface="+mn-ea"/>
            </a:endParaRPr>
          </a:p>
        </p:txBody>
      </p:sp>
      <p:pic>
        <p:nvPicPr>
          <p:cNvPr id="90" name="Picture 1070" descr="e3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454" y="609304"/>
            <a:ext cx="340474" cy="32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104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218" y="1174348"/>
            <a:ext cx="276945" cy="3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41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297</Words>
  <Application>Microsoft Office PowerPoint</Application>
  <PresentationFormat>와이드스크린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가는각진제목체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areum</cp:lastModifiedBy>
  <cp:revision>9</cp:revision>
  <dcterms:created xsi:type="dcterms:W3CDTF">2018-05-21T01:41:22Z</dcterms:created>
  <dcterms:modified xsi:type="dcterms:W3CDTF">2019-04-30T05:07:44Z</dcterms:modified>
</cp:coreProperties>
</file>