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73" r:id="rId2"/>
    <p:sldId id="475" r:id="rId3"/>
    <p:sldId id="480" r:id="rId4"/>
    <p:sldId id="481" r:id="rId5"/>
    <p:sldId id="478" r:id="rId6"/>
    <p:sldId id="477" r:id="rId7"/>
    <p:sldId id="468" r:id="rId8"/>
  </p:sldIdLst>
  <p:sldSz cx="9906000" cy="6858000" type="A4"/>
  <p:notesSz cx="6797675" cy="987425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00"/>
    <a:srgbClr val="669900"/>
    <a:srgbClr val="FF99CC"/>
    <a:srgbClr val="FF7C80"/>
    <a:srgbClr val="FF9933"/>
    <a:srgbClr val="FF6600"/>
    <a:srgbClr val="CC3300"/>
    <a:srgbClr val="FF5050"/>
    <a:srgbClr val="FF33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3936" autoAdjust="0"/>
  </p:normalViewPr>
  <p:slideViewPr>
    <p:cSldViewPr showGuides="1">
      <p:cViewPr varScale="1">
        <p:scale>
          <a:sx n="110" d="100"/>
          <a:sy n="110" d="100"/>
        </p:scale>
        <p:origin x="-1338" y="-78"/>
      </p:cViewPr>
      <p:guideLst>
        <p:guide orient="horz" pos="2387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75" d="100"/>
          <a:sy n="75" d="100"/>
        </p:scale>
        <p:origin x="-732" y="-102"/>
      </p:cViewPr>
      <p:guideLst>
        <p:guide orient="horz" pos="3110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2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55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r">
              <a:defRPr sz="1200"/>
            </a:lvl1pPr>
          </a:lstStyle>
          <a:p>
            <a:fld id="{FEFB2167-F554-4468-80A7-227896BDDA57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2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55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r">
              <a:defRPr sz="1200"/>
            </a:lvl1pPr>
          </a:lstStyle>
          <a:p>
            <a:fld id="{C45E407D-EA2D-41FF-AE1C-D1100CB149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438242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2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55" y="8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/>
          <a:lstStyle>
            <a:lvl1pPr algn="r">
              <a:defRPr sz="1200"/>
            </a:lvl1pPr>
          </a:lstStyle>
          <a:p>
            <a:fld id="{22FA9435-B8A1-4ED7-9ABA-33D7253DD91C}" type="datetimeFigureOut">
              <a:rPr lang="ko-KR" altLang="en-US" smtClean="0"/>
              <a:pPr/>
              <a:t>2016-06-27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23900" y="739775"/>
            <a:ext cx="5349875" cy="37036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33" tIns="45867" rIns="91733" bIns="4586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690276"/>
            <a:ext cx="5438140" cy="4443411"/>
          </a:xfrm>
          <a:prstGeom prst="rect">
            <a:avLst/>
          </a:prstGeom>
        </p:spPr>
        <p:txBody>
          <a:bodyPr vert="horz" lIns="91733" tIns="45867" rIns="91733" bIns="45867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2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55" y="9378831"/>
            <a:ext cx="2945659" cy="493712"/>
          </a:xfrm>
          <a:prstGeom prst="rect">
            <a:avLst/>
          </a:prstGeom>
        </p:spPr>
        <p:txBody>
          <a:bodyPr vert="horz" lIns="91733" tIns="45867" rIns="91733" bIns="45867" rtlCol="0" anchor="b"/>
          <a:lstStyle>
            <a:lvl1pPr algn="r">
              <a:defRPr sz="1200"/>
            </a:lvl1pPr>
          </a:lstStyle>
          <a:p>
            <a:fld id="{49CE3C38-C5BA-40DD-B93E-51A229D0379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3159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30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3DC8E2AA-571B-4B5F-A4AF-1326CCC09C1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F646B960-FE16-4E96-A6F2-95D8980243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972DA178-6294-4CD9-A9D2-5B9077FEAFB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5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F339EE3E-AE6E-4FC9-BED1-E7FB218EDB7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4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1BCF664F-D01F-49D7-839D-9CFEDBBB5E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5EBE064E-929D-47D3-B2C4-85EE8DF4D25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940E424C-895C-4BD3-B64E-C5150F10D9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2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2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7D9294BD-7587-4467-A490-7124135D68F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50000"/>
              </a:spcBef>
              <a:buFont typeface="Wingdings" pitchFamily="2" charset="2"/>
              <a:buNone/>
              <a:defRPr b="1" smtClean="0">
                <a:latin typeface="Tahoma" pitchFamily="34" charset="0"/>
                <a:ea typeface="가는각진제목체" pitchFamily="18" charset="-127"/>
              </a:defRPr>
            </a:lvl1pPr>
          </a:lstStyle>
          <a:p>
            <a:pPr>
              <a:defRPr/>
            </a:pPr>
            <a:fld id="{6C987650-9D24-49C7-BA78-F62751C9E71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8092" y="142852"/>
            <a:ext cx="8915400" cy="36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smtClean="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4550" y="6245225"/>
            <a:ext cx="31369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smtClean="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endParaRPr kumimoji="1" lang="en-US" altLang="ko-KR"/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99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smtClean="0">
                <a:solidFill>
                  <a:srgbClr val="000000"/>
                </a:solidFill>
                <a:latin typeface="굴림" charset="-127"/>
                <a:ea typeface="굴림" charset="-127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B1F9633F-C077-4FEB-A711-EB75EB75BFC5}" type="slidenum">
              <a:rPr kumimoji="1" lang="en-US" altLang="ko-KR"/>
              <a:pPr fontAlgn="base">
                <a:spcAft>
                  <a:spcPct val="0"/>
                </a:spcAft>
                <a:defRPr/>
              </a:pPr>
              <a:t>‹#›</a:t>
            </a:fld>
            <a:endParaRPr kumimoji="1" lang="en-US" altLang="ko-KR"/>
          </a:p>
        </p:txBody>
      </p:sp>
      <p:sp>
        <p:nvSpPr>
          <p:cNvPr id="17" name="모서리가 둥근 직사각형 16"/>
          <p:cNvSpPr/>
          <p:nvPr userDrawn="1"/>
        </p:nvSpPr>
        <p:spPr bwMode="auto">
          <a:xfrm>
            <a:off x="232175" y="606430"/>
            <a:ext cx="9673828" cy="36513"/>
          </a:xfrm>
          <a:prstGeom prst="roundRect">
            <a:avLst>
              <a:gd name="adj" fmla="val 50000"/>
            </a:avLst>
          </a:prstGeom>
          <a:solidFill>
            <a:srgbClr val="660066"/>
          </a:solidFill>
          <a:ln w="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9209485" y="6524630"/>
            <a:ext cx="65868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fld id="{EAE3168D-C218-44D3-8B20-109ABFE11A30}" type="slidenum">
              <a:rPr kumimoji="1" lang="en-US" altLang="ko-KR" sz="1200" smtClean="0">
                <a:solidFill>
                  <a:srgbClr val="000000"/>
                </a:solidFill>
                <a:latin typeface="Arial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ko-KR" sz="1200" dirty="0">
              <a:solidFill>
                <a:srgbClr val="000000"/>
              </a:solidFill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charset="-127"/>
          <a:ea typeface="굴림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0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공통코드 관리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상품품목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2" name="Picture 2" descr="C:\Users\Administrator\Pictures\OKPlaza\코드관리.png"/>
          <p:cNvPicPr>
            <a:picLocks noChangeAspect="1" noChangeArrowheads="1"/>
          </p:cNvPicPr>
          <p:nvPr/>
        </p:nvPicPr>
        <p:blipFill>
          <a:blip r:embed="rId2"/>
          <a:srcRect l="10603" r="10714"/>
          <a:stretch>
            <a:fillRect/>
          </a:stretch>
        </p:blipFill>
        <p:spPr bwMode="auto">
          <a:xfrm>
            <a:off x="666720" y="714356"/>
            <a:ext cx="8633728" cy="5652135"/>
          </a:xfrm>
          <a:prstGeom prst="rect">
            <a:avLst/>
          </a:prstGeom>
          <a:noFill/>
        </p:spPr>
      </p:pic>
      <p:sp>
        <p:nvSpPr>
          <p:cNvPr id="13" name="직사각형 12"/>
          <p:cNvSpPr/>
          <p:nvPr/>
        </p:nvSpPr>
        <p:spPr>
          <a:xfrm>
            <a:off x="1838912" y="2195098"/>
            <a:ext cx="857256" cy="142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상품품목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5659225" y="2312490"/>
          <a:ext cx="3294303" cy="4402658"/>
        </p:xfrm>
        <a:graphic>
          <a:graphicData uri="http://schemas.openxmlformats.org/drawingml/2006/table">
            <a:tbl>
              <a:tblPr/>
              <a:tblGrid>
                <a:gridCol w="954424"/>
                <a:gridCol w="543919"/>
                <a:gridCol w="554182"/>
                <a:gridCol w="554182"/>
                <a:gridCol w="318141"/>
                <a:gridCol w="369455"/>
              </a:tblGrid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가공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관로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난연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MS-72)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MS-144)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배선광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직선형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무여장분기형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중간분기형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일반형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철개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잠금형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철개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수공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PC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맨홀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7m, 8m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강관주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38㎟, 22㎟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아연도강연선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22㎜ x 7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MD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마이크로덕트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100㎜, 50㎜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FC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25㎜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SC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5222-3 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망사섬유내관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16,12,8,7,5,4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광스플리터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 </a:t>
                      </a:r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</a:t>
                      </a: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666720" y="2143116"/>
            <a:ext cx="4786346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38158" y="6286520"/>
            <a:ext cx="3009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공통코드에 상품품목 코드를 등록 처리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2</a:t>
            </a:r>
            <a:r>
              <a:rPr lang="en-US" altLang="ko-KR" dirty="0" smtClean="0"/>
              <a:t>.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상품조회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상품등록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수정</a:t>
            </a:r>
            <a:endParaRPr lang="ko-KR" altLang="en-US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/>
          <a:srcRect l="10417" t="7407" r="10156" b="3472"/>
          <a:stretch>
            <a:fillRect/>
          </a:stretch>
        </p:blipFill>
        <p:spPr bwMode="auto">
          <a:xfrm>
            <a:off x="666000" y="712800"/>
            <a:ext cx="8715436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5595942" y="307181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상품품목</a:t>
            </a:r>
            <a:endParaRPr lang="ko-KR" altLang="en-US" sz="900" dirty="0"/>
          </a:p>
        </p:txBody>
      </p:sp>
      <p:sp>
        <p:nvSpPr>
          <p:cNvPr id="15" name="직사각형 33"/>
          <p:cNvSpPr>
            <a:spLocks noChangeArrowheads="1"/>
          </p:cNvSpPr>
          <p:nvPr/>
        </p:nvSpPr>
        <p:spPr bwMode="auto">
          <a:xfrm>
            <a:off x="6238884" y="3100385"/>
            <a:ext cx="809625" cy="17145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l"/>
            <a:r>
              <a:rPr lang="ko-KR" altLang="en-US" sz="800" b="0" dirty="0" smtClean="0"/>
              <a:t>선택</a:t>
            </a:r>
            <a:endParaRPr lang="ko-KR" altLang="en-US" b="0" dirty="0"/>
          </a:p>
        </p:txBody>
      </p:sp>
      <p:grpSp>
        <p:nvGrpSpPr>
          <p:cNvPr id="16" name="그룹 34"/>
          <p:cNvGrpSpPr>
            <a:grpSpLocks/>
          </p:cNvGrpSpPr>
          <p:nvPr/>
        </p:nvGrpSpPr>
        <p:grpSpPr bwMode="auto">
          <a:xfrm>
            <a:off x="6875471" y="3100385"/>
            <a:ext cx="138113" cy="169862"/>
            <a:chOff x="2352675" y="1255432"/>
            <a:chExt cx="138114" cy="168556"/>
          </a:xfrm>
        </p:grpSpPr>
        <p:cxnSp>
          <p:nvCxnSpPr>
            <p:cNvPr id="17" name="직선 연결선 35"/>
            <p:cNvCxnSpPr>
              <a:cxnSpLocks noChangeShapeType="1"/>
            </p:cNvCxnSpPr>
            <p:nvPr/>
          </p:nvCxnSpPr>
          <p:spPr bwMode="auto">
            <a:xfrm rot="5400000">
              <a:off x="2269052" y="1339055"/>
              <a:ext cx="168556" cy="130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이등변 삼각형 36"/>
            <p:cNvSpPr>
              <a:spLocks noChangeArrowheads="1"/>
            </p:cNvSpPr>
            <p:nvPr/>
          </p:nvSpPr>
          <p:spPr bwMode="auto">
            <a:xfrm rot="10800000">
              <a:off x="2390758" y="1309672"/>
              <a:ext cx="100031" cy="7621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5453066" y="3043235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738158" y="6286520"/>
            <a:ext cx="4650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공통코드에 등록한 상품품목을 </a:t>
            </a:r>
            <a:r>
              <a:rPr lang="ko-KR" altLang="en-US" sz="1200" dirty="0" err="1" smtClean="0"/>
              <a:t>상품등록시</a:t>
            </a:r>
            <a:r>
              <a:rPr lang="ko-KR" altLang="en-US" sz="1200" dirty="0" smtClean="0"/>
              <a:t> 선택하여 저장 처리 </a:t>
            </a:r>
            <a:endParaRPr lang="ko-KR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상품조회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상품일괄변경</a:t>
            </a:r>
            <a:endParaRPr lang="ko-KR" alt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 l="10417" t="8102" r="10807" b="2777"/>
          <a:stretch>
            <a:fillRect/>
          </a:stretch>
        </p:blipFill>
        <p:spPr bwMode="auto">
          <a:xfrm>
            <a:off x="666000" y="712800"/>
            <a:ext cx="8643998" cy="5500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5381628" y="3657602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/>
              <a:t>상품품목</a:t>
            </a:r>
            <a:endParaRPr lang="ko-KR" altLang="en-US" sz="900" dirty="0"/>
          </a:p>
        </p:txBody>
      </p:sp>
      <p:sp>
        <p:nvSpPr>
          <p:cNvPr id="5" name="직사각형 33"/>
          <p:cNvSpPr>
            <a:spLocks noChangeArrowheads="1"/>
          </p:cNvSpPr>
          <p:nvPr/>
        </p:nvSpPr>
        <p:spPr bwMode="auto">
          <a:xfrm>
            <a:off x="6024570" y="3686177"/>
            <a:ext cx="809625" cy="17145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l"/>
            <a:r>
              <a:rPr lang="ko-KR" altLang="en-US" sz="800" b="0" dirty="0" smtClean="0"/>
              <a:t>선택</a:t>
            </a:r>
            <a:endParaRPr lang="ko-KR" altLang="en-US" b="0" dirty="0"/>
          </a:p>
        </p:txBody>
      </p:sp>
      <p:grpSp>
        <p:nvGrpSpPr>
          <p:cNvPr id="6" name="그룹 34"/>
          <p:cNvGrpSpPr>
            <a:grpSpLocks/>
          </p:cNvGrpSpPr>
          <p:nvPr/>
        </p:nvGrpSpPr>
        <p:grpSpPr bwMode="auto">
          <a:xfrm>
            <a:off x="6661157" y="3686177"/>
            <a:ext cx="138113" cy="169862"/>
            <a:chOff x="2352675" y="1255432"/>
            <a:chExt cx="138114" cy="168556"/>
          </a:xfrm>
        </p:grpSpPr>
        <p:cxnSp>
          <p:nvCxnSpPr>
            <p:cNvPr id="7" name="직선 연결선 35"/>
            <p:cNvCxnSpPr>
              <a:cxnSpLocks noChangeShapeType="1"/>
            </p:cNvCxnSpPr>
            <p:nvPr/>
          </p:nvCxnSpPr>
          <p:spPr bwMode="auto">
            <a:xfrm rot="5400000">
              <a:off x="2269052" y="1339055"/>
              <a:ext cx="168556" cy="130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" name="이등변 삼각형 36"/>
            <p:cNvSpPr>
              <a:spLocks noChangeArrowheads="1"/>
            </p:cNvSpPr>
            <p:nvPr/>
          </p:nvSpPr>
          <p:spPr bwMode="auto">
            <a:xfrm rot="10800000">
              <a:off x="2390758" y="1309672"/>
              <a:ext cx="100031" cy="7621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38158" y="6286520"/>
            <a:ext cx="51122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공통코드에 등록한 상품품목을 </a:t>
            </a:r>
            <a:r>
              <a:rPr lang="ko-KR" altLang="en-US" sz="1200" dirty="0" err="1" smtClean="0"/>
              <a:t>상품일괄수정시</a:t>
            </a:r>
            <a:r>
              <a:rPr lang="ko-KR" altLang="en-US" sz="1200" dirty="0" smtClean="0"/>
              <a:t> 선택하여 저장 처리 </a:t>
            </a:r>
            <a:endParaRPr lang="ko-KR" altLang="en-US" sz="1200" dirty="0"/>
          </a:p>
        </p:txBody>
      </p:sp>
      <p:sp>
        <p:nvSpPr>
          <p:cNvPr id="10" name="직사각형 9"/>
          <p:cNvSpPr/>
          <p:nvPr/>
        </p:nvSpPr>
        <p:spPr>
          <a:xfrm>
            <a:off x="5310190" y="3614739"/>
            <a:ext cx="1714512" cy="285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ko-KR" altLang="en-US" dirty="0" smtClean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상품일괄등록</a:t>
            </a:r>
            <a:endParaRPr lang="ko-KR" altLang="en-US" dirty="0"/>
          </a:p>
        </p:txBody>
      </p:sp>
      <p:pic>
        <p:nvPicPr>
          <p:cNvPr id="20483" name="Picture 3" descr="C:\Users\Administrator\Pictures\OKPlaza\상품일괄등록.png"/>
          <p:cNvPicPr>
            <a:picLocks noChangeAspect="1" noChangeArrowheads="1"/>
          </p:cNvPicPr>
          <p:nvPr/>
        </p:nvPicPr>
        <p:blipFill>
          <a:blip r:embed="rId2"/>
          <a:srcRect l="10417" r="10156"/>
          <a:stretch>
            <a:fillRect/>
          </a:stretch>
        </p:blipFill>
        <p:spPr bwMode="auto">
          <a:xfrm>
            <a:off x="666000" y="712800"/>
            <a:ext cx="8715436" cy="5400675"/>
          </a:xfrm>
          <a:prstGeom prst="rect">
            <a:avLst/>
          </a:prstGeom>
          <a:noFill/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 l="9982" t="4629" r="17100" b="29398"/>
          <a:stretch>
            <a:fillRect/>
          </a:stretch>
        </p:blipFill>
        <p:spPr bwMode="auto">
          <a:xfrm>
            <a:off x="881034" y="1857364"/>
            <a:ext cx="8001056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직사각형 5"/>
          <p:cNvSpPr/>
          <p:nvPr/>
        </p:nvSpPr>
        <p:spPr>
          <a:xfrm>
            <a:off x="6738950" y="3000372"/>
            <a:ext cx="571504" cy="5000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38158" y="6286520"/>
            <a:ext cx="3060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상품품목란을</a:t>
            </a:r>
            <a:r>
              <a:rPr lang="ko-KR" altLang="en-US" sz="1200" dirty="0" smtClean="0"/>
              <a:t> 추가 코드로서 입력 받음</a:t>
            </a:r>
            <a:r>
              <a:rPr lang="en-US" altLang="ko-KR" sz="1200" dirty="0" smtClean="0"/>
              <a:t>. 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제목 1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 smtClean="0"/>
              <a:t>5.</a:t>
            </a:r>
            <a:r>
              <a:rPr lang="ko-KR" altLang="en-US" dirty="0" smtClean="0"/>
              <a:t>상품관리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계약관리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계약조회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238125" y="1560494"/>
          <a:ext cx="6929452" cy="2346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7597"/>
                <a:gridCol w="3634336"/>
                <a:gridCol w="1518351"/>
                <a:gridCol w="515573"/>
                <a:gridCol w="823595"/>
              </a:tblGrid>
              <a:tr h="178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번호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계약명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계약기간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등록일자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10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9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차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8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7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224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6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5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4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3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2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800" u="none" dirty="0" smtClean="0"/>
                        <a:t>1</a:t>
                      </a:r>
                      <a:endParaRPr lang="ko-KR" altLang="en-US" sz="800" u="none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2016</a:t>
                      </a:r>
                      <a:r>
                        <a:rPr lang="ko-KR" altLang="en-US" sz="800" b="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년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SK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유선사업 </a:t>
                      </a:r>
                      <a:r>
                        <a:rPr lang="ko-KR" altLang="en-US" sz="800" u="sng" dirty="0" err="1" smtClean="0">
                          <a:latin typeface="맑은 고딕" pitchFamily="50" charset="-127"/>
                          <a:ea typeface="맑은 고딕" pitchFamily="50" charset="-127"/>
                        </a:rPr>
                        <a:t>지입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지정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자재 현황 </a:t>
                      </a:r>
                      <a:r>
                        <a:rPr lang="en-US" altLang="ko-KR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- SKT/B </a:t>
                      </a:r>
                      <a:r>
                        <a:rPr lang="ko-KR" altLang="en-US" sz="800" u="sng" dirty="0" smtClean="0">
                          <a:latin typeface="맑은 고딕" pitchFamily="50" charset="-127"/>
                          <a:ea typeface="맑은 고딕" pitchFamily="50" charset="-127"/>
                        </a:rPr>
                        <a:t>공용</a:t>
                      </a:r>
                      <a:endParaRPr lang="ko-KR" altLang="en-US" sz="800" b="0" u="sng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2016-03-01~2016-12-31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dirty="0" smtClean="0"/>
                        <a:t>홍길동</a:t>
                      </a:r>
                      <a:endParaRPr lang="ko-KR" altLang="en-US" sz="800" u="sng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/>
                        <a:t>2016-07-01</a:t>
                      </a:r>
                      <a:endParaRPr lang="ko-KR" altLang="en-US" sz="8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38125" y="1023919"/>
          <a:ext cx="6929490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932"/>
                <a:gridCol w="6005558"/>
              </a:tblGrid>
              <a:tr h="1781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계약명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모서리가 둥근 직사각형 10"/>
          <p:cNvSpPr>
            <a:spLocks noChangeArrowheads="1"/>
          </p:cNvSpPr>
          <p:nvPr/>
        </p:nvSpPr>
        <p:spPr bwMode="auto">
          <a:xfrm>
            <a:off x="6680200" y="1293794"/>
            <a:ext cx="487363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800"/>
              <a:t>검색</a:t>
            </a:r>
          </a:p>
        </p:txBody>
      </p:sp>
      <p:sp>
        <p:nvSpPr>
          <p:cNvPr id="6" name="직사각형 11"/>
          <p:cNvSpPr>
            <a:spLocks noChangeArrowheads="1"/>
          </p:cNvSpPr>
          <p:nvPr/>
        </p:nvSpPr>
        <p:spPr bwMode="auto">
          <a:xfrm>
            <a:off x="1183375" y="1041382"/>
            <a:ext cx="4428000" cy="169862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b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38438" y="4052876"/>
            <a:ext cx="1781175" cy="1619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8" name="Text Box 678"/>
          <p:cNvSpPr txBox="1">
            <a:spLocks noChangeArrowheads="1"/>
          </p:cNvSpPr>
          <p:nvPr/>
        </p:nvSpPr>
        <p:spPr bwMode="auto">
          <a:xfrm>
            <a:off x="233363" y="1328719"/>
            <a:ext cx="1308371" cy="21544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ko-KR" altLang="en-US" sz="800" b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총  </a:t>
            </a:r>
            <a:r>
              <a:rPr lang="en-US" altLang="ko-KR" sz="800" b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115</a:t>
            </a:r>
            <a:r>
              <a:rPr lang="ko-KR" altLang="en-US" sz="800" b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건 </a:t>
            </a:r>
            <a:r>
              <a:rPr lang="en-US" altLang="ko-KR" sz="800" b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(</a:t>
            </a:r>
            <a:r>
              <a:rPr lang="en-US" altLang="ko-KR" sz="800" b="0" dirty="0" smtClean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1/10 </a:t>
            </a:r>
            <a:r>
              <a:rPr lang="ko-KR" altLang="en-US" sz="800" b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페이지</a:t>
            </a:r>
            <a:r>
              <a:rPr lang="en-US" altLang="ko-KR" sz="800" b="0" dirty="0">
                <a:solidFill>
                  <a:srgbClr val="000000"/>
                </a:solidFill>
                <a:latin typeface="돋움" pitchFamily="50" charset="-127"/>
                <a:ea typeface="돋움" pitchFamily="50" charset="-127"/>
              </a:rPr>
              <a:t>)</a:t>
            </a:r>
            <a:endParaRPr lang="ko-KR" altLang="en-US" sz="800" b="0" dirty="0">
              <a:solidFill>
                <a:srgbClr val="000000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모서리가 둥근 직사각형 10"/>
          <p:cNvSpPr>
            <a:spLocks noChangeArrowheads="1"/>
          </p:cNvSpPr>
          <p:nvPr/>
        </p:nvSpPr>
        <p:spPr bwMode="auto">
          <a:xfrm>
            <a:off x="6167438" y="1293794"/>
            <a:ext cx="487362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800"/>
              <a:t>등록</a:t>
            </a:r>
          </a:p>
        </p:txBody>
      </p:sp>
      <p:sp>
        <p:nvSpPr>
          <p:cNvPr id="13" name="Oval 149"/>
          <p:cNvSpPr>
            <a:spLocks noChangeArrowheads="1"/>
          </p:cNvSpPr>
          <p:nvPr/>
        </p:nvSpPr>
        <p:spPr bwMode="auto">
          <a:xfrm>
            <a:off x="1666875" y="1571607"/>
            <a:ext cx="280988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L2</a:t>
            </a:r>
          </a:p>
        </p:txBody>
      </p:sp>
      <p:sp>
        <p:nvSpPr>
          <p:cNvPr id="14" name="Oval 149"/>
          <p:cNvSpPr>
            <a:spLocks noChangeArrowheads="1"/>
          </p:cNvSpPr>
          <p:nvPr/>
        </p:nvSpPr>
        <p:spPr bwMode="auto">
          <a:xfrm>
            <a:off x="5953125" y="1142982"/>
            <a:ext cx="280988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L1</a:t>
            </a:r>
          </a:p>
        </p:txBody>
      </p:sp>
      <p:sp>
        <p:nvSpPr>
          <p:cNvPr id="15" name="Oval 149"/>
          <p:cNvSpPr>
            <a:spLocks noChangeArrowheads="1"/>
          </p:cNvSpPr>
          <p:nvPr/>
        </p:nvSpPr>
        <p:spPr bwMode="auto">
          <a:xfrm>
            <a:off x="7024688" y="785794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B1</a:t>
            </a:r>
          </a:p>
        </p:txBody>
      </p:sp>
      <p:sp>
        <p:nvSpPr>
          <p:cNvPr id="16" name="Rectangle 1660"/>
          <p:cNvSpPr>
            <a:spLocks noChangeArrowheads="1"/>
          </p:cNvSpPr>
          <p:nvPr/>
        </p:nvSpPr>
        <p:spPr bwMode="auto">
          <a:xfrm>
            <a:off x="166688" y="785794"/>
            <a:ext cx="67999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  <a:ea typeface="+mn-ea"/>
              </a:rPr>
              <a:t>| </a:t>
            </a:r>
            <a:r>
              <a:rPr lang="ko-KR" altLang="en-US" sz="800" dirty="0" smtClean="0">
                <a:latin typeface="+mn-ea"/>
                <a:ea typeface="+mn-ea"/>
              </a:rPr>
              <a:t>계약조회</a:t>
            </a:r>
            <a:endParaRPr lang="ko-KR" altLang="en-US" sz="800" dirty="0">
              <a:latin typeface="+mn-ea"/>
              <a:ea typeface="+mn-ea"/>
            </a:endParaRPr>
          </a:p>
        </p:txBody>
      </p:sp>
      <p:graphicFrame>
        <p:nvGraphicFramePr>
          <p:cNvPr id="17" name="Group 77"/>
          <p:cNvGraphicFramePr>
            <a:graphicFrameLocks noGrp="1"/>
          </p:cNvGraphicFramePr>
          <p:nvPr/>
        </p:nvGraphicFramePr>
        <p:xfrm>
          <a:off x="7408686" y="653108"/>
          <a:ext cx="2490788" cy="3581392"/>
        </p:xfrm>
        <a:graphic>
          <a:graphicData uri="http://schemas.openxmlformats.org/drawingml/2006/table">
            <a:tbl>
              <a:tblPr/>
              <a:tblGrid>
                <a:gridCol w="271463"/>
                <a:gridCol w="2219325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영역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계약명으로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검색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링크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등록팝업 페이지로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이동</a:t>
                      </a: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상세팝업 페이지로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이동</a:t>
                      </a: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디자인 유의사항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#2</a:t>
                      </a:r>
                      <a:endParaRPr kumimoji="1" lang="en-US" altLang="ja-JP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#3</a:t>
                      </a: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메시지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(Alert &amp; Tooltip)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Check Point 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협의필요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제목 17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 smtClean="0"/>
              <a:t>6.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상품관리</a:t>
            </a:r>
            <a:r>
              <a:rPr kumimoji="1" 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dirty="0" smtClean="0"/>
              <a:t>계약관리</a:t>
            </a:r>
            <a:r>
              <a:rPr lang="en-US" altLang="ko-KR" dirty="0" smtClean="0"/>
              <a:t>-</a:t>
            </a:r>
            <a:r>
              <a:rPr lang="ko-KR" altLang="en-US" dirty="0" smtClean="0"/>
              <a:t>계약등록</a:t>
            </a:r>
            <a:endParaRPr lang="ko-KR" altLang="en-US" dirty="0"/>
          </a:p>
        </p:txBody>
      </p:sp>
      <p:graphicFrame>
        <p:nvGraphicFramePr>
          <p:cNvPr id="30" name="표 29"/>
          <p:cNvGraphicFramePr>
            <a:graphicFrameLocks noGrp="1"/>
          </p:cNvGraphicFramePr>
          <p:nvPr/>
        </p:nvGraphicFramePr>
        <p:xfrm>
          <a:off x="238125" y="785794"/>
          <a:ext cx="6929453" cy="42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932"/>
                <a:gridCol w="6005521"/>
              </a:tblGrid>
              <a:tr h="2078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err="1" smtClean="0">
                          <a:solidFill>
                            <a:schemeClr val="tx1"/>
                          </a:solidFill>
                        </a:rPr>
                        <a:t>계약명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0784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</a:rPr>
                        <a:t>계약기간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                         ~      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계약기간은 아래 시작일자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종료일자를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default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로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</a:rPr>
                        <a:t>세팅하기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 위한 값임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</a:rPr>
                        <a:t>. </a:t>
                      </a:r>
                      <a:endParaRPr lang="ko-KR" altLang="en-US" sz="8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1" name="직사각형 11"/>
          <p:cNvSpPr>
            <a:spLocks noChangeArrowheads="1"/>
          </p:cNvSpPr>
          <p:nvPr/>
        </p:nvSpPr>
        <p:spPr bwMode="auto">
          <a:xfrm>
            <a:off x="1195361" y="803255"/>
            <a:ext cx="5929354" cy="173023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altLang="ko-KR" sz="800" b="0" dirty="0" smtClean="0">
                <a:latin typeface="맑은 고딕" pitchFamily="50" charset="-127"/>
                <a:ea typeface="맑은 고딕" pitchFamily="50" charset="-127"/>
              </a:rPr>
              <a:t>2016</a:t>
            </a:r>
            <a:r>
              <a:rPr lang="ko-KR" altLang="en-US" sz="800" b="0" dirty="0" smtClean="0">
                <a:latin typeface="맑은 고딕" pitchFamily="50" charset="-127"/>
                <a:ea typeface="맑은 고딕" pitchFamily="50" charset="-127"/>
              </a:rPr>
              <a:t>년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SK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유선사업 </a:t>
            </a:r>
            <a:r>
              <a:rPr lang="ko-KR" altLang="en-US" sz="800" dirty="0" err="1" smtClean="0">
                <a:latin typeface="맑은 고딕" pitchFamily="50" charset="-127"/>
                <a:ea typeface="맑은 고딕" pitchFamily="50" charset="-127"/>
              </a:rPr>
              <a:t>지입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지정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자재 현황 </a:t>
            </a:r>
            <a:r>
              <a:rPr lang="en-US" altLang="ko-KR" sz="800" dirty="0" smtClean="0">
                <a:latin typeface="맑은 고딕" pitchFamily="50" charset="-127"/>
                <a:ea typeface="맑은 고딕" pitchFamily="50" charset="-127"/>
              </a:rPr>
              <a:t>- SKT/B </a:t>
            </a:r>
            <a:r>
              <a:rPr lang="ko-KR" altLang="en-US" sz="800" dirty="0" smtClean="0">
                <a:latin typeface="맑은 고딕" pitchFamily="50" charset="-127"/>
                <a:ea typeface="맑은 고딕" pitchFamily="50" charset="-127"/>
              </a:rPr>
              <a:t>공용</a:t>
            </a:r>
            <a:endParaRPr lang="ko-KR" altLang="en-US" sz="800" b="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2" name="그룹 53"/>
          <p:cNvGrpSpPr>
            <a:grpSpLocks/>
          </p:cNvGrpSpPr>
          <p:nvPr/>
        </p:nvGrpSpPr>
        <p:grpSpPr bwMode="auto">
          <a:xfrm>
            <a:off x="1200124" y="1019142"/>
            <a:ext cx="836612" cy="168275"/>
            <a:chOff x="3498868" y="1261016"/>
            <a:chExt cx="837179" cy="168275"/>
          </a:xfrm>
        </p:grpSpPr>
        <p:sp>
          <p:nvSpPr>
            <p:cNvPr id="33" name="직사각형 43"/>
            <p:cNvSpPr>
              <a:spLocks noChangeArrowheads="1"/>
            </p:cNvSpPr>
            <p:nvPr/>
          </p:nvSpPr>
          <p:spPr bwMode="auto">
            <a:xfrm>
              <a:off x="3498868" y="1261016"/>
              <a:ext cx="684676" cy="16827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>
                <a:defRPr/>
              </a:pPr>
              <a:r>
                <a:rPr lang="en-US" altLang="ko-KR" sz="800" dirty="0" smtClean="0">
                  <a:latin typeface="+mj-ea"/>
                  <a:ea typeface="+mj-ea"/>
                </a:rPr>
                <a:t>2016-03-01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34" name="Picture 2" descr="C:\Documents and Settings\Administrator\My Documents\My Pictures\icon_calenda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7459" y="1273705"/>
              <a:ext cx="118588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5" name="그룹 53"/>
          <p:cNvGrpSpPr>
            <a:grpSpLocks/>
          </p:cNvGrpSpPr>
          <p:nvPr/>
        </p:nvGrpSpPr>
        <p:grpSpPr bwMode="auto">
          <a:xfrm>
            <a:off x="2171681" y="1019142"/>
            <a:ext cx="836612" cy="168275"/>
            <a:chOff x="3498868" y="1261016"/>
            <a:chExt cx="837179" cy="168275"/>
          </a:xfrm>
        </p:grpSpPr>
        <p:sp>
          <p:nvSpPr>
            <p:cNvPr id="36" name="직사각형 43"/>
            <p:cNvSpPr>
              <a:spLocks noChangeArrowheads="1"/>
            </p:cNvSpPr>
            <p:nvPr/>
          </p:nvSpPr>
          <p:spPr bwMode="auto">
            <a:xfrm>
              <a:off x="3498868" y="1261016"/>
              <a:ext cx="684676" cy="16827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>
                <a:defRPr/>
              </a:pPr>
              <a:r>
                <a:rPr lang="en-US" altLang="ko-KR" sz="800" dirty="0" smtClean="0">
                  <a:latin typeface="+mj-ea"/>
                  <a:ea typeface="+mj-ea"/>
                </a:rPr>
                <a:t>2016-12-31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37" name="Picture 2" descr="C:\Documents and Settings\Administrator\My Documents\My Pictures\icon_calenda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7459" y="1273705"/>
              <a:ext cx="118588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238092" y="1333465"/>
          <a:ext cx="9358379" cy="5072097"/>
        </p:xfrm>
        <a:graphic>
          <a:graphicData uri="http://schemas.openxmlformats.org/drawingml/2006/table">
            <a:tbl>
              <a:tblPr/>
              <a:tblGrid>
                <a:gridCol w="246129"/>
                <a:gridCol w="345557"/>
                <a:gridCol w="663406"/>
                <a:gridCol w="886713"/>
                <a:gridCol w="242867"/>
                <a:gridCol w="460482"/>
                <a:gridCol w="448248"/>
                <a:gridCol w="448248"/>
                <a:gridCol w="242867"/>
                <a:gridCol w="951913"/>
                <a:gridCol w="744904"/>
                <a:gridCol w="659940"/>
                <a:gridCol w="947023"/>
                <a:gridCol w="495516"/>
                <a:gridCol w="242867"/>
                <a:gridCol w="836183"/>
                <a:gridCol w="495516"/>
              </a:tblGrid>
              <a:tr h="17310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자재 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거래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유지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년 제조사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사용여부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시작일자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종료일자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</a:tr>
              <a:tr h="201437">
                <a:tc rowSpan="26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T/B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 rowSpan="19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관로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난연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코닝광통신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MKII21)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DIT&amp;G)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강북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충청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부산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강원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리본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스미토모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케이텍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Ribbon Tube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도입진행중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코닝광통신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MS-72)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코닝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MKII21)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DIT&amp;G)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충청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MS-144)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배선광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직선형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무여장분기형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중간분기형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철개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일반형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삼화주철공업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한국주조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잠금형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맨홀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수공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인공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우연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PMS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승일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강관주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7m, 8m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제룡산업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태진에스티아이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삼은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비에프테크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8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아연도강연선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38㎟, 22㎟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고려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동일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,DSR,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만호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영흥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청우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데몬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에이스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한수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장광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마주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대영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22㎜ x 7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CSA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코스믹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마이크로덕트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MD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케이넷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100㎜, 50㎜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사이몬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유창산업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25㎜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영진화학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CSA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코스믹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망사섬유내관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5222-3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밀리켄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다원넷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광스플리터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16,12,8,7,5,4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피피아이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휘라포토닉스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8P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국제광엔지니어링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20143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국제광엔지니어링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레이켐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그레이트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레이켐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8097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텔레콤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레이켐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  <a:tr h="173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가온전선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WW)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40" name="모서리가 둥근 직사각형 10"/>
          <p:cNvSpPr>
            <a:spLocks noChangeArrowheads="1"/>
          </p:cNvSpPr>
          <p:nvPr/>
        </p:nvSpPr>
        <p:spPr bwMode="auto">
          <a:xfrm>
            <a:off x="4881562" y="6500834"/>
            <a:ext cx="487363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41" name="모서리가 둥근 직사각형 10"/>
          <p:cNvSpPr>
            <a:spLocks noChangeArrowheads="1"/>
          </p:cNvSpPr>
          <p:nvPr/>
        </p:nvSpPr>
        <p:spPr bwMode="auto">
          <a:xfrm>
            <a:off x="4310058" y="6500834"/>
            <a:ext cx="487363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43" name="Oval 149"/>
          <p:cNvSpPr>
            <a:spLocks noChangeArrowheads="1"/>
          </p:cNvSpPr>
          <p:nvPr/>
        </p:nvSpPr>
        <p:spPr bwMode="auto">
          <a:xfrm>
            <a:off x="95216" y="642918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B1</a:t>
            </a:r>
          </a:p>
        </p:txBody>
      </p:sp>
      <p:sp>
        <p:nvSpPr>
          <p:cNvPr id="44" name="Oval 149"/>
          <p:cNvSpPr>
            <a:spLocks noChangeArrowheads="1"/>
          </p:cNvSpPr>
          <p:nvPr/>
        </p:nvSpPr>
        <p:spPr bwMode="auto">
          <a:xfrm>
            <a:off x="2524108" y="1285860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B2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595546" y="1643050"/>
            <a:ext cx="7000924" cy="47863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2" name="Group 77"/>
          <p:cNvGraphicFramePr>
            <a:graphicFrameLocks noGrp="1"/>
          </p:cNvGraphicFramePr>
          <p:nvPr/>
        </p:nvGraphicFramePr>
        <p:xfrm>
          <a:off x="7408686" y="653108"/>
          <a:ext cx="2490788" cy="3581392"/>
        </p:xfrm>
        <a:graphic>
          <a:graphicData uri="http://schemas.openxmlformats.org/drawingml/2006/table">
            <a:tbl>
              <a:tblPr/>
              <a:tblGrid>
                <a:gridCol w="271463"/>
                <a:gridCol w="2219325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영역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계약명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계약기간을 입력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사용여부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~BP1,BP2,BP3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정보 입력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링크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디자인 유의사항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계약 정보를 저장 후 팝업 닫음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#2</a:t>
                      </a:r>
                      <a:endParaRPr kumimoji="1" lang="en-US" altLang="ja-JP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팝업을 닫음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#3</a:t>
                      </a:r>
                      <a:endParaRPr kumimoji="1" lang="ja-JP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메시지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(Alert &amp; Tooltip)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Check Point 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협의필요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6" name="Oval 149"/>
          <p:cNvSpPr>
            <a:spLocks noChangeArrowheads="1"/>
          </p:cNvSpPr>
          <p:nvPr/>
        </p:nvSpPr>
        <p:spPr bwMode="auto">
          <a:xfrm>
            <a:off x="4667248" y="6286520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#1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47" name="Oval 149"/>
          <p:cNvSpPr>
            <a:spLocks noChangeArrowheads="1"/>
          </p:cNvSpPr>
          <p:nvPr/>
        </p:nvSpPr>
        <p:spPr bwMode="auto">
          <a:xfrm>
            <a:off x="5167310" y="6286520"/>
            <a:ext cx="280988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#2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제목 14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ko-KR" dirty="0" smtClean="0"/>
              <a:t>7.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 상품관리</a:t>
            </a:r>
            <a:r>
              <a:rPr kumimoji="1" 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kumimoji="1" lang="ko-KR" altLang="en-US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계약관리</a:t>
            </a:r>
            <a:r>
              <a:rPr kumimoji="1" lang="en-US" altLang="ko-KR" sz="2000" b="1" dirty="0" smtClean="0">
                <a:solidFill>
                  <a:schemeClr val="tx2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-</a:t>
            </a:r>
            <a:r>
              <a:rPr lang="ko-KR" altLang="en-US" dirty="0" smtClean="0"/>
              <a:t>지정자재현황 조회</a:t>
            </a:r>
            <a:endParaRPr lang="ko-KR" altLang="en-US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38125" y="1023919"/>
          <a:ext cx="6929490" cy="21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932"/>
                <a:gridCol w="3719505"/>
                <a:gridCol w="1000132"/>
                <a:gridCol w="1285921"/>
              </a:tblGrid>
              <a:tr h="17811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계약명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모서리가 둥근 직사각형 10"/>
          <p:cNvSpPr>
            <a:spLocks noChangeArrowheads="1"/>
          </p:cNvSpPr>
          <p:nvPr/>
        </p:nvSpPr>
        <p:spPr bwMode="auto">
          <a:xfrm>
            <a:off x="6680200" y="1293794"/>
            <a:ext cx="487363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800" dirty="0"/>
              <a:t>검색</a:t>
            </a:r>
          </a:p>
        </p:txBody>
      </p:sp>
      <p:sp>
        <p:nvSpPr>
          <p:cNvPr id="29" name="모서리가 둥근 직사각형 28"/>
          <p:cNvSpPr>
            <a:spLocks noChangeArrowheads="1"/>
          </p:cNvSpPr>
          <p:nvPr/>
        </p:nvSpPr>
        <p:spPr bwMode="auto">
          <a:xfrm>
            <a:off x="5822960" y="1293794"/>
            <a:ext cx="828000" cy="198438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ko-KR" altLang="en-US" sz="800" dirty="0" smtClean="0"/>
              <a:t>엑셀 다운로드</a:t>
            </a:r>
            <a:endParaRPr lang="ko-KR" altLang="en-US" sz="800" dirty="0"/>
          </a:p>
        </p:txBody>
      </p:sp>
      <p:sp>
        <p:nvSpPr>
          <p:cNvPr id="31" name="Oval 149"/>
          <p:cNvSpPr>
            <a:spLocks noChangeArrowheads="1"/>
          </p:cNvSpPr>
          <p:nvPr/>
        </p:nvSpPr>
        <p:spPr bwMode="auto">
          <a:xfrm>
            <a:off x="5595942" y="1285860"/>
            <a:ext cx="280988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L1</a:t>
            </a:r>
          </a:p>
        </p:txBody>
      </p:sp>
      <p:sp>
        <p:nvSpPr>
          <p:cNvPr id="33" name="Rectangle 1660"/>
          <p:cNvSpPr>
            <a:spLocks noChangeArrowheads="1"/>
          </p:cNvSpPr>
          <p:nvPr/>
        </p:nvSpPr>
        <p:spPr bwMode="auto">
          <a:xfrm>
            <a:off x="166688" y="785794"/>
            <a:ext cx="112402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ko-KR" sz="800" dirty="0">
                <a:latin typeface="+mn-ea"/>
                <a:ea typeface="+mn-ea"/>
              </a:rPr>
              <a:t>| </a:t>
            </a:r>
            <a:r>
              <a:rPr lang="ko-KR" altLang="en-US" sz="800" dirty="0" smtClean="0">
                <a:latin typeface="+mn-ea"/>
                <a:ea typeface="+mn-ea"/>
              </a:rPr>
              <a:t>지정자재현황 조회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35" name="직사각형 33"/>
          <p:cNvSpPr>
            <a:spLocks noChangeArrowheads="1"/>
          </p:cNvSpPr>
          <p:nvPr/>
        </p:nvSpPr>
        <p:spPr bwMode="auto">
          <a:xfrm>
            <a:off x="1199072" y="1045668"/>
            <a:ext cx="3563421" cy="15610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l"/>
            <a:r>
              <a:rPr lang="ko-KR" altLang="en-US" sz="800" b="0" dirty="0" smtClean="0"/>
              <a:t>선택</a:t>
            </a:r>
            <a:endParaRPr lang="ko-KR" altLang="en-US" b="0" dirty="0"/>
          </a:p>
        </p:txBody>
      </p:sp>
      <p:grpSp>
        <p:nvGrpSpPr>
          <p:cNvPr id="36" name="그룹 34"/>
          <p:cNvGrpSpPr>
            <a:grpSpLocks/>
          </p:cNvGrpSpPr>
          <p:nvPr/>
        </p:nvGrpSpPr>
        <p:grpSpPr bwMode="auto">
          <a:xfrm>
            <a:off x="4589253" y="1045671"/>
            <a:ext cx="138315" cy="153434"/>
            <a:chOff x="2352473" y="1255432"/>
            <a:chExt cx="138316" cy="152254"/>
          </a:xfrm>
        </p:grpSpPr>
        <p:cxnSp>
          <p:nvCxnSpPr>
            <p:cNvPr id="37" name="직선 연결선 35"/>
            <p:cNvCxnSpPr>
              <a:cxnSpLocks noChangeShapeType="1"/>
            </p:cNvCxnSpPr>
            <p:nvPr/>
          </p:nvCxnSpPr>
          <p:spPr bwMode="auto">
            <a:xfrm rot="5400000">
              <a:off x="2277102" y="1330803"/>
              <a:ext cx="152254" cy="1512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8" name="이등변 삼각형 36"/>
            <p:cNvSpPr>
              <a:spLocks noChangeArrowheads="1"/>
            </p:cNvSpPr>
            <p:nvPr/>
          </p:nvSpPr>
          <p:spPr bwMode="auto">
            <a:xfrm rot="10800000">
              <a:off x="2390758" y="1309672"/>
              <a:ext cx="100031" cy="7621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</p:grpSp>
      <p:grpSp>
        <p:nvGrpSpPr>
          <p:cNvPr id="40" name="그룹 53"/>
          <p:cNvGrpSpPr>
            <a:grpSpLocks/>
          </p:cNvGrpSpPr>
          <p:nvPr/>
        </p:nvGrpSpPr>
        <p:grpSpPr bwMode="auto">
          <a:xfrm>
            <a:off x="5910002" y="1045668"/>
            <a:ext cx="836612" cy="168275"/>
            <a:chOff x="3498868" y="1261016"/>
            <a:chExt cx="837179" cy="168275"/>
          </a:xfrm>
        </p:grpSpPr>
        <p:sp>
          <p:nvSpPr>
            <p:cNvPr id="41" name="직사각형 43"/>
            <p:cNvSpPr>
              <a:spLocks noChangeArrowheads="1"/>
            </p:cNvSpPr>
            <p:nvPr/>
          </p:nvSpPr>
          <p:spPr bwMode="auto">
            <a:xfrm>
              <a:off x="3498868" y="1261016"/>
              <a:ext cx="684676" cy="168275"/>
            </a:xfrm>
            <a:prstGeom prst="rect">
              <a:avLst/>
            </a:prstGeom>
            <a:solidFill>
              <a:srgbClr val="FFFFFF"/>
            </a:solidFill>
            <a:ln w="317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36000" anchor="ctr"/>
            <a:lstStyle/>
            <a:p>
              <a:pPr>
                <a:defRPr/>
              </a:pPr>
              <a:r>
                <a:rPr lang="en-US" altLang="ko-KR" sz="800" dirty="0" smtClean="0">
                  <a:latin typeface="+mj-ea"/>
                  <a:ea typeface="+mj-ea"/>
                </a:rPr>
                <a:t>2016-07-01</a:t>
              </a:r>
              <a:endParaRPr lang="ko-KR" altLang="en-US" dirty="0">
                <a:latin typeface="+mj-ea"/>
                <a:ea typeface="+mj-ea"/>
              </a:endParaRPr>
            </a:p>
          </p:txBody>
        </p:sp>
        <p:pic>
          <p:nvPicPr>
            <p:cNvPr id="42" name="Picture 2" descr="C:\Documents and Settings\Administrator\My Documents\My Pictures\icon_calendar.gif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217459" y="1273705"/>
              <a:ext cx="118588" cy="14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238092" y="1571610"/>
          <a:ext cx="11582042" cy="7011633"/>
        </p:xfrm>
        <a:graphic>
          <a:graphicData uri="http://schemas.openxmlformats.org/drawingml/2006/table">
            <a:tbl>
              <a:tblPr/>
              <a:tblGrid>
                <a:gridCol w="239713"/>
                <a:gridCol w="336550"/>
                <a:gridCol w="646113"/>
                <a:gridCol w="863600"/>
                <a:gridCol w="331527"/>
                <a:gridCol w="436563"/>
                <a:gridCol w="579437"/>
                <a:gridCol w="709901"/>
                <a:gridCol w="857256"/>
                <a:gridCol w="477198"/>
                <a:gridCol w="357360"/>
                <a:gridCol w="357360"/>
                <a:gridCol w="357360"/>
                <a:gridCol w="357360"/>
                <a:gridCol w="357360"/>
                <a:gridCol w="357360"/>
                <a:gridCol w="357360"/>
                <a:gridCol w="357360"/>
                <a:gridCol w="413332"/>
                <a:gridCol w="413332"/>
                <a:gridCol w="255104"/>
                <a:gridCol w="413332"/>
                <a:gridCol w="413332"/>
                <a:gridCol w="255104"/>
                <a:gridCol w="413332"/>
                <a:gridCol w="413332"/>
                <a:gridCol w="255104"/>
              </a:tblGrid>
              <a:tr h="179559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사용처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자재 정보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거래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유지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2016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누적 전체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(1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월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현재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2016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신규 전체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계약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현재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2016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신규 발주금액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계약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현재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2016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신규 발주비율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계약 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~ 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현재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16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년 제조사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품목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내역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품종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시작일자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종료일자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SKT + SKB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SKB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시작일자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SKT + SKB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SKB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BP1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BP2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BP3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BP1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BP2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chemeClr val="tx1"/>
                          </a:solidFill>
                          <a:latin typeface="맑은 고딕"/>
                        </a:rPr>
                        <a:t>BP3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비율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제조사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대리점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08941">
                <a:tc rowSpan="26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T/B</a:t>
                      </a:r>
                      <a:b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19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선로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난연 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17.12.31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코닝광통신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MKII21)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DIT&amp;G)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충청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16.02.01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Up-Date </a:t>
                      </a:r>
                      <a:r>
                        <a:rPr lang="ko-KR" altLang="en-US" sz="800" b="1" i="0" u="none" strike="noStrike">
                          <a:solidFill>
                            <a:srgbClr val="0000CC"/>
                          </a:solidFill>
                          <a:latin typeface="맑은 고딕"/>
                        </a:rPr>
                        <a:t>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스미토모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케이텍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Ribbon Tube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도입진행중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코닝광통신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089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MS-72)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17.12.31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MKII21)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강남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DIT&amp;G)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충청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중간분기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MS-144)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15.07.01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대한광통신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배선광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16.01.01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LS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원일전선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광접속함체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직선형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돔형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무여장분기형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중간분기형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씨티네트웍스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빛샘전자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철개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일반형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삼화주철공업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한국주조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잠금형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맨홀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인공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우연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PMS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승일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IP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주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강관주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7m, 8m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제룡산업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태진에스티아이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삼은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비에프테크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958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아연도강연선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38㎟, 22㎟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고려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동일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,DSR,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만호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영흥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청우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데몬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에이스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한수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장광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,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대영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COD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22㎜ x 7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CSA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코스믹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마이크로덕트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MD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100㎜, 50㎜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사이몬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유창산업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SC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25㎜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영진화학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CSA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코스믹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망사섬유내관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5222-3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밀리켄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다원넷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FTTH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광스플리터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16,12,8,7,5,4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60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피피아이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휘라포토닉스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A-type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8P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텔레콤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국제광엔지니어링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16P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국제광엔지니어링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텔레콤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레이켐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그레이트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광탭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B-type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조가선취부형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텔레콤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빛샘전자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레이켐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771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벽취부형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15.02.01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F2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텔레콤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빛샘전자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레이켐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Balancing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7955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EM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케이블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커넥터일체형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16.12.31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16.03.01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가온전선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WW)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전국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5923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33"/>
          <p:cNvSpPr>
            <a:spLocks noChangeArrowheads="1"/>
          </p:cNvSpPr>
          <p:nvPr/>
        </p:nvSpPr>
        <p:spPr bwMode="auto">
          <a:xfrm>
            <a:off x="4933318" y="1043238"/>
            <a:ext cx="809625" cy="171450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pPr algn="l"/>
            <a:r>
              <a:rPr lang="ko-KR" altLang="en-US" sz="800" b="0" dirty="0" err="1" smtClean="0"/>
              <a:t>발주일기준</a:t>
            </a:r>
            <a:endParaRPr lang="ko-KR" altLang="en-US" b="0" dirty="0"/>
          </a:p>
        </p:txBody>
      </p:sp>
      <p:grpSp>
        <p:nvGrpSpPr>
          <p:cNvPr id="45" name="그룹 34"/>
          <p:cNvGrpSpPr>
            <a:grpSpLocks/>
          </p:cNvGrpSpPr>
          <p:nvPr/>
        </p:nvGrpSpPr>
        <p:grpSpPr bwMode="auto">
          <a:xfrm>
            <a:off x="5569905" y="1043238"/>
            <a:ext cx="138113" cy="169862"/>
            <a:chOff x="2352675" y="1255432"/>
            <a:chExt cx="138114" cy="168556"/>
          </a:xfrm>
        </p:grpSpPr>
        <p:cxnSp>
          <p:nvCxnSpPr>
            <p:cNvPr id="46" name="직선 연결선 35"/>
            <p:cNvCxnSpPr>
              <a:cxnSpLocks noChangeShapeType="1"/>
            </p:cNvCxnSpPr>
            <p:nvPr/>
          </p:nvCxnSpPr>
          <p:spPr bwMode="auto">
            <a:xfrm rot="5400000">
              <a:off x="2269052" y="1339055"/>
              <a:ext cx="168556" cy="1309"/>
            </a:xfrm>
            <a:prstGeom prst="line">
              <a:avLst/>
            </a:prstGeom>
            <a:noFill/>
            <a:ln w="317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7" name="이등변 삼각형 36"/>
            <p:cNvSpPr>
              <a:spLocks noChangeArrowheads="1"/>
            </p:cNvSpPr>
            <p:nvPr/>
          </p:nvSpPr>
          <p:spPr bwMode="auto">
            <a:xfrm rot="10800000">
              <a:off x="2390758" y="1309672"/>
              <a:ext cx="100031" cy="76216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ko-KR" altLang="en-US"/>
            </a:p>
          </p:txBody>
        </p:sp>
      </p:grpSp>
      <p:graphicFrame>
        <p:nvGraphicFramePr>
          <p:cNvPr id="34" name="Group 77"/>
          <p:cNvGraphicFramePr>
            <a:graphicFrameLocks noGrp="1"/>
          </p:cNvGraphicFramePr>
          <p:nvPr/>
        </p:nvGraphicFramePr>
        <p:xfrm>
          <a:off x="7408686" y="653108"/>
          <a:ext cx="2490788" cy="3845741"/>
        </p:xfrm>
        <a:graphic>
          <a:graphicData uri="http://schemas.openxmlformats.org/drawingml/2006/table">
            <a:tbl>
              <a:tblPr/>
              <a:tblGrid>
                <a:gridCol w="271463"/>
                <a:gridCol w="2219325"/>
              </a:tblGrid>
              <a:tr h="1984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Description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영역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79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계약명을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선택하면 해당 계약의 지정자재현황을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발주일기준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인수일기준을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선택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현재일이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default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로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세팅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해당하는 일자까지의 기준 데이터 누적을 보여줌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링크 정의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클릭시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엑셀 파일로 다운로드 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</a:t>
                      </a: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Link2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해당 검색조건에 의한 데이터를 조회한다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. </a:t>
                      </a:r>
                      <a:endParaRPr kumimoji="1" lang="ja-JP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디자인 유의사항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#2</a:t>
                      </a:r>
                      <a:endParaRPr kumimoji="1" lang="en-US" altLang="ja-JP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#3</a:t>
                      </a: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ja-JP" altLang="en-US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메시지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(Alert &amp; Tooltip)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M1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Check Point 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협의필요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)</a:t>
                      </a: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r>
                        <a:rPr kumimoji="1" lang="en-US" altLang="ko-KR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L="18000" marR="0" marT="3600" marB="36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>
                          <a:tab pos="266700" algn="l"/>
                          <a:tab pos="400050" algn="l"/>
                        </a:tabLst>
                      </a:pPr>
                      <a:endParaRPr kumimoji="1" lang="en-US" altLang="ko-KR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L="18000" marR="0" marT="3600" marB="3600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8" name="Oval 149"/>
          <p:cNvSpPr>
            <a:spLocks noChangeArrowheads="1"/>
          </p:cNvSpPr>
          <p:nvPr/>
        </p:nvSpPr>
        <p:spPr bwMode="auto">
          <a:xfrm>
            <a:off x="1452538" y="785794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B1</a:t>
            </a:r>
          </a:p>
        </p:txBody>
      </p:sp>
      <p:sp>
        <p:nvSpPr>
          <p:cNvPr id="49" name="Oval 149"/>
          <p:cNvSpPr>
            <a:spLocks noChangeArrowheads="1"/>
          </p:cNvSpPr>
          <p:nvPr/>
        </p:nvSpPr>
        <p:spPr bwMode="auto">
          <a:xfrm>
            <a:off x="5595942" y="785794"/>
            <a:ext cx="280987" cy="293688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B2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  <p:sp>
        <p:nvSpPr>
          <p:cNvPr id="50" name="Oval 149"/>
          <p:cNvSpPr>
            <a:spLocks noChangeArrowheads="1"/>
          </p:cNvSpPr>
          <p:nvPr/>
        </p:nvSpPr>
        <p:spPr bwMode="auto">
          <a:xfrm>
            <a:off x="7096140" y="1214422"/>
            <a:ext cx="280988" cy="293687"/>
          </a:xfrm>
          <a:prstGeom prst="ellipse">
            <a:avLst/>
          </a:prstGeom>
          <a:solidFill>
            <a:srgbClr val="00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rial" pitchFamily="34" charset="0"/>
                <a:sym typeface="Wingdings" pitchFamily="2" charset="2"/>
              </a:rPr>
              <a:t>L2</a:t>
            </a:r>
            <a:endParaRPr lang="en-US" altLang="ko-KR" sz="1200" dirty="0">
              <a:solidFill>
                <a:schemeClr val="bg1"/>
              </a:solidFill>
              <a:latin typeface="Arial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4_기본 디자인">
  <a:themeElements>
    <a:clrScheme name="2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47277</TotalTime>
  <Words>1904</Words>
  <Application>Microsoft Office PowerPoint</Application>
  <PresentationFormat>A4 용지(210x297mm)</PresentationFormat>
  <Paragraphs>1373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4_기본 디자인</vt:lpstr>
      <vt:lpstr>1. 공통코드 관리 (상품품목)</vt:lpstr>
      <vt:lpstr>2.상품관리-상품조회-상품등록/수정</vt:lpstr>
      <vt:lpstr>3.상품관리-상품조회-상품일괄변경</vt:lpstr>
      <vt:lpstr>4.상품관리-상품일괄등록</vt:lpstr>
      <vt:lpstr>5.상품관리-계약관리-계약조회</vt:lpstr>
      <vt:lpstr>6. 상품관리-계약관리-계약등록</vt:lpstr>
      <vt:lpstr>7. 상품관리-계약관리-지정자재현황 조회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SKTS-</dc:creator>
  <cp:lastModifiedBy>Registered User</cp:lastModifiedBy>
  <cp:revision>1941</cp:revision>
  <dcterms:created xsi:type="dcterms:W3CDTF">2011-05-02T02:33:03Z</dcterms:created>
  <dcterms:modified xsi:type="dcterms:W3CDTF">2016-06-27T08:23:09Z</dcterms:modified>
</cp:coreProperties>
</file>