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73" r:id="rId2"/>
    <p:sldId id="475" r:id="rId3"/>
    <p:sldId id="480" r:id="rId4"/>
    <p:sldId id="481" r:id="rId5"/>
    <p:sldId id="482" r:id="rId6"/>
    <p:sldId id="478" r:id="rId7"/>
    <p:sldId id="477" r:id="rId8"/>
    <p:sldId id="468" r:id="rId9"/>
    <p:sldId id="483" r:id="rId10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00"/>
    <a:srgbClr val="669900"/>
    <a:srgbClr val="FF99CC"/>
    <a:srgbClr val="FF7C80"/>
    <a:srgbClr val="FF9933"/>
    <a:srgbClr val="FF6600"/>
    <a:srgbClr val="CC3300"/>
    <a:srgbClr val="FF5050"/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5907" autoAdjust="0"/>
  </p:normalViewPr>
  <p:slideViewPr>
    <p:cSldViewPr showGuides="1">
      <p:cViewPr>
        <p:scale>
          <a:sx n="100" d="100"/>
          <a:sy n="100" d="100"/>
        </p:scale>
        <p:origin x="-354" y="-78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732" y="-10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2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5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r">
              <a:defRPr sz="1200"/>
            </a:lvl1pPr>
          </a:lstStyle>
          <a:p>
            <a:fld id="{FEFB2167-F554-4468-80A7-227896BDDA57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2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5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r">
              <a:defRPr sz="1200"/>
            </a:lvl1pPr>
          </a:lstStyle>
          <a:p>
            <a:fld id="{C45E407D-EA2D-41FF-AE1C-D1100CB149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382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2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5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r">
              <a:defRPr sz="1200"/>
            </a:lvl1pPr>
          </a:lstStyle>
          <a:p>
            <a:fld id="{22FA9435-B8A1-4ED7-9ABA-33D7253DD91C}" type="datetimeFigureOut">
              <a:rPr lang="ko-KR" altLang="en-US" smtClean="0"/>
              <a:pPr/>
              <a:t>2016-06-28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3" tIns="45867" rIns="91733" bIns="4586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6"/>
            <a:ext cx="5438140" cy="4443411"/>
          </a:xfrm>
          <a:prstGeom prst="rect">
            <a:avLst/>
          </a:prstGeom>
        </p:spPr>
        <p:txBody>
          <a:bodyPr vert="horz" lIns="91733" tIns="45867" rIns="91733" bIns="4586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2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5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r">
              <a:defRPr sz="1200"/>
            </a:lvl1pPr>
          </a:lstStyle>
          <a:p>
            <a:fld id="{49CE3C38-C5BA-40DD-B93E-51A229D037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15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E3C38-C5BA-40DD-B93E-51A229D0379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3DC8E2AA-571B-4B5F-A4AF-1326CCC09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646B960-FE16-4E96-A6F2-95D898024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972DA178-6294-4CD9-A9D2-5B9077FEAF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339EE3E-AE6E-4FC9-BED1-E7FB218ED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1BCF664F-D01F-49D7-839D-9CFEDBBB5E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5EBE064E-929D-47D3-B2C4-85EE8DF4D2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940E424C-895C-4BD3-B64E-C5150F10D9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7D9294BD-7587-4467-A490-7124135D68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6C987650-9D24-49C7-BA78-F62751C9E7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092" y="142852"/>
            <a:ext cx="8915400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1F9633F-C077-4FEB-A711-EB75EB75BFC5}" type="slidenum">
              <a:rPr kumimoji="1" lang="en-US" altLang="ko-KR"/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7" name="모서리가 둥근 직사각형 16"/>
          <p:cNvSpPr/>
          <p:nvPr userDrawn="1"/>
        </p:nvSpPr>
        <p:spPr bwMode="auto">
          <a:xfrm>
            <a:off x="232175" y="606430"/>
            <a:ext cx="9673828" cy="36513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209485" y="6524630"/>
            <a:ext cx="65868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AE3168D-C218-44D3-8B20-109ABFE11A30}" type="slidenum">
              <a:rPr kumimoji="1" lang="en-US" altLang="ko-KR" sz="1200" smtClean="0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공통코드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상품품목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Picture 2" descr="C:\Users\Administrator\Pictures\OKPlaza\코드관리.png"/>
          <p:cNvPicPr>
            <a:picLocks noChangeAspect="1" noChangeArrowheads="1"/>
          </p:cNvPicPr>
          <p:nvPr/>
        </p:nvPicPr>
        <p:blipFill>
          <a:blip r:embed="rId2"/>
          <a:srcRect l="10603" r="10714"/>
          <a:stretch>
            <a:fillRect/>
          </a:stretch>
        </p:blipFill>
        <p:spPr bwMode="auto">
          <a:xfrm>
            <a:off x="666720" y="714356"/>
            <a:ext cx="8633728" cy="565213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1838912" y="2195098"/>
            <a:ext cx="85725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상품품목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659225" y="2312490"/>
          <a:ext cx="3294303" cy="4402658"/>
        </p:xfrm>
        <a:graphic>
          <a:graphicData uri="http://schemas.openxmlformats.org/drawingml/2006/table">
            <a:tbl>
              <a:tblPr/>
              <a:tblGrid>
                <a:gridCol w="954424"/>
                <a:gridCol w="543919"/>
                <a:gridCol w="554182"/>
                <a:gridCol w="554182"/>
                <a:gridCol w="318141"/>
                <a:gridCol w="369455"/>
              </a:tblGrid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가공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관로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난연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MS-72)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MS-144)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직선형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무여장분기형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일반형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잠금형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수공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PC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맨홀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강관주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38㎟, 22㎟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아연도강연선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22㎜ x 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MD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마이크로덕트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FC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25㎜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SC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5222-3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망사섬유내관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16,12,8,7,5,4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광스플리터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66720" y="2143116"/>
            <a:ext cx="478634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8158" y="6286520"/>
            <a:ext cx="3009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공통코드에 상품품목 코드를 등록 처리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상품조회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l="10417" t="7407" r="10156" b="3472"/>
          <a:stretch>
            <a:fillRect/>
          </a:stretch>
        </p:blipFill>
        <p:spPr bwMode="auto">
          <a:xfrm>
            <a:off x="666000" y="712800"/>
            <a:ext cx="871543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595942" y="30718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상품품목</a:t>
            </a:r>
            <a:endParaRPr lang="ko-KR" altLang="en-US" sz="900" dirty="0"/>
          </a:p>
        </p:txBody>
      </p:sp>
      <p:sp>
        <p:nvSpPr>
          <p:cNvPr id="15" name="직사각형 33"/>
          <p:cNvSpPr>
            <a:spLocks noChangeArrowheads="1"/>
          </p:cNvSpPr>
          <p:nvPr/>
        </p:nvSpPr>
        <p:spPr bwMode="auto">
          <a:xfrm>
            <a:off x="6238884" y="3100385"/>
            <a:ext cx="809625" cy="1714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smtClean="0"/>
              <a:t>선택</a:t>
            </a:r>
            <a:endParaRPr lang="ko-KR" altLang="en-US" b="0" dirty="0"/>
          </a:p>
        </p:txBody>
      </p:sp>
      <p:grpSp>
        <p:nvGrpSpPr>
          <p:cNvPr id="16" name="그룹 34"/>
          <p:cNvGrpSpPr>
            <a:grpSpLocks/>
          </p:cNvGrpSpPr>
          <p:nvPr/>
        </p:nvGrpSpPr>
        <p:grpSpPr bwMode="auto">
          <a:xfrm>
            <a:off x="6875471" y="3100385"/>
            <a:ext cx="138113" cy="169862"/>
            <a:chOff x="2352675" y="1255432"/>
            <a:chExt cx="138114" cy="168556"/>
          </a:xfrm>
        </p:grpSpPr>
        <p:cxnSp>
          <p:nvCxnSpPr>
            <p:cNvPr id="17" name="직선 연결선 35"/>
            <p:cNvCxnSpPr>
              <a:cxnSpLocks noChangeShapeType="1"/>
            </p:cNvCxnSpPr>
            <p:nvPr/>
          </p:nvCxnSpPr>
          <p:spPr bwMode="auto">
            <a:xfrm rot="5400000">
              <a:off x="2269052" y="1339055"/>
              <a:ext cx="168556" cy="130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453066" y="3043235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38158" y="6286520"/>
            <a:ext cx="4650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공통코드에 등록한 상품품목을 </a:t>
            </a:r>
            <a:r>
              <a:rPr lang="ko-KR" altLang="en-US" sz="1200" dirty="0" err="1" smtClean="0"/>
              <a:t>상품등록시</a:t>
            </a:r>
            <a:r>
              <a:rPr lang="ko-KR" altLang="en-US" sz="1200" dirty="0" smtClean="0"/>
              <a:t> 선택하여 저장 처리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상품조회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상품일괄변경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10417" t="8102" r="10807" b="2777"/>
          <a:stretch>
            <a:fillRect/>
          </a:stretch>
        </p:blipFill>
        <p:spPr bwMode="auto">
          <a:xfrm>
            <a:off x="666000" y="712800"/>
            <a:ext cx="864399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81628" y="365760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상품품목</a:t>
            </a:r>
            <a:endParaRPr lang="ko-KR" altLang="en-US" sz="900" dirty="0"/>
          </a:p>
        </p:txBody>
      </p:sp>
      <p:sp>
        <p:nvSpPr>
          <p:cNvPr id="5" name="직사각형 33"/>
          <p:cNvSpPr>
            <a:spLocks noChangeArrowheads="1"/>
          </p:cNvSpPr>
          <p:nvPr/>
        </p:nvSpPr>
        <p:spPr bwMode="auto">
          <a:xfrm>
            <a:off x="6024570" y="3686177"/>
            <a:ext cx="809625" cy="1714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smtClean="0"/>
              <a:t>선택</a:t>
            </a:r>
            <a:endParaRPr lang="ko-KR" altLang="en-US" b="0" dirty="0"/>
          </a:p>
        </p:txBody>
      </p:sp>
      <p:grpSp>
        <p:nvGrpSpPr>
          <p:cNvPr id="6" name="그룹 34"/>
          <p:cNvGrpSpPr>
            <a:grpSpLocks/>
          </p:cNvGrpSpPr>
          <p:nvPr/>
        </p:nvGrpSpPr>
        <p:grpSpPr bwMode="auto">
          <a:xfrm>
            <a:off x="6661157" y="3686177"/>
            <a:ext cx="138113" cy="169862"/>
            <a:chOff x="2352675" y="1255432"/>
            <a:chExt cx="138114" cy="168556"/>
          </a:xfrm>
        </p:grpSpPr>
        <p:cxnSp>
          <p:nvCxnSpPr>
            <p:cNvPr id="7" name="직선 연결선 35"/>
            <p:cNvCxnSpPr>
              <a:cxnSpLocks noChangeShapeType="1"/>
            </p:cNvCxnSpPr>
            <p:nvPr/>
          </p:nvCxnSpPr>
          <p:spPr bwMode="auto">
            <a:xfrm rot="5400000">
              <a:off x="2269052" y="1339055"/>
              <a:ext cx="168556" cy="130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38158" y="6286520"/>
            <a:ext cx="5112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공통코드에 등록한 상품품목을 </a:t>
            </a:r>
            <a:r>
              <a:rPr lang="ko-KR" altLang="en-US" sz="1200" dirty="0" err="1" smtClean="0"/>
              <a:t>상품일괄수정시</a:t>
            </a:r>
            <a:r>
              <a:rPr lang="ko-KR" altLang="en-US" sz="1200" dirty="0" smtClean="0"/>
              <a:t> 선택하여 저장 처리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10190" y="3614739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상품일괄등록</a:t>
            </a:r>
            <a:endParaRPr lang="ko-KR" altLang="en-US" dirty="0"/>
          </a:p>
        </p:txBody>
      </p:sp>
      <p:pic>
        <p:nvPicPr>
          <p:cNvPr id="20483" name="Picture 3" descr="C:\Users\Administrator\Pictures\OKPlaza\상품일괄등록.png"/>
          <p:cNvPicPr>
            <a:picLocks noChangeAspect="1" noChangeArrowheads="1"/>
          </p:cNvPicPr>
          <p:nvPr/>
        </p:nvPicPr>
        <p:blipFill>
          <a:blip r:embed="rId2"/>
          <a:srcRect l="10417" r="10156"/>
          <a:stretch>
            <a:fillRect/>
          </a:stretch>
        </p:blipFill>
        <p:spPr bwMode="auto">
          <a:xfrm>
            <a:off x="666000" y="712800"/>
            <a:ext cx="8715436" cy="5400675"/>
          </a:xfrm>
          <a:prstGeom prst="rect">
            <a:avLst/>
          </a:prstGeo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 l="9982" t="4629" r="17100" b="29398"/>
          <a:stretch>
            <a:fillRect/>
          </a:stretch>
        </p:blipFill>
        <p:spPr bwMode="auto">
          <a:xfrm>
            <a:off x="881034" y="1857364"/>
            <a:ext cx="800105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738950" y="3000372"/>
            <a:ext cx="57150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158" y="6286520"/>
            <a:ext cx="3060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상품품목란을</a:t>
            </a:r>
            <a:r>
              <a:rPr lang="ko-KR" altLang="en-US" sz="1200" dirty="0" smtClean="0"/>
              <a:t> 추가 코드로서 입력 받음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5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고객사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b="14299"/>
          <a:stretch>
            <a:fillRect/>
          </a:stretch>
        </p:blipFill>
        <p:spPr bwMode="auto">
          <a:xfrm>
            <a:off x="666000" y="712800"/>
            <a:ext cx="7215238" cy="507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310190" y="3714752"/>
            <a:ext cx="235745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8158" y="4429132"/>
            <a:ext cx="235745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8158" y="6286520"/>
            <a:ext cx="431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smtClean="0"/>
              <a:t>공사유형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권역에 대해 코드 중분류를 정의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엑셀파일 별첨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계약관리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계약조회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38125" y="1560494"/>
          <a:ext cx="6929452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597"/>
                <a:gridCol w="3634336"/>
                <a:gridCol w="1518351"/>
                <a:gridCol w="515573"/>
                <a:gridCol w="823595"/>
              </a:tblGrid>
              <a:tr h="178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10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9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8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7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6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5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4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3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2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1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8125" y="1023919"/>
          <a:ext cx="6929490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932"/>
                <a:gridCol w="6005558"/>
              </a:tblGrid>
              <a:tr h="1781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10"/>
          <p:cNvSpPr>
            <a:spLocks noChangeArrowheads="1"/>
          </p:cNvSpPr>
          <p:nvPr/>
        </p:nvSpPr>
        <p:spPr bwMode="auto">
          <a:xfrm>
            <a:off x="6680200" y="1293794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800"/>
              <a:t>검색</a:t>
            </a:r>
          </a:p>
        </p:txBody>
      </p:sp>
      <p:sp>
        <p:nvSpPr>
          <p:cNvPr id="6" name="직사각형 11"/>
          <p:cNvSpPr>
            <a:spLocks noChangeArrowheads="1"/>
          </p:cNvSpPr>
          <p:nvPr/>
        </p:nvSpPr>
        <p:spPr bwMode="auto">
          <a:xfrm>
            <a:off x="1183375" y="1041382"/>
            <a:ext cx="4428000" cy="169862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b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38" y="4052876"/>
            <a:ext cx="1781175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Text Box 678"/>
          <p:cNvSpPr txBox="1">
            <a:spLocks noChangeArrowheads="1"/>
          </p:cNvSpPr>
          <p:nvPr/>
        </p:nvSpPr>
        <p:spPr bwMode="auto">
          <a:xfrm>
            <a:off x="233363" y="1328719"/>
            <a:ext cx="130837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총  </a:t>
            </a:r>
            <a:r>
              <a:rPr lang="en-US" altLang="ko-KR" sz="800" b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115</a:t>
            </a:r>
            <a:r>
              <a:rPr lang="ko-KR" altLang="en-US" sz="800" b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건 </a:t>
            </a:r>
            <a:r>
              <a:rPr lang="en-US" altLang="ko-KR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800" b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1/10 </a:t>
            </a:r>
            <a:r>
              <a:rPr lang="ko-KR" altLang="en-US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페이지</a:t>
            </a:r>
            <a:r>
              <a:rPr lang="en-US" altLang="ko-KR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800" b="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>
            <a:spLocks noChangeArrowheads="1"/>
          </p:cNvSpPr>
          <p:nvPr/>
        </p:nvSpPr>
        <p:spPr bwMode="auto">
          <a:xfrm>
            <a:off x="6167438" y="1293794"/>
            <a:ext cx="487362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800"/>
              <a:t>등록</a:t>
            </a:r>
          </a:p>
        </p:txBody>
      </p:sp>
      <p:sp>
        <p:nvSpPr>
          <p:cNvPr id="13" name="Oval 149"/>
          <p:cNvSpPr>
            <a:spLocks noChangeArrowheads="1"/>
          </p:cNvSpPr>
          <p:nvPr/>
        </p:nvSpPr>
        <p:spPr bwMode="auto">
          <a:xfrm>
            <a:off x="1666875" y="1571607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L2</a:t>
            </a:r>
          </a:p>
        </p:txBody>
      </p:sp>
      <p:sp>
        <p:nvSpPr>
          <p:cNvPr id="14" name="Oval 149"/>
          <p:cNvSpPr>
            <a:spLocks noChangeArrowheads="1"/>
          </p:cNvSpPr>
          <p:nvPr/>
        </p:nvSpPr>
        <p:spPr bwMode="auto">
          <a:xfrm>
            <a:off x="5953125" y="1142982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L1</a:t>
            </a:r>
          </a:p>
        </p:txBody>
      </p:sp>
      <p:sp>
        <p:nvSpPr>
          <p:cNvPr id="15" name="Oval 149"/>
          <p:cNvSpPr>
            <a:spLocks noChangeArrowheads="1"/>
          </p:cNvSpPr>
          <p:nvPr/>
        </p:nvSpPr>
        <p:spPr bwMode="auto">
          <a:xfrm>
            <a:off x="7024688" y="785794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B1</a:t>
            </a:r>
          </a:p>
        </p:txBody>
      </p:sp>
      <p:sp>
        <p:nvSpPr>
          <p:cNvPr id="16" name="Rectangle 1660"/>
          <p:cNvSpPr>
            <a:spLocks noChangeArrowheads="1"/>
          </p:cNvSpPr>
          <p:nvPr/>
        </p:nvSpPr>
        <p:spPr bwMode="auto">
          <a:xfrm>
            <a:off x="166688" y="785794"/>
            <a:ext cx="67999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계약조회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17" name="Group 77"/>
          <p:cNvGraphicFramePr>
            <a:graphicFrameLocks noGrp="1"/>
          </p:cNvGraphicFramePr>
          <p:nvPr/>
        </p:nvGraphicFramePr>
        <p:xfrm>
          <a:off x="7408686" y="653108"/>
          <a:ext cx="2490788" cy="3581392"/>
        </p:xfrm>
        <a:graphic>
          <a:graphicData uri="http://schemas.openxmlformats.org/drawingml/2006/table">
            <a:tbl>
              <a:tblPr/>
              <a:tblGrid>
                <a:gridCol w="271463"/>
                <a:gridCol w="2219325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영역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계약명으로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검색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등록팝업 페이지로 이동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상세팝업 페이지로 이동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 유의사항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#2</a:t>
                      </a:r>
                      <a:endParaRPr kumimoji="1" lang="en-US" altLang="ja-JP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#3</a:t>
                      </a: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(Alert &amp; Tooltip)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Check Point 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협의필요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상품관리</a:t>
            </a:r>
            <a:r>
              <a:rPr kumimoji="1" 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dirty="0" smtClean="0"/>
              <a:t>계약관리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계약등록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38125" y="785794"/>
          <a:ext cx="692945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932"/>
                <a:gridCol w="6005521"/>
              </a:tblGrid>
              <a:tr h="2078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8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계약기간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구축사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~  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계약기간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구축사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은 아래 시작일자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종료일자를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세팅하기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위한 값임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8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계약기간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(BP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~  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계약기간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(BP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은 아래 시작일자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종료일자를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세팅하기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위한 값임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직사각형 11"/>
          <p:cNvSpPr>
            <a:spLocks noChangeArrowheads="1"/>
          </p:cNvSpPr>
          <p:nvPr/>
        </p:nvSpPr>
        <p:spPr bwMode="auto">
          <a:xfrm>
            <a:off x="1195361" y="803255"/>
            <a:ext cx="5929354" cy="17302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SK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유선사업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지입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자재 현황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- SKT/B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공용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53"/>
          <p:cNvGrpSpPr>
            <a:grpSpLocks/>
          </p:cNvGrpSpPr>
          <p:nvPr/>
        </p:nvGrpSpPr>
        <p:grpSpPr bwMode="auto">
          <a:xfrm>
            <a:off x="1200124" y="1019142"/>
            <a:ext cx="836612" cy="168275"/>
            <a:chOff x="3498868" y="1261016"/>
            <a:chExt cx="837179" cy="168275"/>
          </a:xfrm>
        </p:grpSpPr>
        <p:sp>
          <p:nvSpPr>
            <p:cNvPr id="33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2016-03-01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34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그룹 53"/>
          <p:cNvGrpSpPr>
            <a:grpSpLocks/>
          </p:cNvGrpSpPr>
          <p:nvPr/>
        </p:nvGrpSpPr>
        <p:grpSpPr bwMode="auto">
          <a:xfrm>
            <a:off x="2171681" y="1019142"/>
            <a:ext cx="836612" cy="168275"/>
            <a:chOff x="3498868" y="1261016"/>
            <a:chExt cx="837179" cy="168275"/>
          </a:xfrm>
        </p:grpSpPr>
        <p:sp>
          <p:nvSpPr>
            <p:cNvPr id="36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2016-12-31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37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881298" y="1706531"/>
          <a:ext cx="9358379" cy="5072097"/>
        </p:xfrm>
        <a:graphic>
          <a:graphicData uri="http://schemas.openxmlformats.org/drawingml/2006/table">
            <a:tbl>
              <a:tblPr/>
              <a:tblGrid>
                <a:gridCol w="246129"/>
                <a:gridCol w="345557"/>
                <a:gridCol w="663406"/>
                <a:gridCol w="886713"/>
                <a:gridCol w="242867"/>
                <a:gridCol w="460482"/>
                <a:gridCol w="448248"/>
                <a:gridCol w="448248"/>
                <a:gridCol w="242867"/>
                <a:gridCol w="951913"/>
                <a:gridCol w="744904"/>
                <a:gridCol w="659940"/>
                <a:gridCol w="947023"/>
                <a:gridCol w="495516"/>
                <a:gridCol w="242867"/>
                <a:gridCol w="836183"/>
                <a:gridCol w="495516"/>
              </a:tblGrid>
              <a:tr h="17310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자재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거래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유지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년 제조사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사용여부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종료일자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01437">
                <a:tc rowSpan="26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T/B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공용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관로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난연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스미토모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케이텍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Ribbon Tube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도입진행중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MS-72)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MS-144)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직선형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무여장분기형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중간분기형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일반형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삼화주철공업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한국주조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잠금형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맨홀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우연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승일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강관주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제룡산업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태진에스티아이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삼은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비에프테크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8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아연도강연선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38㎟, 22㎟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,DSR,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만호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영흥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청우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에이스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한수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22㎜ x 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CSA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코스믹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마이크로덕트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케이넷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사이몬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유창산업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25㎜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영진화학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CSA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코스믹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망사섬유내관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5222-3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밀리켄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다원넷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광스플리터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16,12,8,7,5,4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피피아이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휘라포토닉스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국제광엔지니어링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국제광엔지니어링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레이켐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그레이트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레이켐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레이켐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가온전선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WW)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0" name="모서리가 둥근 직사각형 10"/>
          <p:cNvSpPr>
            <a:spLocks noChangeArrowheads="1"/>
          </p:cNvSpPr>
          <p:nvPr/>
        </p:nvSpPr>
        <p:spPr bwMode="auto">
          <a:xfrm>
            <a:off x="4886330" y="6873900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41" name="모서리가 둥근 직사각형 10"/>
          <p:cNvSpPr>
            <a:spLocks noChangeArrowheads="1"/>
          </p:cNvSpPr>
          <p:nvPr/>
        </p:nvSpPr>
        <p:spPr bwMode="auto">
          <a:xfrm>
            <a:off x="4314826" y="6873900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43" name="Oval 149"/>
          <p:cNvSpPr>
            <a:spLocks noChangeArrowheads="1"/>
          </p:cNvSpPr>
          <p:nvPr/>
        </p:nvSpPr>
        <p:spPr bwMode="auto">
          <a:xfrm>
            <a:off x="95216" y="642918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238752" y="1643050"/>
            <a:ext cx="7000924" cy="4786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77"/>
          <p:cNvGraphicFramePr>
            <a:graphicFrameLocks noGrp="1"/>
          </p:cNvGraphicFramePr>
          <p:nvPr/>
        </p:nvGraphicFramePr>
        <p:xfrm>
          <a:off x="7408686" y="653108"/>
          <a:ext cx="2490788" cy="3978268"/>
        </p:xfrm>
        <a:graphic>
          <a:graphicData uri="http://schemas.openxmlformats.org/drawingml/2006/table">
            <a:tbl>
              <a:tblPr/>
              <a:tblGrid>
                <a:gridCol w="271463"/>
                <a:gridCol w="2219325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영역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계약기간을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~BP1,BP2,BP3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정보 입력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사업장 정보를 입력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B4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사업장을 여러 개 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B5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여러 사업장을 선택 삭제 가능케 처리 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 유의사항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계약 정보를 저장 후 팝업 닫음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#2</a:t>
                      </a:r>
                      <a:endParaRPr kumimoji="1" lang="en-US" altLang="ja-JP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팝업을 닫음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#3</a:t>
                      </a:r>
                      <a:endParaRPr kumimoji="1" lang="ja-JP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(Alert &amp; Tooltip)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Check Point 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협의필요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사업장을 입력 가능해야 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고객사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팝업에 유형 검색 조건 포함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Oval 149"/>
          <p:cNvSpPr>
            <a:spLocks noChangeArrowheads="1"/>
          </p:cNvSpPr>
          <p:nvPr/>
        </p:nvSpPr>
        <p:spPr bwMode="auto">
          <a:xfrm>
            <a:off x="4672016" y="6659586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#1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47" name="Oval 149"/>
          <p:cNvSpPr>
            <a:spLocks noChangeArrowheads="1"/>
          </p:cNvSpPr>
          <p:nvPr/>
        </p:nvSpPr>
        <p:spPr bwMode="auto">
          <a:xfrm>
            <a:off x="5172078" y="6659586"/>
            <a:ext cx="280988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#2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38092" y="1730364"/>
          <a:ext cx="2566729" cy="4704914"/>
        </p:xfrm>
        <a:graphic>
          <a:graphicData uri="http://schemas.openxmlformats.org/drawingml/2006/table">
            <a:tbl>
              <a:tblPr/>
              <a:tblGrid>
                <a:gridCol w="256914"/>
                <a:gridCol w="341313"/>
                <a:gridCol w="347663"/>
                <a:gridCol w="747713"/>
                <a:gridCol w="436563"/>
                <a:gridCol w="436563"/>
              </a:tblGrid>
              <a:tr h="183590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권역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사업장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종료일자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13633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수도권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SKT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㈜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강남텔레콤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수도권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SKTB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㈜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게이트시스템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633"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중부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SKT&amp;B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㈜경남개발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13633"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중부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SKTB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㈜경원통신건설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35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35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935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Oval 149"/>
          <p:cNvSpPr>
            <a:spLocks noChangeArrowheads="1"/>
          </p:cNvSpPr>
          <p:nvPr/>
        </p:nvSpPr>
        <p:spPr bwMode="auto">
          <a:xfrm>
            <a:off x="5095877" y="1801802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22" name="Oval 149"/>
          <p:cNvSpPr>
            <a:spLocks noChangeArrowheads="1"/>
          </p:cNvSpPr>
          <p:nvPr/>
        </p:nvSpPr>
        <p:spPr bwMode="auto">
          <a:xfrm>
            <a:off x="95216" y="1357298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B3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grpSp>
        <p:nvGrpSpPr>
          <p:cNvPr id="23" name="그룹 53"/>
          <p:cNvGrpSpPr>
            <a:grpSpLocks/>
          </p:cNvGrpSpPr>
          <p:nvPr/>
        </p:nvGrpSpPr>
        <p:grpSpPr bwMode="auto">
          <a:xfrm>
            <a:off x="1211243" y="1241411"/>
            <a:ext cx="836612" cy="168275"/>
            <a:chOff x="3498868" y="1261016"/>
            <a:chExt cx="837179" cy="168275"/>
          </a:xfrm>
        </p:grpSpPr>
        <p:sp>
          <p:nvSpPr>
            <p:cNvPr id="24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2016-03-01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25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그룹 53"/>
          <p:cNvGrpSpPr>
            <a:grpSpLocks/>
          </p:cNvGrpSpPr>
          <p:nvPr/>
        </p:nvGrpSpPr>
        <p:grpSpPr bwMode="auto">
          <a:xfrm>
            <a:off x="2182800" y="1241411"/>
            <a:ext cx="836612" cy="168275"/>
            <a:chOff x="3498868" y="1261016"/>
            <a:chExt cx="837179" cy="168275"/>
          </a:xfrm>
        </p:grpSpPr>
        <p:sp>
          <p:nvSpPr>
            <p:cNvPr id="27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2016-12-31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28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9" name="그룹 48"/>
          <p:cNvGrpSpPr/>
          <p:nvPr/>
        </p:nvGrpSpPr>
        <p:grpSpPr>
          <a:xfrm>
            <a:off x="809596" y="2857496"/>
            <a:ext cx="3520440" cy="3034665"/>
            <a:chOff x="2019300" y="900113"/>
            <a:chExt cx="3520440" cy="30346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19300" y="900113"/>
              <a:ext cx="3520440" cy="303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4"/>
            <a:srcRect r="3845" b="31798"/>
            <a:stretch>
              <a:fillRect/>
            </a:stretch>
          </p:blipFill>
          <p:spPr bwMode="auto">
            <a:xfrm>
              <a:off x="2238356" y="1804976"/>
              <a:ext cx="142876" cy="148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3" name="모서리가 둥근 직사각형 10"/>
          <p:cNvSpPr>
            <a:spLocks noChangeArrowheads="1"/>
          </p:cNvSpPr>
          <p:nvPr/>
        </p:nvSpPr>
        <p:spPr bwMode="auto">
          <a:xfrm>
            <a:off x="1319187" y="1577913"/>
            <a:ext cx="360000" cy="1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4" name="모서리가 둥근 직사각형 10"/>
          <p:cNvSpPr>
            <a:spLocks noChangeArrowheads="1"/>
          </p:cNvSpPr>
          <p:nvPr/>
        </p:nvSpPr>
        <p:spPr bwMode="auto">
          <a:xfrm>
            <a:off x="1738290" y="1571612"/>
            <a:ext cx="360000" cy="10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0" name="아래로 구부러진 화살표 49"/>
          <p:cNvSpPr/>
          <p:nvPr/>
        </p:nvSpPr>
        <p:spPr>
          <a:xfrm rot="4119849">
            <a:off x="1316120" y="2048391"/>
            <a:ext cx="1438557" cy="382808"/>
          </a:xfrm>
          <a:prstGeom prst="curvedDownArrow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149"/>
          <p:cNvSpPr>
            <a:spLocks noChangeArrowheads="1"/>
          </p:cNvSpPr>
          <p:nvPr/>
        </p:nvSpPr>
        <p:spPr bwMode="auto">
          <a:xfrm>
            <a:off x="1095348" y="1357298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B4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2472" y="3500438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공사유형</a:t>
            </a:r>
            <a:r>
              <a:rPr lang="en-US" altLang="ko-KR" sz="900" dirty="0" smtClean="0"/>
              <a:t>	</a:t>
            </a:r>
            <a:endParaRPr lang="ko-KR" altLang="en-US" sz="900" dirty="0"/>
          </a:p>
        </p:txBody>
      </p:sp>
      <p:sp>
        <p:nvSpPr>
          <p:cNvPr id="57" name="직사각형 33"/>
          <p:cNvSpPr>
            <a:spLocks noChangeArrowheads="1"/>
          </p:cNvSpPr>
          <p:nvPr/>
        </p:nvSpPr>
        <p:spPr bwMode="auto">
          <a:xfrm>
            <a:off x="1595414" y="3529013"/>
            <a:ext cx="809625" cy="1714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smtClean="0"/>
              <a:t>전체</a:t>
            </a:r>
            <a:endParaRPr lang="ko-KR" altLang="en-US" b="0" dirty="0"/>
          </a:p>
        </p:txBody>
      </p:sp>
      <p:grpSp>
        <p:nvGrpSpPr>
          <p:cNvPr id="58" name="그룹 34"/>
          <p:cNvGrpSpPr>
            <a:grpSpLocks/>
          </p:cNvGrpSpPr>
          <p:nvPr/>
        </p:nvGrpSpPr>
        <p:grpSpPr bwMode="auto">
          <a:xfrm>
            <a:off x="2232001" y="3529013"/>
            <a:ext cx="138113" cy="169862"/>
            <a:chOff x="2352675" y="1255432"/>
            <a:chExt cx="138114" cy="168556"/>
          </a:xfrm>
        </p:grpSpPr>
        <p:cxnSp>
          <p:nvCxnSpPr>
            <p:cNvPr id="59" name="직선 연결선 35"/>
            <p:cNvCxnSpPr>
              <a:cxnSpLocks noChangeShapeType="1"/>
            </p:cNvCxnSpPr>
            <p:nvPr/>
          </p:nvCxnSpPr>
          <p:spPr bwMode="auto">
            <a:xfrm rot="5400000">
              <a:off x="2269052" y="1339055"/>
              <a:ext cx="168556" cy="130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/>
          <a:srcRect r="3845" b="31798"/>
          <a:stretch>
            <a:fillRect/>
          </a:stretch>
        </p:blipFill>
        <p:spPr bwMode="auto">
          <a:xfrm>
            <a:off x="309530" y="1819264"/>
            <a:ext cx="142876" cy="148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Oval 149"/>
          <p:cNvSpPr>
            <a:spLocks noChangeArrowheads="1"/>
          </p:cNvSpPr>
          <p:nvPr/>
        </p:nvSpPr>
        <p:spPr bwMode="auto">
          <a:xfrm>
            <a:off x="2095480" y="1357298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B5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8.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상품관리</a:t>
            </a:r>
            <a:r>
              <a:rPr kumimoji="1" 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계약관리</a:t>
            </a:r>
            <a:r>
              <a:rPr kumimoji="1"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dirty="0" smtClean="0"/>
              <a:t>지정자재현황 조회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38125" y="1023919"/>
          <a:ext cx="6929490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932"/>
                <a:gridCol w="3719505"/>
                <a:gridCol w="1000132"/>
                <a:gridCol w="1285921"/>
              </a:tblGrid>
              <a:tr h="1781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모서리가 둥근 직사각형 10"/>
          <p:cNvSpPr>
            <a:spLocks noChangeArrowheads="1"/>
          </p:cNvSpPr>
          <p:nvPr/>
        </p:nvSpPr>
        <p:spPr bwMode="auto">
          <a:xfrm>
            <a:off x="6680200" y="1293794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29" name="모서리가 둥근 직사각형 28"/>
          <p:cNvSpPr>
            <a:spLocks noChangeArrowheads="1"/>
          </p:cNvSpPr>
          <p:nvPr/>
        </p:nvSpPr>
        <p:spPr bwMode="auto">
          <a:xfrm>
            <a:off x="5822960" y="1293794"/>
            <a:ext cx="828000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 smtClean="0"/>
              <a:t>엑셀 다운로드</a:t>
            </a:r>
            <a:endParaRPr lang="ko-KR" altLang="en-US" sz="800" dirty="0"/>
          </a:p>
        </p:txBody>
      </p:sp>
      <p:sp>
        <p:nvSpPr>
          <p:cNvPr id="31" name="Oval 149"/>
          <p:cNvSpPr>
            <a:spLocks noChangeArrowheads="1"/>
          </p:cNvSpPr>
          <p:nvPr/>
        </p:nvSpPr>
        <p:spPr bwMode="auto">
          <a:xfrm>
            <a:off x="5595942" y="1285860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L1</a:t>
            </a:r>
          </a:p>
        </p:txBody>
      </p:sp>
      <p:sp>
        <p:nvSpPr>
          <p:cNvPr id="33" name="Rectangle 1660"/>
          <p:cNvSpPr>
            <a:spLocks noChangeArrowheads="1"/>
          </p:cNvSpPr>
          <p:nvPr/>
        </p:nvSpPr>
        <p:spPr bwMode="auto">
          <a:xfrm>
            <a:off x="166688" y="785794"/>
            <a:ext cx="11240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지정자재현황 조회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5" name="직사각형 33"/>
          <p:cNvSpPr>
            <a:spLocks noChangeArrowheads="1"/>
          </p:cNvSpPr>
          <p:nvPr/>
        </p:nvSpPr>
        <p:spPr bwMode="auto">
          <a:xfrm>
            <a:off x="1199072" y="1045668"/>
            <a:ext cx="3563421" cy="15610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smtClean="0"/>
              <a:t>선택</a:t>
            </a:r>
            <a:endParaRPr lang="ko-KR" altLang="en-US" b="0" dirty="0"/>
          </a:p>
        </p:txBody>
      </p:sp>
      <p:grpSp>
        <p:nvGrpSpPr>
          <p:cNvPr id="36" name="그룹 34"/>
          <p:cNvGrpSpPr>
            <a:grpSpLocks/>
          </p:cNvGrpSpPr>
          <p:nvPr/>
        </p:nvGrpSpPr>
        <p:grpSpPr bwMode="auto">
          <a:xfrm>
            <a:off x="4589253" y="1045671"/>
            <a:ext cx="138315" cy="153434"/>
            <a:chOff x="2352473" y="1255432"/>
            <a:chExt cx="138316" cy="152254"/>
          </a:xfrm>
        </p:grpSpPr>
        <p:cxnSp>
          <p:nvCxnSpPr>
            <p:cNvPr id="37" name="직선 연결선 35"/>
            <p:cNvCxnSpPr>
              <a:cxnSpLocks noChangeShapeType="1"/>
            </p:cNvCxnSpPr>
            <p:nvPr/>
          </p:nvCxnSpPr>
          <p:spPr bwMode="auto">
            <a:xfrm rot="5400000">
              <a:off x="2277102" y="1330803"/>
              <a:ext cx="152254" cy="1512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8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40" name="그룹 53"/>
          <p:cNvGrpSpPr>
            <a:grpSpLocks/>
          </p:cNvGrpSpPr>
          <p:nvPr/>
        </p:nvGrpSpPr>
        <p:grpSpPr bwMode="auto">
          <a:xfrm>
            <a:off x="5910002" y="1045668"/>
            <a:ext cx="836612" cy="168275"/>
            <a:chOff x="3498868" y="1261016"/>
            <a:chExt cx="837179" cy="168275"/>
          </a:xfrm>
        </p:grpSpPr>
        <p:sp>
          <p:nvSpPr>
            <p:cNvPr id="41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2016-07-01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42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38092" y="1571610"/>
          <a:ext cx="11582042" cy="7011633"/>
        </p:xfrm>
        <a:graphic>
          <a:graphicData uri="http://schemas.openxmlformats.org/drawingml/2006/table">
            <a:tbl>
              <a:tblPr/>
              <a:tblGrid>
                <a:gridCol w="239713"/>
                <a:gridCol w="336550"/>
                <a:gridCol w="646113"/>
                <a:gridCol w="863600"/>
                <a:gridCol w="331527"/>
                <a:gridCol w="436563"/>
                <a:gridCol w="579437"/>
                <a:gridCol w="709901"/>
                <a:gridCol w="857256"/>
                <a:gridCol w="477198"/>
                <a:gridCol w="357360"/>
                <a:gridCol w="357360"/>
                <a:gridCol w="357360"/>
                <a:gridCol w="357360"/>
                <a:gridCol w="357360"/>
                <a:gridCol w="357360"/>
                <a:gridCol w="357360"/>
                <a:gridCol w="357360"/>
                <a:gridCol w="413332"/>
                <a:gridCol w="413332"/>
                <a:gridCol w="255104"/>
                <a:gridCol w="413332"/>
                <a:gridCol w="413332"/>
                <a:gridCol w="255104"/>
                <a:gridCol w="413332"/>
                <a:gridCol w="413332"/>
                <a:gridCol w="255104"/>
              </a:tblGrid>
              <a:tr h="1795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자재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거래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유지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누적 전체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(1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신규 전체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계약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신규 발주금액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계약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신규 발주비율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계약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16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년 제조사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종료일자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SKT + SKB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SKB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SKT + SKB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BP3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BP3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941">
                <a:tc rowSpan="26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T/B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난연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17.12.31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16.02.01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Up-Date </a:t>
                      </a:r>
                      <a:r>
                        <a:rPr lang="ko-KR" altLang="en-US" sz="8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스미토모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Ribbon Tube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도입진행중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MS-72)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17.12.31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MS-144)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15.07.01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직선형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무여장분기형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일반형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삼화주철공업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한국주조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잠금형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맨홀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우연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강관주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제룡산업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태진에스티아이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삼은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비에프테크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아연도강연선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38㎟, 22㎟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,DSR,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청우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에이스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22㎜ x 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CSA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코스믹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마이크로덕트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사이몬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유창산업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25㎜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영진화학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CSA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코스믹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망사섬유내관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5222-3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밀리켄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다원넷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광스플리터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16,12,8,7,5,4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피피아이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휘라포토닉스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국제광엔지니어링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국제광엔지니어링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레이켐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그레이트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빛샘전자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레이켐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빛샘전자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레이켐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가온전선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WW)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4933318" y="1043238"/>
            <a:ext cx="809625" cy="1714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err="1" smtClean="0"/>
              <a:t>발주일기준</a:t>
            </a:r>
            <a:endParaRPr lang="ko-KR" altLang="en-US" b="0" dirty="0"/>
          </a:p>
        </p:txBody>
      </p:sp>
      <p:grpSp>
        <p:nvGrpSpPr>
          <p:cNvPr id="45" name="그룹 34"/>
          <p:cNvGrpSpPr>
            <a:grpSpLocks/>
          </p:cNvGrpSpPr>
          <p:nvPr/>
        </p:nvGrpSpPr>
        <p:grpSpPr bwMode="auto">
          <a:xfrm>
            <a:off x="5569905" y="1043238"/>
            <a:ext cx="138113" cy="169862"/>
            <a:chOff x="2352675" y="1255432"/>
            <a:chExt cx="138114" cy="168556"/>
          </a:xfrm>
        </p:grpSpPr>
        <p:cxnSp>
          <p:nvCxnSpPr>
            <p:cNvPr id="46" name="직선 연결선 35"/>
            <p:cNvCxnSpPr>
              <a:cxnSpLocks noChangeShapeType="1"/>
            </p:cNvCxnSpPr>
            <p:nvPr/>
          </p:nvCxnSpPr>
          <p:spPr bwMode="auto">
            <a:xfrm rot="5400000">
              <a:off x="2269052" y="1339055"/>
              <a:ext cx="168556" cy="130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graphicFrame>
        <p:nvGraphicFramePr>
          <p:cNvPr id="34" name="Group 77"/>
          <p:cNvGraphicFramePr>
            <a:graphicFrameLocks noGrp="1"/>
          </p:cNvGraphicFramePr>
          <p:nvPr/>
        </p:nvGraphicFramePr>
        <p:xfrm>
          <a:off x="7408686" y="653108"/>
          <a:ext cx="2490788" cy="3845741"/>
        </p:xfrm>
        <a:graphic>
          <a:graphicData uri="http://schemas.openxmlformats.org/drawingml/2006/table">
            <a:tbl>
              <a:tblPr/>
              <a:tblGrid>
                <a:gridCol w="271463"/>
                <a:gridCol w="2219325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영역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선택하면 해당 계약의 지정자재현황을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발주일기준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인수일기준을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현재일이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해당하는 일자까지의 기준 데이터 누적을 보여줌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엑셀 파일로 다운로드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검색조건에 의한 데이터를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 유의사항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#2</a:t>
                      </a:r>
                      <a:endParaRPr kumimoji="1" lang="en-US" altLang="ja-JP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#3</a:t>
                      </a: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(Alert &amp; Tooltip)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Check Point 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협의필요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Oval 149"/>
          <p:cNvSpPr>
            <a:spLocks noChangeArrowheads="1"/>
          </p:cNvSpPr>
          <p:nvPr/>
        </p:nvSpPr>
        <p:spPr bwMode="auto">
          <a:xfrm>
            <a:off x="1452538" y="785794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B1</a:t>
            </a:r>
          </a:p>
        </p:txBody>
      </p:sp>
      <p:sp>
        <p:nvSpPr>
          <p:cNvPr id="49" name="Oval 149"/>
          <p:cNvSpPr>
            <a:spLocks noChangeArrowheads="1"/>
          </p:cNvSpPr>
          <p:nvPr/>
        </p:nvSpPr>
        <p:spPr bwMode="auto">
          <a:xfrm>
            <a:off x="5595942" y="785794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0" name="Oval 149"/>
          <p:cNvSpPr>
            <a:spLocks noChangeArrowheads="1"/>
          </p:cNvSpPr>
          <p:nvPr/>
        </p:nvSpPr>
        <p:spPr bwMode="auto">
          <a:xfrm>
            <a:off x="7096140" y="1214422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23925"/>
            <a:ext cx="9739346" cy="390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상품관리</a:t>
            </a:r>
            <a:r>
              <a:rPr kumimoji="1" 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계약관리</a:t>
            </a:r>
            <a:r>
              <a:rPr kumimoji="1"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dirty="0" smtClean="0"/>
              <a:t>지정자재현황 </a:t>
            </a:r>
            <a:r>
              <a:rPr lang="ko-KR" altLang="en-US" dirty="0" smtClean="0"/>
              <a:t>세부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8158" y="6286520"/>
            <a:ext cx="3467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smtClean="0"/>
              <a:t>세부 </a:t>
            </a:r>
            <a:r>
              <a:rPr lang="en-US" altLang="ko-KR" sz="1200" dirty="0" smtClean="0"/>
              <a:t>Sheet</a:t>
            </a:r>
            <a:r>
              <a:rPr lang="ko-KR" altLang="en-US" sz="1200" dirty="0" smtClean="0"/>
              <a:t>는 엑셀 다운로드에서만 확인 가능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47531</TotalTime>
  <Words>2034</Words>
  <Application>Microsoft Office PowerPoint</Application>
  <PresentationFormat>A4 용지(210x297mm)</PresentationFormat>
  <Paragraphs>1421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4_기본 디자인</vt:lpstr>
      <vt:lpstr>1. 공통코드 관리 (상품품목)</vt:lpstr>
      <vt:lpstr>2.상품관리-상품조회-상품등록/수정</vt:lpstr>
      <vt:lpstr>3.상품관리-상품조회-상품일괄변경</vt:lpstr>
      <vt:lpstr>4.상품관리-상품일괄등록</vt:lpstr>
      <vt:lpstr>5. 고객사 조회</vt:lpstr>
      <vt:lpstr>6.상품관리-계약관리-계약조회</vt:lpstr>
      <vt:lpstr>7. 상품관리-계약관리-계약등록</vt:lpstr>
      <vt:lpstr>8. 상품관리-계약관리-지정자재현황 조회</vt:lpstr>
      <vt:lpstr>9. 상품관리-계약관리-지정자재현황 세부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</dc:creator>
  <cp:lastModifiedBy>Registered User</cp:lastModifiedBy>
  <cp:revision>1957</cp:revision>
  <dcterms:created xsi:type="dcterms:W3CDTF">2011-05-02T02:33:03Z</dcterms:created>
  <dcterms:modified xsi:type="dcterms:W3CDTF">2016-06-28T05:55:56Z</dcterms:modified>
</cp:coreProperties>
</file>