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2DB3-E56D-4EA7-A061-0B3E0AEA4E0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8962-A40B-42D1-857F-E4FD9B4C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2DB3-E56D-4EA7-A061-0B3E0AEA4E0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8962-A40B-42D1-857F-E4FD9B4C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95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2DB3-E56D-4EA7-A061-0B3E0AEA4E0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8962-A40B-42D1-857F-E4FD9B4C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85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2DB3-E56D-4EA7-A061-0B3E0AEA4E0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8962-A40B-42D1-857F-E4FD9B4C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84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2DB3-E56D-4EA7-A061-0B3E0AEA4E0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8962-A40B-42D1-857F-E4FD9B4C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9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2DB3-E56D-4EA7-A061-0B3E0AEA4E0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8962-A40B-42D1-857F-E4FD9B4C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0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2DB3-E56D-4EA7-A061-0B3E0AEA4E0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8962-A40B-42D1-857F-E4FD9B4C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9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2DB3-E56D-4EA7-A061-0B3E0AEA4E0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8962-A40B-42D1-857F-E4FD9B4C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2DB3-E56D-4EA7-A061-0B3E0AEA4E0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8962-A40B-42D1-857F-E4FD9B4C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2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2DB3-E56D-4EA7-A061-0B3E0AEA4E0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8962-A40B-42D1-857F-E4FD9B4C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0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2DB3-E56D-4EA7-A061-0B3E0AEA4E0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38962-A40B-42D1-857F-E4FD9B4C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40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2DB3-E56D-4EA7-A061-0B3E0AEA4E00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38962-A40B-42D1-857F-E4FD9B4C5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3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0" y="198882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 smtClean="0"/>
              <a:t>OKplaza</a:t>
            </a:r>
            <a:r>
              <a:rPr lang="en-US" altLang="ko-KR" sz="3600" dirty="0" smtClean="0"/>
              <a:t> </a:t>
            </a:r>
            <a:r>
              <a:rPr lang="ko-KR" altLang="en-US" sz="3600" smtClean="0"/>
              <a:t>검색 통계 화면 설계</a:t>
            </a:r>
            <a:endParaRPr lang="ko-KR" altLang="en-US" sz="3600"/>
          </a:p>
        </p:txBody>
      </p:sp>
      <p:sp>
        <p:nvSpPr>
          <p:cNvPr id="91" name="TextBox 90"/>
          <p:cNvSpPr txBox="1"/>
          <p:nvPr/>
        </p:nvSpPr>
        <p:spPr>
          <a:xfrm>
            <a:off x="0" y="444907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2019.07.25</a:t>
            </a:r>
          </a:p>
          <a:p>
            <a:pPr algn="ctr"/>
            <a:r>
              <a:rPr lang="ko-KR" altLang="en-US" sz="1600" dirty="0" smtClean="0"/>
              <a:t>임재상</a:t>
            </a:r>
            <a:r>
              <a:rPr lang="en-US" altLang="ko-KR" sz="1600" dirty="0" smtClean="0"/>
              <a:t>M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22769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6" y="158825"/>
            <a:ext cx="9500094" cy="11571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933" y="2631232"/>
            <a:ext cx="4492672" cy="3834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49280" y="2631232"/>
            <a:ext cx="4786605" cy="3834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1106" y="1315522"/>
            <a:ext cx="297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▶ 검색 통계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3" y="1788466"/>
            <a:ext cx="3619500" cy="2571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3934" y="2631232"/>
            <a:ext cx="475862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순위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0766" y="2631232"/>
            <a:ext cx="3198052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검색어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21494" y="2631232"/>
            <a:ext cx="681136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건수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3933" y="2343539"/>
            <a:ext cx="919830" cy="22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성공 순위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9281" y="2343539"/>
            <a:ext cx="919830" cy="22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 실패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01831" y="1825497"/>
            <a:ext cx="1254639" cy="2266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82492" y="1825497"/>
            <a:ext cx="919830" cy="2201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전체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49281" y="2631232"/>
            <a:ext cx="531846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순위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13779" y="2631232"/>
            <a:ext cx="2887830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검색어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34259" y="2631232"/>
            <a:ext cx="480534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건수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47785" y="2631232"/>
            <a:ext cx="776404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연관어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01832" y="1583806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76150" y="1588127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87" y="1816166"/>
            <a:ext cx="1238450" cy="2294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64502" y="1786249"/>
            <a:ext cx="123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기간</a:t>
            </a:r>
            <a:endParaRPr lang="ko-KR" altLang="en-US" sz="1050"/>
          </a:p>
        </p:txBody>
      </p:sp>
      <p:sp>
        <p:nvSpPr>
          <p:cNvPr id="33" name="직사각형 32"/>
          <p:cNvSpPr/>
          <p:nvPr/>
        </p:nvSpPr>
        <p:spPr>
          <a:xfrm>
            <a:off x="223934" y="3025353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0766" y="3025353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광케이블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21494" y="3025353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913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3934" y="3410550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0766" y="3410550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지중 </a:t>
            </a:r>
            <a:r>
              <a:rPr lang="en-US" altLang="ko-KR" sz="1100" dirty="0" smtClean="0">
                <a:solidFill>
                  <a:schemeClr val="tx1"/>
                </a:solidFill>
              </a:rPr>
              <a:t>144F, 144C, </a:t>
            </a:r>
            <a:r>
              <a:rPr lang="ko-KR" altLang="en-US" sz="1100" smtClean="0">
                <a:solidFill>
                  <a:schemeClr val="tx1"/>
                </a:solidFill>
              </a:rPr>
              <a:t>여장판</a:t>
            </a:r>
            <a:r>
              <a:rPr lang="en-US" altLang="ko-KR" sz="1100" dirty="0" smtClean="0">
                <a:solidFill>
                  <a:schemeClr val="tx1"/>
                </a:solidFill>
              </a:rPr>
              <a:t>6~12, </a:t>
            </a:r>
            <a:r>
              <a:rPr lang="ko-KR" altLang="en-US" sz="1100" smtClean="0">
                <a:solidFill>
                  <a:schemeClr val="tx1"/>
                </a:solidFill>
              </a:rPr>
              <a:t>슬리브</a:t>
            </a:r>
            <a:r>
              <a:rPr lang="en-US" altLang="ko-KR" sz="1100" dirty="0" smtClean="0">
                <a:solidFill>
                  <a:schemeClr val="tx1"/>
                </a:solidFill>
              </a:rPr>
              <a:t>144 (SKB)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494" y="3410550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841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3934" y="3764892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0766" y="3764892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광케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21494" y="3764892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3934" y="4165952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0766" y="4165952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광접속함체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21494" y="4165952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431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3934" y="4560073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0766" y="4560073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지중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21494" y="4560073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934" y="4955686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90766" y="4955686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단자함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21494" y="4955686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49281" y="3025353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13779" y="3025353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꽝케이블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747444" y="3025353"/>
            <a:ext cx="77911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광케이블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49281" y="3410550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313779" y="3410550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지중 </a:t>
            </a:r>
            <a:r>
              <a:rPr lang="en-US" altLang="ko-KR" sz="1100" dirty="0" smtClean="0">
                <a:solidFill>
                  <a:schemeClr val="tx1"/>
                </a:solidFill>
              </a:rPr>
              <a:t>144F, 144C, </a:t>
            </a:r>
            <a:r>
              <a:rPr lang="ko-KR" altLang="en-US" sz="1100" smtClean="0">
                <a:solidFill>
                  <a:schemeClr val="tx1"/>
                </a:solidFill>
              </a:rPr>
              <a:t>여장판</a:t>
            </a:r>
            <a:r>
              <a:rPr lang="en-US" altLang="ko-KR" sz="1100" dirty="0" smtClean="0">
                <a:solidFill>
                  <a:schemeClr val="tx1"/>
                </a:solidFill>
              </a:rPr>
              <a:t>6~12, </a:t>
            </a:r>
            <a:r>
              <a:rPr lang="ko-KR" altLang="en-US" sz="1100" smtClean="0">
                <a:solidFill>
                  <a:schemeClr val="tx1"/>
                </a:solidFill>
              </a:rPr>
              <a:t>슬리브</a:t>
            </a:r>
            <a:r>
              <a:rPr lang="en-US" altLang="ko-KR" sz="1100" dirty="0" smtClean="0">
                <a:solidFill>
                  <a:schemeClr val="tx1"/>
                </a:solidFill>
              </a:rPr>
              <a:t>144 (SKB)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747444" y="3410550"/>
            <a:ext cx="779116" cy="326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49281" y="3764892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13779" y="3764892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제임스강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747444" y="3764892"/>
            <a:ext cx="779116" cy="326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749281" y="4165952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313779" y="4165952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도라이버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747444" y="4165952"/>
            <a:ext cx="77911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드라이버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49281" y="4560073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313779" y="4560073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rhkdzpdlqmf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747444" y="4560073"/>
            <a:ext cx="77911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광케이블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49281" y="4955686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13779" y="4955686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선풍기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747444" y="4955686"/>
            <a:ext cx="779116" cy="326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59" y="3025353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234259" y="3410550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234259" y="3764892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234259" y="4165952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34259" y="4560073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234259" y="4955686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407" y="1797116"/>
            <a:ext cx="1238450" cy="22947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281719" y="1762775"/>
            <a:ext cx="123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권역</a:t>
            </a:r>
            <a:endParaRPr lang="ko-KR" altLang="en-US" sz="1050" dirty="0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256" y="1836171"/>
            <a:ext cx="1238450" cy="229475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805093" y="1784031"/>
            <a:ext cx="123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공사유형</a:t>
            </a:r>
            <a:endParaRPr lang="ko-KR" altLang="en-US" sz="1050" dirty="0"/>
          </a:p>
        </p:txBody>
      </p:sp>
      <p:sp>
        <p:nvSpPr>
          <p:cNvPr id="85" name="직사각형 84"/>
          <p:cNvSpPr/>
          <p:nvPr/>
        </p:nvSpPr>
        <p:spPr>
          <a:xfrm>
            <a:off x="8733427" y="3910757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747443" y="3159081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601200" y="65314"/>
            <a:ext cx="2590800" cy="6708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권역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권역 중복 체크 가능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버튼 형식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슬라이드 </a:t>
            </a:r>
            <a:r>
              <a:rPr lang="en-US" altLang="ko-KR" sz="1100" dirty="0" smtClean="0">
                <a:solidFill>
                  <a:schemeClr val="tx1"/>
                </a:solidFill>
              </a:rPr>
              <a:t>2 </a:t>
            </a:r>
            <a:r>
              <a:rPr lang="ko-KR" altLang="en-US" sz="1100" dirty="0" smtClean="0">
                <a:solidFill>
                  <a:schemeClr val="tx1"/>
                </a:solidFill>
              </a:rPr>
              <a:t>참고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공사유형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공사유형 중복 체크 가능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버튼 형식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슬라이드 </a:t>
            </a:r>
            <a:r>
              <a:rPr lang="en-US" altLang="ko-KR" sz="1100" dirty="0" smtClean="0">
                <a:solidFill>
                  <a:schemeClr val="tx1"/>
                </a:solidFill>
              </a:rPr>
              <a:t>3 </a:t>
            </a:r>
            <a:r>
              <a:rPr lang="ko-KR" altLang="en-US" sz="1100" dirty="0" smtClean="0">
                <a:solidFill>
                  <a:schemeClr val="tx1"/>
                </a:solidFill>
              </a:rPr>
              <a:t>참고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연관어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등록 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 (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관리자 페이지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검색엔진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검색 실패 데이터에 대하여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</a:t>
            </a:r>
            <a:r>
              <a:rPr lang="ko-KR" altLang="en-US" sz="1100" dirty="0" smtClean="0">
                <a:solidFill>
                  <a:schemeClr val="tx1"/>
                </a:solidFill>
              </a:rPr>
              <a:t>등록 버튼 클릭 시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즉각 등록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슬라이드 </a:t>
            </a:r>
            <a:r>
              <a:rPr lang="en-US" altLang="ko-KR" sz="1100" dirty="0" smtClean="0">
                <a:solidFill>
                  <a:schemeClr val="tx1"/>
                </a:solidFill>
              </a:rPr>
              <a:t>4 </a:t>
            </a:r>
            <a:r>
              <a:rPr lang="ko-KR" altLang="en-US" sz="1100" dirty="0" smtClean="0">
                <a:solidFill>
                  <a:schemeClr val="tx1"/>
                </a:solidFill>
              </a:rPr>
              <a:t>참고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연관어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연관어가</a:t>
            </a:r>
            <a:r>
              <a:rPr lang="ko-KR" altLang="en-US" sz="1100" dirty="0" smtClean="0">
                <a:solidFill>
                  <a:schemeClr val="tx1"/>
                </a:solidFill>
              </a:rPr>
              <a:t> 이미 등록된 경우</a:t>
            </a:r>
            <a:r>
              <a:rPr lang="en-US" altLang="ko-KR" sz="11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</a:t>
            </a:r>
            <a:r>
              <a:rPr lang="ko-KR" altLang="en-US" sz="1100" dirty="0" smtClean="0">
                <a:solidFill>
                  <a:schemeClr val="tx1"/>
                </a:solidFill>
              </a:rPr>
              <a:t>등록된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연관어</a:t>
            </a:r>
            <a:r>
              <a:rPr lang="ko-KR" altLang="en-US" sz="1100" dirty="0" smtClean="0">
                <a:solidFill>
                  <a:schemeClr val="tx1"/>
                </a:solidFill>
              </a:rPr>
              <a:t> 출력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슬라이드 </a:t>
            </a:r>
            <a:r>
              <a:rPr lang="en-US" altLang="ko-KR" sz="1100" dirty="0" smtClean="0">
                <a:solidFill>
                  <a:schemeClr val="tx1"/>
                </a:solidFill>
              </a:rPr>
              <a:t>5 </a:t>
            </a:r>
            <a:r>
              <a:rPr lang="ko-KR" altLang="en-US" sz="1100" dirty="0" smtClean="0">
                <a:solidFill>
                  <a:schemeClr val="tx1"/>
                </a:solidFill>
              </a:rPr>
              <a:t>참고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5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조회 데이터 수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기본값 </a:t>
            </a:r>
            <a:r>
              <a:rPr lang="en-US" altLang="ko-KR" sz="1100" dirty="0">
                <a:solidFill>
                  <a:schemeClr val="tx1"/>
                </a:solidFill>
              </a:rPr>
              <a:t>5</a:t>
            </a:r>
            <a:r>
              <a:rPr lang="en-US" altLang="ko-KR" sz="1100" dirty="0" smtClean="0">
                <a:solidFill>
                  <a:schemeClr val="tx1"/>
                </a:solidFill>
              </a:rPr>
              <a:t>0 </a:t>
            </a:r>
            <a:r>
              <a:rPr lang="ko-KR" altLang="en-US" sz="1100" dirty="0" smtClean="0">
                <a:solidFill>
                  <a:schemeClr val="tx1"/>
                </a:solidFill>
              </a:rPr>
              <a:t>순위까지 출력 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임의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조회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6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조회 기간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전일</a:t>
            </a:r>
            <a:r>
              <a:rPr lang="en-US" altLang="ko-KR" sz="1100" dirty="0" smtClean="0">
                <a:solidFill>
                  <a:schemeClr val="tx1"/>
                </a:solidFill>
              </a:rPr>
              <a:t>~</a:t>
            </a:r>
            <a:r>
              <a:rPr lang="ko-KR" altLang="en-US" sz="1100" dirty="0" smtClean="0">
                <a:solidFill>
                  <a:schemeClr val="tx1"/>
                </a:solidFill>
              </a:rPr>
              <a:t>당일 일주일 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</a:rPr>
              <a:t>기본값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검색 통계 초기화면은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    전일</a:t>
            </a:r>
            <a:r>
              <a:rPr lang="en-US" altLang="ko-KR" sz="1100" dirty="0" smtClean="0">
                <a:solidFill>
                  <a:schemeClr val="tx1"/>
                </a:solidFill>
              </a:rPr>
              <a:t>~</a:t>
            </a:r>
            <a:r>
              <a:rPr lang="ko-KR" altLang="en-US" sz="1100" dirty="0" smtClean="0">
                <a:solidFill>
                  <a:schemeClr val="tx1"/>
                </a:solidFill>
              </a:rPr>
              <a:t>당일 순위 출력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(</a:t>
            </a:r>
            <a:r>
              <a:rPr lang="ko-KR" altLang="en-US" sz="1100" dirty="0" smtClean="0">
                <a:solidFill>
                  <a:schemeClr val="tx1"/>
                </a:solidFill>
              </a:rPr>
              <a:t>속도 문제 발생 시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출력</a:t>
            </a:r>
            <a:r>
              <a:rPr lang="en-US" altLang="ko-KR" sz="1100" dirty="0" smtClean="0">
                <a:solidFill>
                  <a:schemeClr val="tx1"/>
                </a:solidFill>
              </a:rPr>
              <a:t>X </a:t>
            </a:r>
            <a:r>
              <a:rPr lang="ko-KR" altLang="en-US" sz="1100" dirty="0" smtClean="0">
                <a:solidFill>
                  <a:schemeClr val="tx1"/>
                </a:solidFill>
              </a:rPr>
              <a:t>검토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7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엑셀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성공 </a:t>
            </a:r>
            <a:r>
              <a:rPr lang="en-US" altLang="ko-KR" sz="1100" dirty="0" smtClean="0">
                <a:solidFill>
                  <a:schemeClr val="tx1"/>
                </a:solidFill>
              </a:rPr>
              <a:t>/ </a:t>
            </a:r>
            <a:r>
              <a:rPr lang="ko-KR" altLang="en-US" sz="1100" dirty="0" smtClean="0">
                <a:solidFill>
                  <a:schemeClr val="tx1"/>
                </a:solidFill>
              </a:rPr>
              <a:t>실패 시트 구분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841" y="1264071"/>
            <a:ext cx="676275" cy="352425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2438" y="1268833"/>
            <a:ext cx="695325" cy="342900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223934" y="5315286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749281" y="5315286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23934" y="6153426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749281" y="6153426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209796" y="6246194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6962586" y="6246194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1750243" y="1488728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7796147" y="1147031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23933" y="2118581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03407" y="1793255"/>
            <a:ext cx="4830020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상품관리 사업장 진열 참고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6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6" y="158825"/>
            <a:ext cx="9500094" cy="11571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933" y="2631232"/>
            <a:ext cx="4492672" cy="3834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49280" y="2631232"/>
            <a:ext cx="4786605" cy="3834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1106" y="1315522"/>
            <a:ext cx="297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▶ 검색 통계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3" y="1788466"/>
            <a:ext cx="3619500" cy="2571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3934" y="2631232"/>
            <a:ext cx="475862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순위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0766" y="2631232"/>
            <a:ext cx="3198052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검색어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21494" y="2631232"/>
            <a:ext cx="681136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건수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3933" y="2343539"/>
            <a:ext cx="919830" cy="22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 순위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9281" y="2343539"/>
            <a:ext cx="919830" cy="22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 실패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01831" y="1825497"/>
            <a:ext cx="1254639" cy="226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82492" y="1825497"/>
            <a:ext cx="919830" cy="22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49281" y="2631232"/>
            <a:ext cx="531846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순위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13779" y="2631232"/>
            <a:ext cx="2887830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검색어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34259" y="2631232"/>
            <a:ext cx="480534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건수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47785" y="2631232"/>
            <a:ext cx="776404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연관어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01832" y="1583806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76150" y="1588127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87" y="1816166"/>
            <a:ext cx="1238450" cy="2294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64502" y="1786249"/>
            <a:ext cx="123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기간</a:t>
            </a:r>
            <a:endParaRPr lang="ko-KR" altLang="en-US" sz="1050"/>
          </a:p>
        </p:txBody>
      </p:sp>
      <p:sp>
        <p:nvSpPr>
          <p:cNvPr id="33" name="직사각형 32"/>
          <p:cNvSpPr/>
          <p:nvPr/>
        </p:nvSpPr>
        <p:spPr>
          <a:xfrm>
            <a:off x="223934" y="3025353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0766" y="3025353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광케이블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21494" y="3025353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913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3934" y="3410550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0766" y="3410550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지중 </a:t>
            </a:r>
            <a:r>
              <a:rPr lang="en-US" altLang="ko-KR" sz="1100" dirty="0" smtClean="0">
                <a:solidFill>
                  <a:schemeClr val="tx1"/>
                </a:solidFill>
              </a:rPr>
              <a:t>144F, 144C, </a:t>
            </a:r>
            <a:r>
              <a:rPr lang="ko-KR" altLang="en-US" sz="1100" smtClean="0">
                <a:solidFill>
                  <a:schemeClr val="tx1"/>
                </a:solidFill>
              </a:rPr>
              <a:t>여장판</a:t>
            </a:r>
            <a:r>
              <a:rPr lang="en-US" altLang="ko-KR" sz="1100" dirty="0" smtClean="0">
                <a:solidFill>
                  <a:schemeClr val="tx1"/>
                </a:solidFill>
              </a:rPr>
              <a:t>6~12, </a:t>
            </a:r>
            <a:r>
              <a:rPr lang="ko-KR" altLang="en-US" sz="1100" smtClean="0">
                <a:solidFill>
                  <a:schemeClr val="tx1"/>
                </a:solidFill>
              </a:rPr>
              <a:t>슬리브</a:t>
            </a:r>
            <a:r>
              <a:rPr lang="en-US" altLang="ko-KR" sz="1100" dirty="0" smtClean="0">
                <a:solidFill>
                  <a:schemeClr val="tx1"/>
                </a:solidFill>
              </a:rPr>
              <a:t>144 (SKB)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494" y="3410550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841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3934" y="3764892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0766" y="3764892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광케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21494" y="3764892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3934" y="4165952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0766" y="4165952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광접속함체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21494" y="4165952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431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3934" y="4560073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0766" y="4560073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지중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21494" y="4560073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934" y="4955686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90766" y="4955686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단자함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21494" y="4955686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49281" y="3025353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13779" y="3025353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꽝케이블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747444" y="3025353"/>
            <a:ext cx="77911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광케이블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49281" y="3410550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313779" y="3410550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지중 </a:t>
            </a:r>
            <a:r>
              <a:rPr lang="en-US" altLang="ko-KR" sz="1100" dirty="0" smtClean="0">
                <a:solidFill>
                  <a:schemeClr val="tx1"/>
                </a:solidFill>
              </a:rPr>
              <a:t>144F, 144C, </a:t>
            </a:r>
            <a:r>
              <a:rPr lang="ko-KR" altLang="en-US" sz="1100" smtClean="0">
                <a:solidFill>
                  <a:schemeClr val="tx1"/>
                </a:solidFill>
              </a:rPr>
              <a:t>여장판</a:t>
            </a:r>
            <a:r>
              <a:rPr lang="en-US" altLang="ko-KR" sz="1100" dirty="0" smtClean="0">
                <a:solidFill>
                  <a:schemeClr val="tx1"/>
                </a:solidFill>
              </a:rPr>
              <a:t>6~12, </a:t>
            </a:r>
            <a:r>
              <a:rPr lang="ko-KR" altLang="en-US" sz="1100" smtClean="0">
                <a:solidFill>
                  <a:schemeClr val="tx1"/>
                </a:solidFill>
              </a:rPr>
              <a:t>슬리브</a:t>
            </a:r>
            <a:r>
              <a:rPr lang="en-US" altLang="ko-KR" sz="1100" dirty="0" smtClean="0">
                <a:solidFill>
                  <a:schemeClr val="tx1"/>
                </a:solidFill>
              </a:rPr>
              <a:t>144 (SKB)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747444" y="3410550"/>
            <a:ext cx="779116" cy="326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49281" y="3764892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13779" y="3764892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제임스강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747444" y="3764892"/>
            <a:ext cx="779116" cy="326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749281" y="4165952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313779" y="4165952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도라이버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747444" y="4165952"/>
            <a:ext cx="77911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드라이버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49281" y="4560073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313779" y="4560073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rhkdzpdlqmf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747444" y="4560073"/>
            <a:ext cx="77911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광케이블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49281" y="4955686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13779" y="4955686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선풍기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747444" y="4955686"/>
            <a:ext cx="779116" cy="326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59" y="3025353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234259" y="3410550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234259" y="3764892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234259" y="4165952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34259" y="4560073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234259" y="4955686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407" y="1797116"/>
            <a:ext cx="1238450" cy="22947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281719" y="1762775"/>
            <a:ext cx="123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권역</a:t>
            </a:r>
            <a:endParaRPr lang="ko-KR" altLang="en-US" sz="1050" dirty="0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256" y="1836171"/>
            <a:ext cx="1238450" cy="229475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805093" y="1784031"/>
            <a:ext cx="123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공사유형</a:t>
            </a:r>
            <a:endParaRPr lang="ko-KR" altLang="en-US" sz="1050" dirty="0"/>
          </a:p>
        </p:txBody>
      </p:sp>
      <p:sp>
        <p:nvSpPr>
          <p:cNvPr id="85" name="직사각형 84"/>
          <p:cNvSpPr/>
          <p:nvPr/>
        </p:nvSpPr>
        <p:spPr>
          <a:xfrm>
            <a:off x="8733427" y="3910757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747443" y="3159081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601200" y="65314"/>
            <a:ext cx="2590800" cy="6708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권역 설정 화면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841" y="1264071"/>
            <a:ext cx="676275" cy="352425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2438" y="1268833"/>
            <a:ext cx="695325" cy="3429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9601200" cy="6774024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0855" y="1812400"/>
            <a:ext cx="6648450" cy="25527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4553" y="1836655"/>
            <a:ext cx="1800865" cy="3889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44553" y="1825497"/>
            <a:ext cx="221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권역 설정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7939" y="2880995"/>
            <a:ext cx="842895" cy="5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6" y="158825"/>
            <a:ext cx="9500094" cy="11571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933" y="2631232"/>
            <a:ext cx="4492672" cy="3834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49280" y="2631232"/>
            <a:ext cx="4786605" cy="3834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1106" y="1315522"/>
            <a:ext cx="297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▶ 검색 통계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3" y="1788466"/>
            <a:ext cx="3619500" cy="2571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3934" y="2631232"/>
            <a:ext cx="475862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순위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0766" y="2631232"/>
            <a:ext cx="3198052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검색어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21494" y="2631232"/>
            <a:ext cx="681136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건수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3933" y="2343539"/>
            <a:ext cx="919830" cy="22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 순위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9281" y="2343539"/>
            <a:ext cx="919830" cy="22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 실패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01831" y="1825497"/>
            <a:ext cx="1254639" cy="226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82492" y="1825497"/>
            <a:ext cx="919830" cy="22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49281" y="2631232"/>
            <a:ext cx="531846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순위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13779" y="2631232"/>
            <a:ext cx="2887830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검색어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34259" y="2631232"/>
            <a:ext cx="480534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건수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47785" y="2631232"/>
            <a:ext cx="776404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연관어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01832" y="1583806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76150" y="1588127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87" y="1816166"/>
            <a:ext cx="1238450" cy="2294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64502" y="1786249"/>
            <a:ext cx="123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기간</a:t>
            </a:r>
            <a:endParaRPr lang="ko-KR" altLang="en-US" sz="1050"/>
          </a:p>
        </p:txBody>
      </p:sp>
      <p:sp>
        <p:nvSpPr>
          <p:cNvPr id="33" name="직사각형 32"/>
          <p:cNvSpPr/>
          <p:nvPr/>
        </p:nvSpPr>
        <p:spPr>
          <a:xfrm>
            <a:off x="223934" y="3025353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0766" y="3025353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광케이블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21494" y="3025353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913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3934" y="3410550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0766" y="3410550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지중 </a:t>
            </a:r>
            <a:r>
              <a:rPr lang="en-US" altLang="ko-KR" sz="1100" dirty="0" smtClean="0">
                <a:solidFill>
                  <a:schemeClr val="tx1"/>
                </a:solidFill>
              </a:rPr>
              <a:t>144F, 144C, </a:t>
            </a:r>
            <a:r>
              <a:rPr lang="ko-KR" altLang="en-US" sz="1100" smtClean="0">
                <a:solidFill>
                  <a:schemeClr val="tx1"/>
                </a:solidFill>
              </a:rPr>
              <a:t>여장판</a:t>
            </a:r>
            <a:r>
              <a:rPr lang="en-US" altLang="ko-KR" sz="1100" dirty="0" smtClean="0">
                <a:solidFill>
                  <a:schemeClr val="tx1"/>
                </a:solidFill>
              </a:rPr>
              <a:t>6~12, </a:t>
            </a:r>
            <a:r>
              <a:rPr lang="ko-KR" altLang="en-US" sz="1100" smtClean="0">
                <a:solidFill>
                  <a:schemeClr val="tx1"/>
                </a:solidFill>
              </a:rPr>
              <a:t>슬리브</a:t>
            </a:r>
            <a:r>
              <a:rPr lang="en-US" altLang="ko-KR" sz="1100" dirty="0" smtClean="0">
                <a:solidFill>
                  <a:schemeClr val="tx1"/>
                </a:solidFill>
              </a:rPr>
              <a:t>144 (SKB)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494" y="3410550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841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3934" y="3764892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0766" y="3764892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광케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21494" y="3764892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3934" y="4165952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0766" y="4165952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광접속함체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21494" y="4165952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431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3934" y="4560073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0766" y="4560073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지중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21494" y="4560073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934" y="4955686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90766" y="4955686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단자함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21494" y="4955686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49281" y="3025353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13779" y="3025353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꽝케이블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747444" y="3025353"/>
            <a:ext cx="77911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광케이블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49281" y="3410550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313779" y="3410550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지중 </a:t>
            </a:r>
            <a:r>
              <a:rPr lang="en-US" altLang="ko-KR" sz="1100" dirty="0" smtClean="0">
                <a:solidFill>
                  <a:schemeClr val="tx1"/>
                </a:solidFill>
              </a:rPr>
              <a:t>144F, 144C, </a:t>
            </a:r>
            <a:r>
              <a:rPr lang="ko-KR" altLang="en-US" sz="1100" smtClean="0">
                <a:solidFill>
                  <a:schemeClr val="tx1"/>
                </a:solidFill>
              </a:rPr>
              <a:t>여장판</a:t>
            </a:r>
            <a:r>
              <a:rPr lang="en-US" altLang="ko-KR" sz="1100" dirty="0" smtClean="0">
                <a:solidFill>
                  <a:schemeClr val="tx1"/>
                </a:solidFill>
              </a:rPr>
              <a:t>6~12, </a:t>
            </a:r>
            <a:r>
              <a:rPr lang="ko-KR" altLang="en-US" sz="1100" smtClean="0">
                <a:solidFill>
                  <a:schemeClr val="tx1"/>
                </a:solidFill>
              </a:rPr>
              <a:t>슬리브</a:t>
            </a:r>
            <a:r>
              <a:rPr lang="en-US" altLang="ko-KR" sz="1100" dirty="0" smtClean="0">
                <a:solidFill>
                  <a:schemeClr val="tx1"/>
                </a:solidFill>
              </a:rPr>
              <a:t>144 (SKB)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747444" y="3410550"/>
            <a:ext cx="779116" cy="326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49281" y="3764892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13779" y="3764892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제임스강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747444" y="3764892"/>
            <a:ext cx="779116" cy="326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749281" y="4165952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313779" y="4165952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도라이버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747444" y="4165952"/>
            <a:ext cx="77911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드라이버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49281" y="4560073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313779" y="4560073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rhkdzpdlqmf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747444" y="4560073"/>
            <a:ext cx="77911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광케이블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49281" y="4955686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13779" y="4955686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선풍기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747444" y="4955686"/>
            <a:ext cx="779116" cy="326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59" y="3025353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234259" y="3410550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234259" y="3764892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234259" y="4165952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34259" y="4560073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234259" y="4955686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407" y="1797116"/>
            <a:ext cx="1238450" cy="22947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281719" y="1762775"/>
            <a:ext cx="123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권역</a:t>
            </a:r>
            <a:endParaRPr lang="ko-KR" altLang="en-US" sz="1050" dirty="0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256" y="1836171"/>
            <a:ext cx="1238450" cy="229475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805093" y="1784031"/>
            <a:ext cx="123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공사유형</a:t>
            </a:r>
            <a:endParaRPr lang="ko-KR" altLang="en-US" sz="1050" dirty="0"/>
          </a:p>
        </p:txBody>
      </p:sp>
      <p:sp>
        <p:nvSpPr>
          <p:cNvPr id="85" name="직사각형 84"/>
          <p:cNvSpPr/>
          <p:nvPr/>
        </p:nvSpPr>
        <p:spPr>
          <a:xfrm>
            <a:off x="8733427" y="3910757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747443" y="3159081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601200" y="65314"/>
            <a:ext cx="2590800" cy="6708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</a:rPr>
              <a:t>공사유형 설정 화면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841" y="1264071"/>
            <a:ext cx="676275" cy="352425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2438" y="1268833"/>
            <a:ext cx="695325" cy="342900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50553" y="11964"/>
            <a:ext cx="9601200" cy="6774024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601" y="1505512"/>
            <a:ext cx="6391275" cy="42767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9601" y="1108117"/>
            <a:ext cx="6391275" cy="390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2091" y="1203667"/>
            <a:ext cx="1600200" cy="2476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42091" y="1108117"/>
            <a:ext cx="171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공사유형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1888" y="3213798"/>
            <a:ext cx="904141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6" y="158825"/>
            <a:ext cx="9500094" cy="11571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933" y="2631232"/>
            <a:ext cx="4492672" cy="3834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49280" y="2631232"/>
            <a:ext cx="4786605" cy="3834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1106" y="1315522"/>
            <a:ext cx="297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▶ 검색 통계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3" y="1788466"/>
            <a:ext cx="3619500" cy="2571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3934" y="2631232"/>
            <a:ext cx="475862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순위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0766" y="2631232"/>
            <a:ext cx="3198052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검색어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21494" y="2631232"/>
            <a:ext cx="681136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건수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3933" y="2343539"/>
            <a:ext cx="919830" cy="22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 순위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9281" y="2343539"/>
            <a:ext cx="919830" cy="22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 실패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01831" y="1825497"/>
            <a:ext cx="1254639" cy="226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82492" y="1825497"/>
            <a:ext cx="919830" cy="22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49281" y="2631232"/>
            <a:ext cx="531846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순위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13779" y="2631232"/>
            <a:ext cx="2887830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검색어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34259" y="2631232"/>
            <a:ext cx="480534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건수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47785" y="2631232"/>
            <a:ext cx="776404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연관어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01832" y="1583806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76150" y="1588127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87" y="1816166"/>
            <a:ext cx="1238450" cy="2294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64502" y="1786249"/>
            <a:ext cx="123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기간</a:t>
            </a:r>
            <a:endParaRPr lang="ko-KR" altLang="en-US" sz="1050"/>
          </a:p>
        </p:txBody>
      </p:sp>
      <p:sp>
        <p:nvSpPr>
          <p:cNvPr id="33" name="직사각형 32"/>
          <p:cNvSpPr/>
          <p:nvPr/>
        </p:nvSpPr>
        <p:spPr>
          <a:xfrm>
            <a:off x="223934" y="3025353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0766" y="3025353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광케이블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21494" y="3025353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913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3934" y="3410550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0766" y="3410550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지중 </a:t>
            </a:r>
            <a:r>
              <a:rPr lang="en-US" altLang="ko-KR" sz="1100" dirty="0" smtClean="0">
                <a:solidFill>
                  <a:schemeClr val="tx1"/>
                </a:solidFill>
              </a:rPr>
              <a:t>144F, 144C, </a:t>
            </a:r>
            <a:r>
              <a:rPr lang="ko-KR" altLang="en-US" sz="1100" smtClean="0">
                <a:solidFill>
                  <a:schemeClr val="tx1"/>
                </a:solidFill>
              </a:rPr>
              <a:t>여장판</a:t>
            </a:r>
            <a:r>
              <a:rPr lang="en-US" altLang="ko-KR" sz="1100" dirty="0" smtClean="0">
                <a:solidFill>
                  <a:schemeClr val="tx1"/>
                </a:solidFill>
              </a:rPr>
              <a:t>6~12, </a:t>
            </a:r>
            <a:r>
              <a:rPr lang="ko-KR" altLang="en-US" sz="1100" smtClean="0">
                <a:solidFill>
                  <a:schemeClr val="tx1"/>
                </a:solidFill>
              </a:rPr>
              <a:t>슬리브</a:t>
            </a:r>
            <a:r>
              <a:rPr lang="en-US" altLang="ko-KR" sz="1100" dirty="0" smtClean="0">
                <a:solidFill>
                  <a:schemeClr val="tx1"/>
                </a:solidFill>
              </a:rPr>
              <a:t>144 (SKB)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494" y="3410550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841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3934" y="3764892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0766" y="3764892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광케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21494" y="3764892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3934" y="4165952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0766" y="4165952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광접속함체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21494" y="4165952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431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3934" y="4560073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0766" y="4560073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지중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21494" y="4560073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934" y="4955686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90766" y="4955686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단자함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21494" y="4955686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49281" y="3025353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13779" y="3025353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꽝케이블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747444" y="3025353"/>
            <a:ext cx="77911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광케이블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49281" y="3410550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313779" y="3410550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지중 </a:t>
            </a:r>
            <a:r>
              <a:rPr lang="en-US" altLang="ko-KR" sz="1100" dirty="0" smtClean="0">
                <a:solidFill>
                  <a:schemeClr val="tx1"/>
                </a:solidFill>
              </a:rPr>
              <a:t>144F, 144C, </a:t>
            </a:r>
            <a:r>
              <a:rPr lang="ko-KR" altLang="en-US" sz="1100" smtClean="0">
                <a:solidFill>
                  <a:schemeClr val="tx1"/>
                </a:solidFill>
              </a:rPr>
              <a:t>여장판</a:t>
            </a:r>
            <a:r>
              <a:rPr lang="en-US" altLang="ko-KR" sz="1100" dirty="0" smtClean="0">
                <a:solidFill>
                  <a:schemeClr val="tx1"/>
                </a:solidFill>
              </a:rPr>
              <a:t>6~12, </a:t>
            </a:r>
            <a:r>
              <a:rPr lang="ko-KR" altLang="en-US" sz="1100" smtClean="0">
                <a:solidFill>
                  <a:schemeClr val="tx1"/>
                </a:solidFill>
              </a:rPr>
              <a:t>슬리브</a:t>
            </a:r>
            <a:r>
              <a:rPr lang="en-US" altLang="ko-KR" sz="1100" dirty="0" smtClean="0">
                <a:solidFill>
                  <a:schemeClr val="tx1"/>
                </a:solidFill>
              </a:rPr>
              <a:t>144 (SKB)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747444" y="3410550"/>
            <a:ext cx="779116" cy="326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49281" y="3764892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13779" y="3764892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제임스강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747444" y="3764892"/>
            <a:ext cx="779116" cy="326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749281" y="4165952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313779" y="4165952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도라이버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747444" y="4165952"/>
            <a:ext cx="77911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드라이버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49281" y="4560073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313779" y="4560073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rhkdzpdlqmf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747444" y="4560073"/>
            <a:ext cx="77911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광케이블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49281" y="4955686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13779" y="4955686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선풍기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747444" y="4955686"/>
            <a:ext cx="779116" cy="326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59" y="3025353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234259" y="3410550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234259" y="3764892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234259" y="4165952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34259" y="4560073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234259" y="4955686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407" y="1797116"/>
            <a:ext cx="1238450" cy="22947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281719" y="1762775"/>
            <a:ext cx="123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권역</a:t>
            </a:r>
            <a:endParaRPr lang="ko-KR" altLang="en-US" sz="1050" dirty="0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256" y="1836171"/>
            <a:ext cx="1238450" cy="229475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805093" y="1784031"/>
            <a:ext cx="123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공사유형</a:t>
            </a:r>
            <a:endParaRPr lang="ko-KR" altLang="en-US" sz="1050" dirty="0"/>
          </a:p>
        </p:txBody>
      </p:sp>
      <p:sp>
        <p:nvSpPr>
          <p:cNvPr id="85" name="직사각형 84"/>
          <p:cNvSpPr/>
          <p:nvPr/>
        </p:nvSpPr>
        <p:spPr>
          <a:xfrm>
            <a:off x="8733427" y="3910757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747443" y="3159081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601200" y="65314"/>
            <a:ext cx="2590800" cy="6708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연관어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등록 버튼 클릭 시 화면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endParaRPr lang="en-US" altLang="ko-KR" sz="1100" b="1" dirty="0" smtClean="0"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100" b="1" smtClean="0">
                <a:solidFill>
                  <a:schemeClr val="tx1"/>
                </a:solidFill>
              </a:rPr>
              <a:t>키워드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키워드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란은</a:t>
            </a:r>
            <a:r>
              <a:rPr lang="ko-KR" altLang="en-US" sz="1100" dirty="0" smtClean="0">
                <a:solidFill>
                  <a:schemeClr val="tx1"/>
                </a:solidFill>
              </a:rPr>
              <a:t> 공백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smtClean="0">
                <a:solidFill>
                  <a:schemeClr val="tx1"/>
                </a:solidFill>
              </a:rPr>
              <a:t>기본값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smtClean="0">
                <a:solidFill>
                  <a:schemeClr val="tx1"/>
                </a:solidFill>
              </a:rPr>
              <a:t>키워드 입력 후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</a:rPr>
              <a:t>돋보기 클릭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</a:t>
            </a:r>
            <a:r>
              <a:rPr lang="ko-KR" altLang="en-US" sz="1100" smtClean="0">
                <a:solidFill>
                  <a:schemeClr val="tx1"/>
                </a:solidFill>
              </a:rPr>
              <a:t>→ 연관검색어 등록되있는 경우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100" smtClean="0">
                <a:solidFill>
                  <a:schemeClr val="tx1"/>
                </a:solidFill>
              </a:rPr>
              <a:t>기존 등록되어 있는 연관검색어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</a:t>
            </a:r>
            <a:r>
              <a:rPr lang="ko-KR" altLang="en-US" sz="1100" smtClean="0">
                <a:solidFill>
                  <a:schemeClr val="tx1"/>
                </a:solidFill>
              </a:rPr>
              <a:t>출력 </a:t>
            </a:r>
            <a:r>
              <a:rPr lang="en-US" altLang="ko-KR" sz="1100" dirty="0" smtClean="0">
                <a:solidFill>
                  <a:schemeClr val="tx1"/>
                </a:solidFill>
              </a:rPr>
              <a:t>( </a:t>
            </a:r>
            <a:r>
              <a:rPr lang="ko-KR" altLang="en-US" sz="1100" smtClean="0">
                <a:solidFill>
                  <a:schemeClr val="tx1"/>
                </a:solidFill>
              </a:rPr>
              <a:t>슬라이드 </a:t>
            </a:r>
            <a:r>
              <a:rPr lang="en-US" altLang="ko-KR" sz="1100" dirty="0" smtClean="0">
                <a:solidFill>
                  <a:schemeClr val="tx1"/>
                </a:solidFill>
              </a:rPr>
              <a:t>5 )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</a:t>
            </a:r>
            <a:r>
              <a:rPr lang="ko-KR" altLang="en-US" sz="1100" smtClean="0">
                <a:solidFill>
                  <a:schemeClr val="tx1"/>
                </a:solidFill>
              </a:rPr>
              <a:t>→ 미등록인 경우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</a:t>
            </a:r>
            <a:r>
              <a:rPr lang="ko-KR" altLang="en-US" sz="1100" smtClean="0">
                <a:solidFill>
                  <a:schemeClr val="tx1"/>
                </a:solidFill>
              </a:rPr>
              <a:t>미출력 </a:t>
            </a:r>
            <a:r>
              <a:rPr lang="en-US" altLang="ko-KR" sz="1100" dirty="0" smtClean="0">
                <a:solidFill>
                  <a:schemeClr val="tx1"/>
                </a:solidFill>
              </a:rPr>
              <a:t>( </a:t>
            </a:r>
            <a:r>
              <a:rPr lang="ko-KR" altLang="en-US" sz="1100" smtClean="0">
                <a:solidFill>
                  <a:schemeClr val="tx1"/>
                </a:solidFill>
              </a:rPr>
              <a:t>슬라이드</a:t>
            </a:r>
            <a:r>
              <a:rPr lang="en-US" altLang="ko-KR" sz="1100" dirty="0" smtClean="0">
                <a:solidFill>
                  <a:schemeClr val="tx1"/>
                </a:solidFill>
              </a:rPr>
              <a:t>6 )</a:t>
            </a:r>
          </a:p>
          <a:p>
            <a:pPr marL="171450" indent="-171450">
              <a:buFontTx/>
              <a:buChar char="-"/>
            </a:pPr>
            <a:r>
              <a:rPr lang="ko-KR" altLang="en-US" sz="110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란은</a:t>
            </a:r>
            <a:r>
              <a:rPr lang="ko-KR" altLang="en-US" sz="1100" dirty="0" smtClean="0">
                <a:solidFill>
                  <a:schemeClr val="tx1"/>
                </a:solidFill>
              </a:rPr>
              <a:t> 등록 누른 데이터 출력</a:t>
            </a:r>
            <a:r>
              <a:rPr lang="en-US" altLang="ko-KR" sz="1100" dirty="0" smtClean="0">
                <a:solidFill>
                  <a:schemeClr val="tx1"/>
                </a:solidFill>
              </a:rPr>
              <a:t>(</a:t>
            </a:r>
            <a:r>
              <a:rPr lang="ko-KR" altLang="en-US" sz="1100" smtClean="0">
                <a:solidFill>
                  <a:schemeClr val="tx1"/>
                </a:solidFill>
              </a:rPr>
              <a:t>기본값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smtClean="0">
                <a:solidFill>
                  <a:schemeClr val="tx1"/>
                </a:solidFill>
              </a:rPr>
              <a:t>수정불가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841" y="1264071"/>
            <a:ext cx="676275" cy="352425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2438" y="1268833"/>
            <a:ext cx="695325" cy="342900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50553" y="11964"/>
            <a:ext cx="9601200" cy="6774024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822" y="1062760"/>
            <a:ext cx="4495800" cy="4438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6118" y="1860897"/>
            <a:ext cx="238125" cy="209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3849" y="2078759"/>
            <a:ext cx="3935906" cy="51121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4811" y="2674166"/>
            <a:ext cx="3952372" cy="206029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891017" y="2387135"/>
            <a:ext cx="569368" cy="2036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추가</a:t>
            </a:r>
            <a:endParaRPr lang="ko-KR" altLang="en-US" sz="11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2423" y="2053764"/>
            <a:ext cx="4064065" cy="2440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79131" y="2077020"/>
            <a:ext cx="27222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지중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144F, 144C, </a:t>
            </a:r>
            <a:r>
              <a:rPr lang="ko-KR" altLang="en-US" sz="900" b="1" smtClean="0">
                <a:solidFill>
                  <a:schemeClr val="tx1"/>
                </a:solidFill>
              </a:rPr>
              <a:t>여장판</a:t>
            </a:r>
            <a:r>
              <a:rPr lang="en-US" altLang="ko-KR" sz="900" b="1" dirty="0" smtClean="0">
                <a:solidFill>
                  <a:schemeClr val="tx1"/>
                </a:solidFill>
              </a:rPr>
              <a:t>6~12, </a:t>
            </a:r>
            <a:r>
              <a:rPr lang="ko-KR" altLang="en-US" sz="900" b="1" smtClean="0">
                <a:solidFill>
                  <a:schemeClr val="tx1"/>
                </a:solidFill>
              </a:rPr>
              <a:t>슬리브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144 (SKB)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4189376" y="1565315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4153" y="2114467"/>
            <a:ext cx="342900" cy="161925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94211" y="2141236"/>
            <a:ext cx="342900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6" y="158825"/>
            <a:ext cx="9500094" cy="11571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933" y="2631232"/>
            <a:ext cx="4492672" cy="3834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49280" y="2631232"/>
            <a:ext cx="4786605" cy="3834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1106" y="1315522"/>
            <a:ext cx="297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▶ 검색 통계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3" y="1788466"/>
            <a:ext cx="3619500" cy="2571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3934" y="2631232"/>
            <a:ext cx="475862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순위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0766" y="2631232"/>
            <a:ext cx="3198052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검색어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21494" y="2631232"/>
            <a:ext cx="681136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건수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3933" y="2343539"/>
            <a:ext cx="919830" cy="22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 순위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9281" y="2343539"/>
            <a:ext cx="919830" cy="22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 실패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01831" y="1825497"/>
            <a:ext cx="1254639" cy="226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82492" y="1825497"/>
            <a:ext cx="919830" cy="22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49281" y="2631232"/>
            <a:ext cx="531846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순위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13779" y="2631232"/>
            <a:ext cx="2887830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검색어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34259" y="2631232"/>
            <a:ext cx="480534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건수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47785" y="2631232"/>
            <a:ext cx="776404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연관어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01832" y="1583806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76150" y="1588127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87" y="1816166"/>
            <a:ext cx="1238450" cy="2294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64502" y="1786249"/>
            <a:ext cx="123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기간</a:t>
            </a:r>
            <a:endParaRPr lang="ko-KR" altLang="en-US" sz="1050"/>
          </a:p>
        </p:txBody>
      </p:sp>
      <p:sp>
        <p:nvSpPr>
          <p:cNvPr id="33" name="직사각형 32"/>
          <p:cNvSpPr/>
          <p:nvPr/>
        </p:nvSpPr>
        <p:spPr>
          <a:xfrm>
            <a:off x="223934" y="3025353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0766" y="3025353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광케이블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21494" y="3025353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913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3934" y="3410550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0766" y="3410550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지중 </a:t>
            </a:r>
            <a:r>
              <a:rPr lang="en-US" altLang="ko-KR" sz="1100" dirty="0" smtClean="0">
                <a:solidFill>
                  <a:schemeClr val="tx1"/>
                </a:solidFill>
              </a:rPr>
              <a:t>144F, 144C, </a:t>
            </a:r>
            <a:r>
              <a:rPr lang="ko-KR" altLang="en-US" sz="1100" smtClean="0">
                <a:solidFill>
                  <a:schemeClr val="tx1"/>
                </a:solidFill>
              </a:rPr>
              <a:t>여장판</a:t>
            </a:r>
            <a:r>
              <a:rPr lang="en-US" altLang="ko-KR" sz="1100" dirty="0" smtClean="0">
                <a:solidFill>
                  <a:schemeClr val="tx1"/>
                </a:solidFill>
              </a:rPr>
              <a:t>6~12, </a:t>
            </a:r>
            <a:r>
              <a:rPr lang="ko-KR" altLang="en-US" sz="1100" smtClean="0">
                <a:solidFill>
                  <a:schemeClr val="tx1"/>
                </a:solidFill>
              </a:rPr>
              <a:t>슬리브</a:t>
            </a:r>
            <a:r>
              <a:rPr lang="en-US" altLang="ko-KR" sz="1100" dirty="0" smtClean="0">
                <a:solidFill>
                  <a:schemeClr val="tx1"/>
                </a:solidFill>
              </a:rPr>
              <a:t>144 (SKB)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494" y="3410550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841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3934" y="3764892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0766" y="3764892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광케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21494" y="3764892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3934" y="4165952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0766" y="4165952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광접속함체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21494" y="4165952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431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3934" y="4560073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0766" y="4560073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지중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21494" y="4560073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934" y="4955686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90766" y="4955686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단자함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21494" y="4955686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49281" y="3025353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13779" y="3025353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꽝케이블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747444" y="3025353"/>
            <a:ext cx="77911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광케이블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49281" y="3410550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313779" y="3410550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지중 </a:t>
            </a:r>
            <a:r>
              <a:rPr lang="en-US" altLang="ko-KR" sz="1100" dirty="0" smtClean="0">
                <a:solidFill>
                  <a:schemeClr val="tx1"/>
                </a:solidFill>
              </a:rPr>
              <a:t>144F, 144C, </a:t>
            </a:r>
            <a:r>
              <a:rPr lang="ko-KR" altLang="en-US" sz="1100" smtClean="0">
                <a:solidFill>
                  <a:schemeClr val="tx1"/>
                </a:solidFill>
              </a:rPr>
              <a:t>여장판</a:t>
            </a:r>
            <a:r>
              <a:rPr lang="en-US" altLang="ko-KR" sz="1100" dirty="0" smtClean="0">
                <a:solidFill>
                  <a:schemeClr val="tx1"/>
                </a:solidFill>
              </a:rPr>
              <a:t>6~12, </a:t>
            </a:r>
            <a:r>
              <a:rPr lang="ko-KR" altLang="en-US" sz="1100" smtClean="0">
                <a:solidFill>
                  <a:schemeClr val="tx1"/>
                </a:solidFill>
              </a:rPr>
              <a:t>슬리브</a:t>
            </a:r>
            <a:r>
              <a:rPr lang="en-US" altLang="ko-KR" sz="1100" dirty="0" smtClean="0">
                <a:solidFill>
                  <a:schemeClr val="tx1"/>
                </a:solidFill>
              </a:rPr>
              <a:t>144 (SKB)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747444" y="3410550"/>
            <a:ext cx="779116" cy="326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49281" y="3764892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13779" y="3764892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제임스강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747444" y="3764892"/>
            <a:ext cx="779116" cy="326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749281" y="4165952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313779" y="4165952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도라이버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747444" y="4165952"/>
            <a:ext cx="77911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드라이버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49281" y="4560073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313779" y="4560073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rhkdzpdlqmf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747444" y="4560073"/>
            <a:ext cx="77911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광케이블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49281" y="4955686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13779" y="4955686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선풍기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747444" y="4955686"/>
            <a:ext cx="779116" cy="326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59" y="3025353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234259" y="3410550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234259" y="3764892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234259" y="4165952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34259" y="4560073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234259" y="4955686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407" y="1797116"/>
            <a:ext cx="1238450" cy="22947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281719" y="1762775"/>
            <a:ext cx="123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권역</a:t>
            </a:r>
            <a:endParaRPr lang="ko-KR" altLang="en-US" sz="1050" dirty="0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256" y="1836171"/>
            <a:ext cx="1238450" cy="229475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805093" y="1784031"/>
            <a:ext cx="123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공사유형</a:t>
            </a:r>
            <a:endParaRPr lang="ko-KR" altLang="en-US" sz="1050" dirty="0"/>
          </a:p>
        </p:txBody>
      </p:sp>
      <p:sp>
        <p:nvSpPr>
          <p:cNvPr id="85" name="직사각형 84"/>
          <p:cNvSpPr/>
          <p:nvPr/>
        </p:nvSpPr>
        <p:spPr>
          <a:xfrm>
            <a:off x="8733427" y="3910757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747443" y="3159081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601200" y="65314"/>
            <a:ext cx="2590800" cy="6708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연관어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등록 버튼 클릭 시 화면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endParaRPr lang="en-US" altLang="ko-KR" sz="1100" b="1" dirty="0" smtClean="0">
              <a:solidFill>
                <a:schemeClr val="tx1"/>
              </a:solidFill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</a:rPr>
              <a:t>연관어가 등록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되있는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경우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100" b="1" smtClean="0">
                <a:solidFill>
                  <a:schemeClr val="tx1"/>
                </a:solidFill>
              </a:rPr>
              <a:t>키워드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입력 후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smtClean="0">
                <a:solidFill>
                  <a:schemeClr val="tx1"/>
                </a:solidFill>
              </a:rPr>
              <a:t>돋보기 클릭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</a:t>
            </a:r>
            <a:r>
              <a:rPr lang="ko-KR" altLang="en-US" sz="1100" smtClean="0">
                <a:solidFill>
                  <a:schemeClr val="tx1"/>
                </a:solidFill>
              </a:rPr>
              <a:t>→ 연관검색어 등록되있는 경우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100" smtClean="0">
                <a:solidFill>
                  <a:schemeClr val="tx1"/>
                </a:solidFill>
              </a:rPr>
              <a:t>기존 등록되어 있는 연관검색어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100" smtClean="0">
                <a:solidFill>
                  <a:schemeClr val="tx1"/>
                </a:solidFill>
              </a:rPr>
              <a:t>출력 </a:t>
            </a:r>
            <a:r>
              <a:rPr lang="en-US" altLang="ko-KR" sz="1100" dirty="0" smtClean="0">
                <a:solidFill>
                  <a:schemeClr val="tx1"/>
                </a:solidFill>
              </a:rPr>
              <a:t>( </a:t>
            </a:r>
            <a:r>
              <a:rPr lang="ko-KR" altLang="en-US" sz="1100" smtClean="0">
                <a:solidFill>
                  <a:schemeClr val="tx1"/>
                </a:solidFill>
              </a:rPr>
              <a:t>슬라이드 </a:t>
            </a:r>
            <a:r>
              <a:rPr lang="en-US" altLang="ko-KR" sz="1100" dirty="0" smtClean="0">
                <a:solidFill>
                  <a:schemeClr val="tx1"/>
                </a:solidFill>
              </a:rPr>
              <a:t>5 )</a:t>
            </a:r>
          </a:p>
          <a:p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100" b="1" smtClean="0">
                <a:solidFill>
                  <a:schemeClr val="tx1"/>
                </a:solidFill>
              </a:rPr>
              <a:t>추가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 smtClean="0">
                <a:solidFill>
                  <a:schemeClr val="tx1"/>
                </a:solidFill>
              </a:rPr>
              <a:t>추가 버튼 클릭 시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100" b="1" smtClean="0">
                <a:solidFill>
                  <a:schemeClr val="tx1"/>
                </a:solidFill>
              </a:rPr>
              <a:t>기존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연관어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하단에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출력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100" b="1" smtClean="0">
                <a:solidFill>
                  <a:schemeClr val="tx1"/>
                </a:solidFill>
              </a:rPr>
              <a:t>등록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 err="1" smtClean="0">
                <a:solidFill>
                  <a:schemeClr val="tx1"/>
                </a:solidFill>
              </a:rPr>
              <a:t>연관검색어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등록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841" y="1264071"/>
            <a:ext cx="676275" cy="352425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2438" y="1268833"/>
            <a:ext cx="695325" cy="342900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50553" y="11964"/>
            <a:ext cx="9601200" cy="6774024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822" y="1062760"/>
            <a:ext cx="4495800" cy="4438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6118" y="1860897"/>
            <a:ext cx="238125" cy="209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3849" y="2078759"/>
            <a:ext cx="3935906" cy="51121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4811" y="2674166"/>
            <a:ext cx="3952372" cy="206029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891017" y="2387135"/>
            <a:ext cx="569368" cy="2036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추가</a:t>
            </a:r>
            <a:endParaRPr lang="ko-KR" altLang="en-US" sz="11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2423" y="2053764"/>
            <a:ext cx="4064065" cy="2440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79131" y="2077020"/>
            <a:ext cx="27222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지중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144F, 144C, </a:t>
            </a:r>
            <a:r>
              <a:rPr lang="ko-KR" altLang="en-US" sz="900" b="1" smtClean="0">
                <a:solidFill>
                  <a:schemeClr val="tx1"/>
                </a:solidFill>
              </a:rPr>
              <a:t>여장판</a:t>
            </a:r>
            <a:r>
              <a:rPr lang="en-US" altLang="ko-KR" sz="900" b="1" dirty="0" smtClean="0">
                <a:solidFill>
                  <a:schemeClr val="tx1"/>
                </a:solidFill>
              </a:rPr>
              <a:t>6~12, </a:t>
            </a:r>
            <a:r>
              <a:rPr lang="ko-KR" altLang="en-US" sz="900" b="1" smtClean="0">
                <a:solidFill>
                  <a:schemeClr val="tx1"/>
                </a:solidFill>
              </a:rPr>
              <a:t>슬리브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144 (SKB)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01437" y="1817185"/>
            <a:ext cx="10374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지중 </a:t>
            </a:r>
            <a:r>
              <a:rPr lang="en-US" altLang="ko-KR" sz="900" dirty="0" smtClean="0">
                <a:solidFill>
                  <a:schemeClr val="tx1"/>
                </a:solidFill>
              </a:rPr>
              <a:t>144F, 144C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4222412" y="2674094"/>
            <a:ext cx="263565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err="1" smtClean="0"/>
              <a:t>관로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144F, 144C, </a:t>
            </a:r>
            <a:r>
              <a:rPr lang="ko-KR" altLang="en-US" sz="900" smtClean="0">
                <a:solidFill>
                  <a:schemeClr val="tx1"/>
                </a:solidFill>
              </a:rPr>
              <a:t>여장판</a:t>
            </a:r>
            <a:r>
              <a:rPr lang="en-US" altLang="ko-KR" sz="900" dirty="0" smtClean="0">
                <a:solidFill>
                  <a:schemeClr val="tx1"/>
                </a:solidFill>
              </a:rPr>
              <a:t>6~12, </a:t>
            </a:r>
            <a:r>
              <a:rPr lang="ko-KR" altLang="en-US" sz="900" smtClean="0">
                <a:solidFill>
                  <a:schemeClr val="tx1"/>
                </a:solidFill>
              </a:rPr>
              <a:t>슬리브</a:t>
            </a:r>
            <a:r>
              <a:rPr lang="en-US" altLang="ko-KR" sz="900" dirty="0" smtClean="0">
                <a:solidFill>
                  <a:schemeClr val="tx1"/>
                </a:solidFill>
              </a:rPr>
              <a:t>144 (SKB)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179131" y="3139727"/>
            <a:ext cx="27222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지중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144F, 144C, </a:t>
            </a:r>
            <a:r>
              <a:rPr lang="ko-KR" altLang="en-US" sz="900" b="1" smtClean="0">
                <a:solidFill>
                  <a:schemeClr val="tx1"/>
                </a:solidFill>
              </a:rPr>
              <a:t>여장판</a:t>
            </a:r>
            <a:r>
              <a:rPr lang="en-US" altLang="ko-KR" sz="900" b="1" dirty="0" smtClean="0">
                <a:solidFill>
                  <a:schemeClr val="tx1"/>
                </a:solidFill>
              </a:rPr>
              <a:t>6~12, </a:t>
            </a:r>
            <a:r>
              <a:rPr lang="ko-KR" altLang="en-US" sz="900" b="1" smtClean="0">
                <a:solidFill>
                  <a:schemeClr val="tx1"/>
                </a:solidFill>
              </a:rPr>
              <a:t>슬리브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144 (SKB)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021509" y="2924725"/>
            <a:ext cx="10374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err="1" smtClean="0"/>
              <a:t>관로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en-US" altLang="ko-KR" sz="900" dirty="0" smtClean="0">
                <a:solidFill>
                  <a:schemeClr val="tx1"/>
                </a:solidFill>
              </a:rPr>
              <a:t>144F, 144C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03558" y="1623783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4153" y="2114467"/>
            <a:ext cx="342900" cy="16192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94211" y="2141236"/>
            <a:ext cx="342900" cy="161925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5216652" y="2127241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4429291" y="4598029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4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6" y="158825"/>
            <a:ext cx="9500094" cy="115716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23933" y="2631232"/>
            <a:ext cx="4492672" cy="3834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49280" y="2631232"/>
            <a:ext cx="4786605" cy="3834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1106" y="1315522"/>
            <a:ext cx="2976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▶ 검색 통계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33" y="1788466"/>
            <a:ext cx="3619500" cy="2571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3934" y="2631232"/>
            <a:ext cx="475862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순위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0766" y="2631232"/>
            <a:ext cx="3198052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검색어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21494" y="2631232"/>
            <a:ext cx="681136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건수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3933" y="2343539"/>
            <a:ext cx="919830" cy="22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 순위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49281" y="2343539"/>
            <a:ext cx="919830" cy="22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 실패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01831" y="1825497"/>
            <a:ext cx="1254639" cy="2266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782492" y="1825497"/>
            <a:ext cx="919830" cy="2201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전체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49281" y="2631232"/>
            <a:ext cx="531846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순위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13779" y="2631232"/>
            <a:ext cx="2887830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검색어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34259" y="2631232"/>
            <a:ext cx="480534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건수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747785" y="2631232"/>
            <a:ext cx="776404" cy="3265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연관어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01832" y="1583806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76150" y="1588127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87" y="1816166"/>
            <a:ext cx="1238450" cy="22947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64502" y="1786249"/>
            <a:ext cx="123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기간</a:t>
            </a:r>
            <a:endParaRPr lang="ko-KR" altLang="en-US" sz="1050"/>
          </a:p>
        </p:txBody>
      </p:sp>
      <p:sp>
        <p:nvSpPr>
          <p:cNvPr id="33" name="직사각형 32"/>
          <p:cNvSpPr/>
          <p:nvPr/>
        </p:nvSpPr>
        <p:spPr>
          <a:xfrm>
            <a:off x="223934" y="3025353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0766" y="3025353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광케이블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021494" y="3025353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913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3934" y="3410550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90766" y="3410550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지중 </a:t>
            </a:r>
            <a:r>
              <a:rPr lang="en-US" altLang="ko-KR" sz="1100" dirty="0" smtClean="0">
                <a:solidFill>
                  <a:schemeClr val="tx1"/>
                </a:solidFill>
              </a:rPr>
              <a:t>144F, 144C, </a:t>
            </a:r>
            <a:r>
              <a:rPr lang="ko-KR" altLang="en-US" sz="1100" smtClean="0">
                <a:solidFill>
                  <a:schemeClr val="tx1"/>
                </a:solidFill>
              </a:rPr>
              <a:t>여장판</a:t>
            </a:r>
            <a:r>
              <a:rPr lang="en-US" altLang="ko-KR" sz="1100" dirty="0" smtClean="0">
                <a:solidFill>
                  <a:schemeClr val="tx1"/>
                </a:solidFill>
              </a:rPr>
              <a:t>6~12, </a:t>
            </a:r>
            <a:r>
              <a:rPr lang="ko-KR" altLang="en-US" sz="1100" smtClean="0">
                <a:solidFill>
                  <a:schemeClr val="tx1"/>
                </a:solidFill>
              </a:rPr>
              <a:t>슬리브</a:t>
            </a:r>
            <a:r>
              <a:rPr lang="en-US" altLang="ko-KR" sz="1100" dirty="0" smtClean="0">
                <a:solidFill>
                  <a:schemeClr val="tx1"/>
                </a:solidFill>
              </a:rPr>
              <a:t>144 (SKB)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021494" y="3410550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841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3934" y="3764892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90766" y="3764892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광케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021494" y="3764892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715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3934" y="4165952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90766" y="4165952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광접속함체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021494" y="4165952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431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3934" y="4560073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90766" y="4560073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지중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21494" y="4560073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23934" y="4955686"/>
            <a:ext cx="47586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90766" y="4955686"/>
            <a:ext cx="3198052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단자함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21494" y="4955686"/>
            <a:ext cx="68113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749281" y="3025353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313779" y="3025353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꽝케이블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747444" y="3025353"/>
            <a:ext cx="77911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광케이블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49281" y="3410550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313779" y="3410550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지중 </a:t>
            </a:r>
            <a:r>
              <a:rPr lang="en-US" altLang="ko-KR" sz="1100" dirty="0" smtClean="0">
                <a:solidFill>
                  <a:schemeClr val="tx1"/>
                </a:solidFill>
              </a:rPr>
              <a:t>144F, 144C, </a:t>
            </a:r>
            <a:r>
              <a:rPr lang="ko-KR" altLang="en-US" sz="1100" smtClean="0">
                <a:solidFill>
                  <a:schemeClr val="tx1"/>
                </a:solidFill>
              </a:rPr>
              <a:t>여장판</a:t>
            </a:r>
            <a:r>
              <a:rPr lang="en-US" altLang="ko-KR" sz="1100" dirty="0" smtClean="0">
                <a:solidFill>
                  <a:schemeClr val="tx1"/>
                </a:solidFill>
              </a:rPr>
              <a:t>6~12, </a:t>
            </a:r>
            <a:r>
              <a:rPr lang="ko-KR" altLang="en-US" sz="1100" smtClean="0">
                <a:solidFill>
                  <a:schemeClr val="tx1"/>
                </a:solidFill>
              </a:rPr>
              <a:t>슬리브</a:t>
            </a:r>
            <a:r>
              <a:rPr lang="en-US" altLang="ko-KR" sz="1100" dirty="0" smtClean="0">
                <a:solidFill>
                  <a:schemeClr val="tx1"/>
                </a:solidFill>
              </a:rPr>
              <a:t>144 (SKB)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747444" y="3410550"/>
            <a:ext cx="779116" cy="326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749281" y="3764892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13779" y="3764892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제임스강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747444" y="3764892"/>
            <a:ext cx="779116" cy="326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749281" y="4165952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313779" y="4165952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도라이버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8747444" y="4165952"/>
            <a:ext cx="77911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드라이버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749281" y="4560073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313779" y="4560073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 smtClean="0">
                <a:solidFill>
                  <a:schemeClr val="tx1"/>
                </a:solidFill>
              </a:rPr>
              <a:t>rhkdzpdlqmf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747444" y="4560073"/>
            <a:ext cx="77911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광케이블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49281" y="4955686"/>
            <a:ext cx="531846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6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313779" y="4955686"/>
            <a:ext cx="2887830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선풍기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747444" y="4955686"/>
            <a:ext cx="779116" cy="3265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>
                <a:solidFill>
                  <a:schemeClr val="tx1"/>
                </a:solidFill>
              </a:rPr>
              <a:t>등록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34259" y="3025353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8234259" y="3410550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70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234259" y="3764892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234259" y="4165952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34259" y="4560073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234259" y="4955686"/>
            <a:ext cx="480534" cy="32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17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407" y="1797116"/>
            <a:ext cx="1238450" cy="229475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4281719" y="1762775"/>
            <a:ext cx="123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권역</a:t>
            </a:r>
            <a:endParaRPr lang="ko-KR" altLang="en-US" sz="1050" dirty="0"/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256" y="1836171"/>
            <a:ext cx="1238450" cy="229475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805093" y="1784031"/>
            <a:ext cx="1238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공사유형</a:t>
            </a:r>
            <a:endParaRPr lang="ko-KR" altLang="en-US" sz="1050" dirty="0"/>
          </a:p>
        </p:txBody>
      </p:sp>
      <p:sp>
        <p:nvSpPr>
          <p:cNvPr id="85" name="직사각형 84"/>
          <p:cNvSpPr/>
          <p:nvPr/>
        </p:nvSpPr>
        <p:spPr>
          <a:xfrm>
            <a:off x="8733427" y="3910757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8747443" y="3159081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601200" y="65314"/>
            <a:ext cx="2590800" cy="6708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연관어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등록 버튼 클릭 시 화면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endParaRPr lang="en-US" altLang="ko-KR" sz="1100" b="1" dirty="0" smtClean="0">
              <a:solidFill>
                <a:schemeClr val="tx1"/>
              </a:solidFill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</a:rPr>
              <a:t>연관어가 미등록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되있는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경우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100" b="1" smtClean="0">
                <a:solidFill>
                  <a:schemeClr val="tx1"/>
                </a:solidFill>
              </a:rPr>
              <a:t>키워드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입력 후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smtClean="0">
                <a:solidFill>
                  <a:schemeClr val="tx1"/>
                </a:solidFill>
              </a:rPr>
              <a:t>돋보기 클릭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</a:t>
            </a:r>
            <a:r>
              <a:rPr lang="ko-KR" altLang="en-US" sz="1100" smtClean="0">
                <a:solidFill>
                  <a:schemeClr val="tx1"/>
                </a:solidFill>
              </a:rPr>
              <a:t>→ 연관검색어 미등록되있는 경우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ko-KR" altLang="en-US" sz="1100" smtClean="0">
                <a:solidFill>
                  <a:schemeClr val="tx1"/>
                </a:solidFill>
              </a:rPr>
              <a:t>조회 결과가 없습니다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 (</a:t>
            </a:r>
            <a:r>
              <a:rPr lang="ko-KR" altLang="en-US" sz="1100" smtClean="0">
                <a:solidFill>
                  <a:schemeClr val="tx1"/>
                </a:solidFill>
              </a:rPr>
              <a:t>팝업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100" b="1" smtClean="0">
                <a:solidFill>
                  <a:schemeClr val="tx1"/>
                </a:solidFill>
              </a:rPr>
              <a:t>추가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 smtClean="0">
                <a:solidFill>
                  <a:schemeClr val="tx1"/>
                </a:solidFill>
              </a:rPr>
              <a:t>추가 버튼 클릭 시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100" b="1" smtClean="0">
                <a:solidFill>
                  <a:schemeClr val="tx1"/>
                </a:solidFill>
              </a:rPr>
              <a:t>최상단에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출력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100" b="1" smtClean="0">
                <a:solidFill>
                  <a:schemeClr val="tx1"/>
                </a:solidFill>
              </a:rPr>
              <a:t>등록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 err="1" smtClean="0">
                <a:solidFill>
                  <a:schemeClr val="tx1"/>
                </a:solidFill>
              </a:rPr>
              <a:t>연관검색어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등록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841" y="1264071"/>
            <a:ext cx="676275" cy="352425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2438" y="1268833"/>
            <a:ext cx="695325" cy="342900"/>
          </a:xfrm>
          <a:prstGeom prst="rect">
            <a:avLst/>
          </a:prstGeom>
        </p:spPr>
      </p:pic>
      <p:sp>
        <p:nvSpPr>
          <p:cNvPr id="90" name="직사각형 89"/>
          <p:cNvSpPr/>
          <p:nvPr/>
        </p:nvSpPr>
        <p:spPr>
          <a:xfrm>
            <a:off x="50553" y="11964"/>
            <a:ext cx="9601200" cy="6774024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4822" y="1062760"/>
            <a:ext cx="4495800" cy="44386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6118" y="1860897"/>
            <a:ext cx="238125" cy="209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3849" y="2078759"/>
            <a:ext cx="3935906" cy="51121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4811" y="2674166"/>
            <a:ext cx="3952372" cy="206029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891017" y="2387135"/>
            <a:ext cx="569368" cy="2036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추가</a:t>
            </a:r>
            <a:endParaRPr lang="ko-KR" altLang="en-US" sz="11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92423" y="2053764"/>
            <a:ext cx="4064065" cy="24408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179131" y="2077020"/>
            <a:ext cx="27222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지중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144F, 144C, </a:t>
            </a:r>
            <a:r>
              <a:rPr lang="ko-KR" altLang="en-US" sz="900" b="1" smtClean="0">
                <a:solidFill>
                  <a:schemeClr val="tx1"/>
                </a:solidFill>
              </a:rPr>
              <a:t>여장판</a:t>
            </a:r>
            <a:r>
              <a:rPr lang="en-US" altLang="ko-KR" sz="900" b="1" dirty="0" smtClean="0">
                <a:solidFill>
                  <a:schemeClr val="tx1"/>
                </a:solidFill>
              </a:rPr>
              <a:t>6~12, </a:t>
            </a:r>
            <a:r>
              <a:rPr lang="ko-KR" altLang="en-US" sz="900" b="1" smtClean="0">
                <a:solidFill>
                  <a:schemeClr val="tx1"/>
                </a:solidFill>
              </a:rPr>
              <a:t>슬리브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144 (SKB)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001437" y="1817185"/>
            <a:ext cx="10374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지중 </a:t>
            </a:r>
            <a:r>
              <a:rPr lang="en-US" altLang="ko-KR" sz="900" dirty="0" smtClean="0">
                <a:solidFill>
                  <a:schemeClr val="tx1"/>
                </a:solidFill>
              </a:rPr>
              <a:t>144F, 144C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179131" y="2692925"/>
            <a:ext cx="272222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tx1"/>
                </a:solidFill>
              </a:rPr>
              <a:t>지중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144F, 144C, </a:t>
            </a:r>
            <a:r>
              <a:rPr lang="ko-KR" altLang="en-US" sz="900" b="1" smtClean="0">
                <a:solidFill>
                  <a:schemeClr val="tx1"/>
                </a:solidFill>
              </a:rPr>
              <a:t>여장판</a:t>
            </a:r>
            <a:r>
              <a:rPr lang="en-US" altLang="ko-KR" sz="900" b="1" dirty="0" smtClean="0">
                <a:solidFill>
                  <a:schemeClr val="tx1"/>
                </a:solidFill>
              </a:rPr>
              <a:t>6~12, </a:t>
            </a:r>
            <a:r>
              <a:rPr lang="ko-KR" altLang="en-US" sz="900" b="1" smtClean="0">
                <a:solidFill>
                  <a:schemeClr val="tx1"/>
                </a:solidFill>
              </a:rPr>
              <a:t>슬리브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144 (SKB)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660520" y="1633492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4153" y="2114467"/>
            <a:ext cx="342900" cy="16192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94211" y="2141236"/>
            <a:ext cx="342900" cy="161925"/>
          </a:xfrm>
          <a:prstGeom prst="rect">
            <a:avLst/>
          </a:prstGeom>
        </p:spPr>
      </p:pic>
      <p:sp>
        <p:nvSpPr>
          <p:cNvPr id="94" name="직사각형 93"/>
          <p:cNvSpPr/>
          <p:nvPr/>
        </p:nvSpPr>
        <p:spPr>
          <a:xfrm>
            <a:off x="5216652" y="2127241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4429291" y="4598029"/>
            <a:ext cx="359992" cy="2460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60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9601200" y="65314"/>
            <a:ext cx="2590800" cy="6708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b="1" dirty="0" err="1" smtClean="0">
                <a:solidFill>
                  <a:schemeClr val="tx1"/>
                </a:solidFill>
              </a:rPr>
              <a:t>연관어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등록 버튼 클릭 시 화면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endParaRPr lang="en-US" altLang="ko-KR" sz="1100" b="1" dirty="0" smtClean="0">
              <a:solidFill>
                <a:schemeClr val="tx1"/>
              </a:solidFill>
            </a:endParaRPr>
          </a:p>
          <a:p>
            <a:r>
              <a:rPr lang="ko-KR" altLang="en-US" sz="1100" b="1" dirty="0" smtClean="0">
                <a:solidFill>
                  <a:schemeClr val="tx1"/>
                </a:solidFill>
              </a:rPr>
              <a:t>연관어가 미등록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되있는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경우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100" b="1" smtClean="0">
                <a:solidFill>
                  <a:schemeClr val="tx1"/>
                </a:solidFill>
              </a:rPr>
              <a:t>키워드 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입력 후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100" b="1" smtClean="0">
                <a:solidFill>
                  <a:schemeClr val="tx1"/>
                </a:solidFill>
              </a:rPr>
              <a:t>돋보기 클릭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</a:t>
            </a:r>
            <a:r>
              <a:rPr lang="ko-KR" altLang="en-US" sz="1100" smtClean="0">
                <a:solidFill>
                  <a:schemeClr val="tx1"/>
                </a:solidFill>
              </a:rPr>
              <a:t>→ 연관검색어 미등록되있는 경우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  <a:r>
              <a:rPr lang="ko-KR" altLang="en-US" sz="1100" smtClean="0">
                <a:solidFill>
                  <a:schemeClr val="tx1"/>
                </a:solidFill>
              </a:rPr>
              <a:t>조회 결과가 없습니다</a:t>
            </a:r>
            <a:r>
              <a:rPr lang="en-US" altLang="ko-KR" sz="1100" dirty="0" smtClean="0">
                <a:solidFill>
                  <a:schemeClr val="tx1"/>
                </a:solidFill>
              </a:rPr>
              <a:t>. (</a:t>
            </a:r>
            <a:r>
              <a:rPr lang="ko-KR" altLang="en-US" sz="1100" smtClean="0">
                <a:solidFill>
                  <a:schemeClr val="tx1"/>
                </a:solidFill>
              </a:rPr>
              <a:t>팝업</a:t>
            </a:r>
            <a:r>
              <a:rPr lang="en-US" altLang="ko-KR" sz="11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100" b="1" smtClean="0">
                <a:solidFill>
                  <a:schemeClr val="tx1"/>
                </a:solidFill>
              </a:rPr>
              <a:t>추가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 smtClean="0">
                <a:solidFill>
                  <a:schemeClr val="tx1"/>
                </a:solidFill>
              </a:rPr>
              <a:t>추가 버튼 클릭 시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    </a:t>
            </a:r>
            <a:r>
              <a:rPr lang="ko-KR" altLang="en-US" sz="1100" b="1" smtClean="0">
                <a:solidFill>
                  <a:schemeClr val="tx1"/>
                </a:solidFill>
              </a:rPr>
              <a:t>최상단에 </a:t>
            </a:r>
            <a:r>
              <a:rPr lang="ko-KR" altLang="en-US" sz="1100" b="1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출력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100" b="1" smtClean="0">
                <a:solidFill>
                  <a:schemeClr val="tx1"/>
                </a:solidFill>
              </a:rPr>
              <a:t>등록</a:t>
            </a:r>
            <a:endParaRPr lang="en-US" altLang="ko-KR" sz="1100" b="1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100" b="1" dirty="0" err="1" smtClean="0">
                <a:solidFill>
                  <a:schemeClr val="tx1"/>
                </a:solidFill>
              </a:rPr>
              <a:t>연관검색어</a:t>
            </a:r>
            <a:r>
              <a:rPr lang="ko-KR" altLang="en-US" sz="1100" b="1" dirty="0" smtClean="0">
                <a:solidFill>
                  <a:schemeClr val="tx1"/>
                </a:solidFill>
              </a:rPr>
              <a:t> 등록</a:t>
            </a:r>
            <a:endParaRPr lang="en-US" altLang="ko-KR" sz="1100" b="1" dirty="0" smtClean="0">
              <a:solidFill>
                <a:schemeClr val="tx1"/>
              </a:solidFill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58" y="432610"/>
            <a:ext cx="65341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989</Words>
  <Application>Microsoft Office PowerPoint</Application>
  <PresentationFormat>와이드스크린</PresentationFormat>
  <Paragraphs>488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telesysadm</dc:creator>
  <cp:lastModifiedBy>jameskang</cp:lastModifiedBy>
  <cp:revision>29</cp:revision>
  <dcterms:created xsi:type="dcterms:W3CDTF">2019-07-24T23:21:23Z</dcterms:created>
  <dcterms:modified xsi:type="dcterms:W3CDTF">2019-07-26T02:08:17Z</dcterms:modified>
</cp:coreProperties>
</file>