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8" r:id="rId2"/>
    <p:sldId id="309" r:id="rId3"/>
    <p:sldId id="313" r:id="rId4"/>
    <p:sldId id="314" r:id="rId5"/>
    <p:sldId id="312" r:id="rId6"/>
    <p:sldId id="316" r:id="rId7"/>
    <p:sldId id="315" r:id="rId8"/>
    <p:sldId id="317" r:id="rId9"/>
    <p:sldId id="320" r:id="rId10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7C80"/>
    <a:srgbClr val="FF6565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7" autoAdjust="0"/>
    <p:restoredTop sz="56028" autoAdjust="0"/>
  </p:normalViewPr>
  <p:slideViewPr>
    <p:cSldViewPr snapToGrid="0">
      <p:cViewPr varScale="1">
        <p:scale>
          <a:sx n="100" d="100"/>
          <a:sy n="100" d="100"/>
        </p:scale>
        <p:origin x="102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485851377952752E-2"/>
          <c:y val="6.3579211779054665E-2"/>
          <c:w val="0.92251414862204728"/>
          <c:h val="0.624190796339051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클릭수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250</c:v>
                </c:pt>
                <c:pt idx="1">
                  <c:v>400</c:v>
                </c:pt>
                <c:pt idx="2">
                  <c:v>560</c:v>
                </c:pt>
                <c:pt idx="3">
                  <c:v>700</c:v>
                </c:pt>
                <c:pt idx="4">
                  <c:v>600</c:v>
                </c:pt>
                <c:pt idx="5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88-484B-8AEF-219B1630E3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구매수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67</c:v>
                </c:pt>
                <c:pt idx="3">
                  <c:v>55</c:v>
                </c:pt>
                <c:pt idx="4">
                  <c:v>80</c:v>
                </c:pt>
                <c:pt idx="5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88-484B-8AEF-219B1630E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4617920"/>
        <c:axId val="1064607936"/>
      </c:barChart>
      <c:catAx>
        <c:axId val="106461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4607936"/>
        <c:crosses val="autoZero"/>
        <c:auto val="1"/>
        <c:lblAlgn val="ctr"/>
        <c:lblOffset val="100"/>
        <c:noMultiLvlLbl val="0"/>
      </c:catAx>
      <c:valAx>
        <c:axId val="106460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6461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23839662447258"/>
          <c:y val="0.12184615830773657"/>
          <c:w val="0.57120850914205346"/>
          <c:h val="0.78519100314411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35-4A20-93B8-2EBD7F2516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35-4A20-93B8-2EBD7F2516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35-4A20-93B8-2EBD7F2516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35-4A20-93B8-2EBD7F2516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235-4A20-93B8-2EBD7F25161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765-445D-8C6F-79CF71D379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메인</c:v>
                </c:pt>
                <c:pt idx="1">
                  <c:v>상품검색</c:v>
                </c:pt>
                <c:pt idx="2">
                  <c:v>상품상세</c:v>
                </c:pt>
                <c:pt idx="3">
                  <c:v>장바구니</c:v>
                </c:pt>
                <c:pt idx="4">
                  <c:v>관심상품</c:v>
                </c:pt>
                <c:pt idx="5">
                  <c:v>장바구니이동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235-4A20-93B8-2EBD7F25161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03164556962026"/>
          <c:y val="0.12184615830773657"/>
          <c:w val="0.57120850914205346"/>
          <c:h val="0.78519100314411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B-403D-B4D0-1ACA806E19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B-403D-B4D0-1ACA806E19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7B-403D-B4D0-1ACA806E19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7B-403D-B4D0-1ACA806E19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C7B-403D-B4D0-1ACA806E19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C7B-403D-B4D0-1ACA806E197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메인</c:v>
                </c:pt>
                <c:pt idx="1">
                  <c:v>상품검색</c:v>
                </c:pt>
                <c:pt idx="2">
                  <c:v>상품상세</c:v>
                </c:pt>
                <c:pt idx="3">
                  <c:v>장바구니</c:v>
                </c:pt>
                <c:pt idx="4">
                  <c:v>관심상품</c:v>
                </c:pt>
                <c:pt idx="5">
                  <c:v>이동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C7B-403D-B4D0-1ACA806E19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42827004219409"/>
          <c:y val="0.13412294671922165"/>
          <c:w val="0.57120850914205346"/>
          <c:h val="0.78519100314411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8F-4D08-97BC-10CCB040A3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8F-4D08-97BC-10CCB040A3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8F-4D08-97BC-10CCB040A3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8F-4D08-97BC-10CCB040A3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68F-4D08-97BC-10CCB040A3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68F-4D08-97BC-10CCB040A3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메인</c:v>
                </c:pt>
                <c:pt idx="1">
                  <c:v>상품검색</c:v>
                </c:pt>
                <c:pt idx="2">
                  <c:v>상품상세</c:v>
                </c:pt>
                <c:pt idx="3">
                  <c:v>장바구니</c:v>
                </c:pt>
                <c:pt idx="4">
                  <c:v>관심상품</c:v>
                </c:pt>
                <c:pt idx="5">
                  <c:v>이동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68F-4D08-97BC-10CCB040A38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01747047244095"/>
          <c:y val="6.1707943470421946E-2"/>
          <c:w val="0.81378726096737908"/>
          <c:h val="0.837586028981475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D-4600-B4F1-7C8D59D979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128406480"/>
        <c:axId val="128403568"/>
      </c:barChart>
      <c:catAx>
        <c:axId val="1284064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403568"/>
        <c:crosses val="autoZero"/>
        <c:auto val="1"/>
        <c:lblAlgn val="ctr"/>
        <c:lblOffset val="100"/>
        <c:noMultiLvlLbl val="0"/>
      </c:catAx>
      <c:valAx>
        <c:axId val="1284035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840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4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5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84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1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9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10.png"/><Relationship Id="rId5" Type="http://schemas.openxmlformats.org/officeDocument/2006/relationships/chart" Target="../charts/chart2.xml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1051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추천연관상품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송신된 이력과 수동으로 분석 서버로 송신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전송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일주일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송신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Master,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주문상품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주문출하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Master,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사업장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공사유형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Master,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상품공급사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상품진열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파일명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생성된 파일명을 클릭하면 다운로드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수동송신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다시 취합하여 파일을 생성 후 전송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0232" y="770718"/>
            <a:ext cx="1381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연관상품 송신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01362"/>
              </p:ext>
            </p:extLst>
          </p:nvPr>
        </p:nvGraphicFramePr>
        <p:xfrm>
          <a:off x="180358" y="1301416"/>
          <a:ext cx="8726134" cy="252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8030352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00" y="1347422"/>
            <a:ext cx="1724662" cy="164595"/>
          </a:xfrm>
          <a:prstGeom prst="rect">
            <a:avLst/>
          </a:prstGeom>
        </p:spPr>
      </p:pic>
      <p:sp>
        <p:nvSpPr>
          <p:cNvPr id="78" name="모서리가 둥근 직사각형 77"/>
          <p:cNvSpPr/>
          <p:nvPr/>
        </p:nvSpPr>
        <p:spPr bwMode="auto">
          <a:xfrm>
            <a:off x="7832860" y="1061243"/>
            <a:ext cx="586321" cy="2025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송신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447099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27" name="TextBox 26"/>
          <p:cNvSpPr txBox="1"/>
          <p:nvPr/>
        </p:nvSpPr>
        <p:spPr>
          <a:xfrm>
            <a:off x="180358" y="1071803"/>
            <a:ext cx="5077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rgbClr val="FF0000"/>
                </a:solidFill>
              </a:rPr>
              <a:t>* </a:t>
            </a:r>
            <a:r>
              <a:rPr lang="ko-KR" altLang="en-US" sz="900" dirty="0" smtClean="0">
                <a:solidFill>
                  <a:srgbClr val="FF0000"/>
                </a:solidFill>
              </a:rPr>
              <a:t>송신 </a:t>
            </a:r>
            <a:r>
              <a:rPr lang="en-US" altLang="ko-KR" sz="900" dirty="0" smtClean="0">
                <a:solidFill>
                  <a:srgbClr val="FF0000"/>
                </a:solidFill>
              </a:rPr>
              <a:t>Data</a:t>
            </a:r>
            <a:r>
              <a:rPr lang="ko-KR" altLang="en-US" sz="900" dirty="0" smtClean="0">
                <a:solidFill>
                  <a:srgbClr val="FF0000"/>
                </a:solidFill>
              </a:rPr>
              <a:t>는 전날 자료입니다</a:t>
            </a:r>
            <a:r>
              <a:rPr lang="en-US" altLang="ko-KR" sz="900" dirty="0" smtClean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183170" y="1681659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23363"/>
              </p:ext>
            </p:extLst>
          </p:nvPr>
        </p:nvGraphicFramePr>
        <p:xfrm>
          <a:off x="180358" y="1681659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83" name="직사각형 82"/>
          <p:cNvSpPr/>
          <p:nvPr/>
        </p:nvSpPr>
        <p:spPr bwMode="auto">
          <a:xfrm>
            <a:off x="3124490" y="1681659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99650"/>
              </p:ext>
            </p:extLst>
          </p:nvPr>
        </p:nvGraphicFramePr>
        <p:xfrm>
          <a:off x="3121678" y="1681659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주문상품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 bwMode="auto">
          <a:xfrm>
            <a:off x="6062998" y="1681659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05114"/>
              </p:ext>
            </p:extLst>
          </p:nvPr>
        </p:nvGraphicFramePr>
        <p:xfrm>
          <a:off x="6060186" y="1681659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주문출하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93" name="직사각형 92"/>
          <p:cNvSpPr/>
          <p:nvPr/>
        </p:nvSpPr>
        <p:spPr bwMode="auto">
          <a:xfrm>
            <a:off x="183170" y="3235714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818956"/>
              </p:ext>
            </p:extLst>
          </p:nvPr>
        </p:nvGraphicFramePr>
        <p:xfrm>
          <a:off x="180358" y="3235714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 bwMode="auto">
          <a:xfrm>
            <a:off x="3124490" y="3235714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250886"/>
              </p:ext>
            </p:extLst>
          </p:nvPr>
        </p:nvGraphicFramePr>
        <p:xfrm>
          <a:off x="3121678" y="3235714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 bwMode="auto">
          <a:xfrm>
            <a:off x="6062998" y="3235714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53307"/>
              </p:ext>
            </p:extLst>
          </p:nvPr>
        </p:nvGraphicFramePr>
        <p:xfrm>
          <a:off x="6060186" y="3235714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99" name="직사각형 98"/>
          <p:cNvSpPr/>
          <p:nvPr/>
        </p:nvSpPr>
        <p:spPr bwMode="auto">
          <a:xfrm>
            <a:off x="183170" y="4809779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15786"/>
              </p:ext>
            </p:extLst>
          </p:nvPr>
        </p:nvGraphicFramePr>
        <p:xfrm>
          <a:off x="180358" y="4809779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3124490" y="4809779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30420"/>
              </p:ext>
            </p:extLst>
          </p:nvPr>
        </p:nvGraphicFramePr>
        <p:xfrm>
          <a:off x="3121678" y="4809779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상품공급사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 bwMode="auto">
          <a:xfrm>
            <a:off x="6062998" y="4809779"/>
            <a:ext cx="2843494" cy="14273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234093"/>
              </p:ext>
            </p:extLst>
          </p:nvPr>
        </p:nvGraphicFramePr>
        <p:xfrm>
          <a:off x="6060186" y="4809779"/>
          <a:ext cx="2718054" cy="1260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176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31002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464849">
                  <a:extLst>
                    <a:ext uri="{9D8B030D-6E8A-4147-A177-3AD203B41FA5}">
                      <a16:colId xmlns:a16="http://schemas.microsoft.com/office/drawing/2014/main" val="1574271425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상품진열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21960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전송일시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전송자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Master_190701-1.csv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Master_190630-1.csv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Master_190629-1.csv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r>
                        <a:rPr lang="en-US" altLang="ko-KR" sz="700" u="none" kern="12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Master_190628-1.csv</a:t>
                      </a:r>
                      <a:endParaRPr lang="ko-KR" altLang="en-US" sz="700" u="none" kern="12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1592217" y="627906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660635" y="1297617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480705" y="1388132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93269" y="1995338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4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665242" y="888232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5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6589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추천연관상품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일일 추천상품 수신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일일 추천상품 수신정보와 수동으로 분석 서버에서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수신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수신일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사업자명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추천상품명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추천상품규격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앞뒤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추천상품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CD : Equals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상품유형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상품유형코드정보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Y, N(Default)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지속추천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분석정보과 관계없이 계속 추천하는 상품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(Default), Y, N]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 정보 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(Flag)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삭제된 정보는 그리드에 빨간색으로 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추가는 일일 추천상품을 신규로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수정은 선택된 상품을 수정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 시 스코어와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지속추천 만 수정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상품코드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Validation 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존재유무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사업장과 상품코드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Unique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수동수신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 서버에 가장 최근에 만들어진 파일 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만약 동일한 수신파일이 있다면 현재 수신된 정보를 갈아 엎을 것인지 컨펌 후 진행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0232" y="770718"/>
            <a:ext cx="1381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 추천상품 수신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87112"/>
              </p:ext>
            </p:extLst>
          </p:nvPr>
        </p:nvGraphicFramePr>
        <p:xfrm>
          <a:off x="180358" y="1301416"/>
          <a:ext cx="8726135" cy="51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1359984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2316222065"/>
                    </a:ext>
                  </a:extLst>
                </a:gridCol>
                <a:gridCol w="1363287">
                  <a:extLst>
                    <a:ext uri="{9D8B030D-6E8A-4147-A177-3AD203B41FA5}">
                      <a16:colId xmlns:a16="http://schemas.microsoft.com/office/drawing/2014/main" val="1290709954"/>
                    </a:ext>
                  </a:extLst>
                </a:gridCol>
                <a:gridCol w="739833">
                  <a:extLst>
                    <a:ext uri="{9D8B030D-6E8A-4147-A177-3AD203B41FA5}">
                      <a16:colId xmlns:a16="http://schemas.microsoft.com/office/drawing/2014/main" val="1726156883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603266677"/>
                    </a:ext>
                  </a:extLst>
                </a:gridCol>
                <a:gridCol w="739832">
                  <a:extLst>
                    <a:ext uri="{9D8B030D-6E8A-4147-A177-3AD203B41FA5}">
                      <a16:colId xmlns:a16="http://schemas.microsoft.com/office/drawing/2014/main" val="2891643957"/>
                    </a:ext>
                  </a:extLst>
                </a:gridCol>
                <a:gridCol w="1782486">
                  <a:extLst>
                    <a:ext uri="{9D8B030D-6E8A-4147-A177-3AD203B41FA5}">
                      <a16:colId xmlns:a16="http://schemas.microsoft.com/office/drawing/2014/main" val="3718502924"/>
                    </a:ext>
                  </a:extLst>
                </a:gridCol>
              </a:tblGrid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지속추천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10706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4"/>
          <a:srcRect t="1" r="52956" b="4503"/>
          <a:stretch/>
        </p:blipFill>
        <p:spPr>
          <a:xfrm>
            <a:off x="917700" y="1347423"/>
            <a:ext cx="811347" cy="157182"/>
          </a:xfrm>
          <a:prstGeom prst="rect">
            <a:avLst/>
          </a:prstGeom>
        </p:spPr>
      </p:pic>
      <p:sp>
        <p:nvSpPr>
          <p:cNvPr id="78" name="모서리가 둥근 직사각형 77"/>
          <p:cNvSpPr/>
          <p:nvPr/>
        </p:nvSpPr>
        <p:spPr bwMode="auto">
          <a:xfrm>
            <a:off x="7408916" y="1061243"/>
            <a:ext cx="586321" cy="2025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kumimoji="1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23155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143688" y="2127297"/>
            <a:ext cx="8726134" cy="44764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14924"/>
              </p:ext>
            </p:extLst>
          </p:nvPr>
        </p:nvGraphicFramePr>
        <p:xfrm>
          <a:off x="180358" y="2110047"/>
          <a:ext cx="8599474" cy="168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118">
                  <a:extLst>
                    <a:ext uri="{9D8B030D-6E8A-4147-A177-3AD203B41FA5}">
                      <a16:colId xmlns:a16="http://schemas.microsoft.com/office/drawing/2014/main" val="2460098071"/>
                    </a:ext>
                  </a:extLst>
                </a:gridCol>
                <a:gridCol w="522634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854061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956037">
                  <a:extLst>
                    <a:ext uri="{9D8B030D-6E8A-4147-A177-3AD203B41FA5}">
                      <a16:colId xmlns:a16="http://schemas.microsoft.com/office/drawing/2014/main" val="3967144367"/>
                    </a:ext>
                  </a:extLst>
                </a:gridCol>
                <a:gridCol w="1321453">
                  <a:extLst>
                    <a:ext uri="{9D8B030D-6E8A-4147-A177-3AD203B41FA5}">
                      <a16:colId xmlns:a16="http://schemas.microsoft.com/office/drawing/2014/main" val="1450600232"/>
                    </a:ext>
                  </a:extLst>
                </a:gridCol>
                <a:gridCol w="1503841">
                  <a:extLst>
                    <a:ext uri="{9D8B030D-6E8A-4147-A177-3AD203B41FA5}">
                      <a16:colId xmlns:a16="http://schemas.microsoft.com/office/drawing/2014/main" val="2431497869"/>
                    </a:ext>
                  </a:extLst>
                </a:gridCol>
                <a:gridCol w="709842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697391">
                  <a:extLst>
                    <a:ext uri="{9D8B030D-6E8A-4147-A177-3AD203B41FA5}">
                      <a16:colId xmlns:a16="http://schemas.microsoft.com/office/drawing/2014/main" val="3096168319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2359794051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628272769"/>
                    </a:ext>
                  </a:extLst>
                </a:gridCol>
                <a:gridCol w="552323">
                  <a:extLst>
                    <a:ext uri="{9D8B030D-6E8A-4147-A177-3AD203B41FA5}">
                      <a16:colId xmlns:a16="http://schemas.microsoft.com/office/drawing/2014/main" val="1171263087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스코어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사업장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0.9231550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테스트 사업장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123123213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0.5562312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테스트 사업장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234234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사업장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0.9231550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234234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테스트 사업장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123123213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0.5562312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3281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234234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테스트 사업장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828600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7793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2900582" y="1591562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 flipV="1">
            <a:off x="3385918" y="1637671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6271" y="2179820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271" y="2392793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271" y="2605766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6271" y="2818739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6271" y="3018507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6271" y="3231480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66271" y="3444453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6271" y="3657426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8485521" y="1866715"/>
            <a:ext cx="400465" cy="2025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612686" y="1866715"/>
            <a:ext cx="400465" cy="202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8054390" y="1866715"/>
            <a:ext cx="400465" cy="202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18220" y="3929336"/>
            <a:ext cx="3596640" cy="2113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93702" y="3992275"/>
            <a:ext cx="3437682" cy="1959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793702" y="3992275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일일 추천상품</a:t>
            </a:r>
            <a:endParaRPr lang="ko-KR" altLang="en-US" sz="1000" b="1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70195"/>
              </p:ext>
            </p:extLst>
          </p:nvPr>
        </p:nvGraphicFramePr>
        <p:xfrm>
          <a:off x="2874725" y="4346161"/>
          <a:ext cx="3264060" cy="1204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사업장코드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상품코드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스코어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86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지속추천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35413"/>
                  </a:ext>
                </a:extLst>
              </a:tr>
            </a:tbl>
          </a:graphicData>
        </a:graphic>
      </p:graphicFrame>
      <p:sp>
        <p:nvSpPr>
          <p:cNvPr id="47" name="직사각형 43"/>
          <p:cNvSpPr>
            <a:spLocks noChangeArrowheads="1"/>
          </p:cNvSpPr>
          <p:nvPr/>
        </p:nvSpPr>
        <p:spPr bwMode="auto">
          <a:xfrm>
            <a:off x="3799038" y="4432696"/>
            <a:ext cx="1487500" cy="169860"/>
          </a:xfrm>
          <a:prstGeom prst="rect">
            <a:avLst/>
          </a:prstGeom>
          <a:solidFill>
            <a:schemeClr val="bg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3808341" y="4727892"/>
            <a:ext cx="14875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072300" y="5636501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497237" y="563372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4" name="곱셈 기호 53"/>
          <p:cNvSpPr/>
          <p:nvPr/>
        </p:nvSpPr>
        <p:spPr>
          <a:xfrm>
            <a:off x="5972508" y="4011210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43"/>
          <p:cNvSpPr>
            <a:spLocks noChangeArrowheads="1"/>
          </p:cNvSpPr>
          <p:nvPr/>
        </p:nvSpPr>
        <p:spPr bwMode="auto">
          <a:xfrm>
            <a:off x="3820672" y="5029776"/>
            <a:ext cx="1015983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592217" y="627906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547826" y="1093331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358" y="2130313"/>
            <a:ext cx="271009" cy="1680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470908" y="1850560"/>
            <a:ext cx="435584" cy="23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590112" y="1858395"/>
            <a:ext cx="821288" cy="20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828020" y="4196453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4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/>
          <p:cNvCxnSpPr>
            <a:stCxn id="6" idx="3"/>
            <a:endCxn id="67" idx="3"/>
          </p:cNvCxnSpPr>
          <p:nvPr/>
        </p:nvCxnSpPr>
        <p:spPr>
          <a:xfrm flipV="1">
            <a:off x="6314860" y="4427632"/>
            <a:ext cx="554077" cy="5583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58" y="6432564"/>
            <a:ext cx="8705628" cy="156277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2900582" y="1344315"/>
            <a:ext cx="1212520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018864" y="1344315"/>
            <a:ext cx="1212520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165968" y="1343284"/>
            <a:ext cx="1613864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160945" y="1594205"/>
            <a:ext cx="1613864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27871" y="1583716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이등변 삼각형 81"/>
          <p:cNvSpPr/>
          <p:nvPr/>
        </p:nvSpPr>
        <p:spPr>
          <a:xfrm flipV="1">
            <a:off x="1413207" y="1629825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495928" y="1049880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030763" y="1591928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5516099" y="1638037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820672" y="5316881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4306008" y="5362990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788639" y="2044398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cxnSp>
        <p:nvCxnSpPr>
          <p:cNvPr id="90" name="직선 연결선 89"/>
          <p:cNvCxnSpPr>
            <a:stCxn id="67" idx="7"/>
            <a:endCxn id="65" idx="1"/>
          </p:cNvCxnSpPr>
          <p:nvPr/>
        </p:nvCxnSpPr>
        <p:spPr>
          <a:xfrm flipV="1">
            <a:off x="7066503" y="1961431"/>
            <a:ext cx="523609" cy="22746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7241298" y="880672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5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258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추천연관상품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공사유형 별 연관상품 수신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공사유형 별 연관상품 수신정보와 수동으로 분석 서버에서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한달에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번 자동수신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16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수신파일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최근파일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과거 정보 조회 시 수신파일 선택 팝업을 이용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연관상품명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연관상품규격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앞뒤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연관상품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CD : Equals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상품유형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상품유형코드정보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Y, N(Default)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지속추천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분석정보과 관계없이 계속 추천하는 상품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(Default), Y, N]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 정보 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(Flag)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삭제된 정보는 그리드에 빨간색으로 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추가는 공사유형 별 연관상품을 신규로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수정은 선택된 상품을 수정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 시 스코어와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지속추천 만 수정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공사유형과 연관상품코드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Unique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수동수신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 서버에 가장 최근에 만들어진 파일 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만약 동일한 수신파일이 있다면 현재 수신된 정보를 갈아 엎을 것인지 컨펌 후 진행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16051"/>
              </p:ext>
            </p:extLst>
          </p:nvPr>
        </p:nvGraphicFramePr>
        <p:xfrm>
          <a:off x="180358" y="1301416"/>
          <a:ext cx="8726135" cy="51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1582580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2316222065"/>
                    </a:ext>
                  </a:extLst>
                </a:gridCol>
                <a:gridCol w="1144385">
                  <a:extLst>
                    <a:ext uri="{9D8B030D-6E8A-4147-A177-3AD203B41FA5}">
                      <a16:colId xmlns:a16="http://schemas.microsoft.com/office/drawing/2014/main" val="1290709954"/>
                    </a:ext>
                  </a:extLst>
                </a:gridCol>
                <a:gridCol w="739833">
                  <a:extLst>
                    <a:ext uri="{9D8B030D-6E8A-4147-A177-3AD203B41FA5}">
                      <a16:colId xmlns:a16="http://schemas.microsoft.com/office/drawing/2014/main" val="1726156883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603266677"/>
                    </a:ext>
                  </a:extLst>
                </a:gridCol>
                <a:gridCol w="739832">
                  <a:extLst>
                    <a:ext uri="{9D8B030D-6E8A-4147-A177-3AD203B41FA5}">
                      <a16:colId xmlns:a16="http://schemas.microsoft.com/office/drawing/2014/main" val="2891643957"/>
                    </a:ext>
                  </a:extLst>
                </a:gridCol>
                <a:gridCol w="1782486">
                  <a:extLst>
                    <a:ext uri="{9D8B030D-6E8A-4147-A177-3AD203B41FA5}">
                      <a16:colId xmlns:a16="http://schemas.microsoft.com/office/drawing/2014/main" val="3718502924"/>
                    </a:ext>
                  </a:extLst>
                </a:gridCol>
              </a:tblGrid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지속추천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10706"/>
                  </a:ext>
                </a:extLst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 bwMode="auto">
          <a:xfrm>
            <a:off x="7408916" y="1061243"/>
            <a:ext cx="586321" cy="2025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kumimoji="1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23155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143688" y="2127297"/>
            <a:ext cx="8726134" cy="44764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26668"/>
              </p:ext>
            </p:extLst>
          </p:nvPr>
        </p:nvGraphicFramePr>
        <p:xfrm>
          <a:off x="180358" y="2110047"/>
          <a:ext cx="8006087" cy="168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118">
                  <a:extLst>
                    <a:ext uri="{9D8B030D-6E8A-4147-A177-3AD203B41FA5}">
                      <a16:colId xmlns:a16="http://schemas.microsoft.com/office/drawing/2014/main" val="2460098071"/>
                    </a:ext>
                  </a:extLst>
                </a:gridCol>
                <a:gridCol w="522634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854061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956037">
                  <a:extLst>
                    <a:ext uri="{9D8B030D-6E8A-4147-A177-3AD203B41FA5}">
                      <a16:colId xmlns:a16="http://schemas.microsoft.com/office/drawing/2014/main" val="3967144367"/>
                    </a:ext>
                  </a:extLst>
                </a:gridCol>
                <a:gridCol w="1321453">
                  <a:extLst>
                    <a:ext uri="{9D8B030D-6E8A-4147-A177-3AD203B41FA5}">
                      <a16:colId xmlns:a16="http://schemas.microsoft.com/office/drawing/2014/main" val="1450600232"/>
                    </a:ext>
                  </a:extLst>
                </a:gridCol>
                <a:gridCol w="1503841">
                  <a:extLst>
                    <a:ext uri="{9D8B030D-6E8A-4147-A177-3AD203B41FA5}">
                      <a16:colId xmlns:a16="http://schemas.microsoft.com/office/drawing/2014/main" val="2431497869"/>
                    </a:ext>
                  </a:extLst>
                </a:gridCol>
                <a:gridCol w="709842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697391">
                  <a:extLst>
                    <a:ext uri="{9D8B030D-6E8A-4147-A177-3AD203B41FA5}">
                      <a16:colId xmlns:a16="http://schemas.microsoft.com/office/drawing/2014/main" val="3096168319"/>
                    </a:ext>
                  </a:extLst>
                </a:gridCol>
                <a:gridCol w="593387">
                  <a:extLst>
                    <a:ext uri="{9D8B030D-6E8A-4147-A177-3AD203B41FA5}">
                      <a16:colId xmlns:a16="http://schemas.microsoft.com/office/drawing/2014/main" val="2359794051"/>
                    </a:ext>
                  </a:extLst>
                </a:gridCol>
                <a:gridCol w="552323">
                  <a:extLst>
                    <a:ext uri="{9D8B030D-6E8A-4147-A177-3AD203B41FA5}">
                      <a16:colId xmlns:a16="http://schemas.microsoft.com/office/drawing/2014/main" val="1171263087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CD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스코어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SKB1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0.9231550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SKB1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123123213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0.5562312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SKB1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SKB1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0.9231550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SKB1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123123213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0.5562312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3281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SKB1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군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828600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7793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154582" y="1591562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 flipV="1">
            <a:off x="3639918" y="1637671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6271" y="2179820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271" y="2392793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271" y="2605766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6271" y="2818739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6271" y="3018507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6271" y="3231480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66271" y="3444453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6271" y="3657426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8485521" y="1866715"/>
            <a:ext cx="400465" cy="2025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612686" y="1866715"/>
            <a:ext cx="400465" cy="202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8054390" y="1866715"/>
            <a:ext cx="400465" cy="202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47020" y="4061416"/>
            <a:ext cx="3596640" cy="2113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622502" y="4124355"/>
            <a:ext cx="3437682" cy="1959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622502" y="4124355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공사유형 별 연관상품</a:t>
            </a:r>
            <a:endParaRPr lang="ko-KR" altLang="en-US" sz="1000" b="1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12124"/>
              </p:ext>
            </p:extLst>
          </p:nvPr>
        </p:nvGraphicFramePr>
        <p:xfrm>
          <a:off x="4703525" y="4478241"/>
          <a:ext cx="3264060" cy="1204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공사유형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연관상품코드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스코어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86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지속추천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35413"/>
                  </a:ext>
                </a:extLst>
              </a:tr>
            </a:tbl>
          </a:graphicData>
        </a:graphic>
      </p:graphicFrame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5637141" y="4859972"/>
            <a:ext cx="14875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01100" y="5768581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26037" y="576580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4" name="곱셈 기호 53"/>
          <p:cNvSpPr/>
          <p:nvPr/>
        </p:nvSpPr>
        <p:spPr>
          <a:xfrm>
            <a:off x="7801308" y="4143290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43"/>
          <p:cNvSpPr>
            <a:spLocks noChangeArrowheads="1"/>
          </p:cNvSpPr>
          <p:nvPr/>
        </p:nvSpPr>
        <p:spPr bwMode="auto">
          <a:xfrm>
            <a:off x="5649472" y="5161856"/>
            <a:ext cx="1015983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592217" y="627906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012730" y="1095407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358" y="2130313"/>
            <a:ext cx="271009" cy="1680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470908" y="1850560"/>
            <a:ext cx="435584" cy="23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590112" y="1858395"/>
            <a:ext cx="821288" cy="20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06353" y="4365534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4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/>
          <p:cNvCxnSpPr>
            <a:stCxn id="6" idx="3"/>
            <a:endCxn id="67" idx="4"/>
          </p:cNvCxnSpPr>
          <p:nvPr/>
        </p:nvCxnSpPr>
        <p:spPr>
          <a:xfrm flipV="1">
            <a:off x="8143660" y="4636377"/>
            <a:ext cx="402393" cy="481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58" y="6432564"/>
            <a:ext cx="8705628" cy="156277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018864" y="1344315"/>
            <a:ext cx="1212520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165968" y="1343284"/>
            <a:ext cx="1613864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160945" y="1594205"/>
            <a:ext cx="1613864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927871" y="1583716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이등변 삼각형 81"/>
          <p:cNvSpPr/>
          <p:nvPr/>
        </p:nvSpPr>
        <p:spPr>
          <a:xfrm flipV="1">
            <a:off x="1413207" y="1629825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495928" y="1049880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030763" y="1591928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5516099" y="1638037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649472" y="5448961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6134808" y="5495070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788639" y="2044398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cxnSp>
        <p:nvCxnSpPr>
          <p:cNvPr id="90" name="직선 연결선 89"/>
          <p:cNvCxnSpPr>
            <a:stCxn id="67" idx="0"/>
            <a:endCxn id="65" idx="2"/>
          </p:cNvCxnSpPr>
          <p:nvPr/>
        </p:nvCxnSpPr>
        <p:spPr>
          <a:xfrm flipH="1" flipV="1">
            <a:off x="8000756" y="2064466"/>
            <a:ext cx="545297" cy="2301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7241298" y="880672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5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0233" y="770718"/>
            <a:ext cx="181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 별 연관상품 수신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1334" y="1345777"/>
            <a:ext cx="1102291" cy="180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link_190701-1.csv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134529" y="1339192"/>
            <a:ext cx="1002083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SKB 1</a:t>
            </a:r>
            <a:r>
              <a:rPr lang="ko-KR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군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이등변 삼각형 60"/>
          <p:cNvSpPr/>
          <p:nvPr/>
        </p:nvSpPr>
        <p:spPr>
          <a:xfrm flipV="1">
            <a:off x="4015620" y="1368519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682" y="1347168"/>
            <a:ext cx="219075" cy="20002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54110" y="4088622"/>
            <a:ext cx="3596640" cy="22980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7768" y="4175154"/>
            <a:ext cx="3437682" cy="210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56350" y="4187448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수신파일</a:t>
            </a:r>
            <a:endParaRPr lang="ko-KR" altLang="en-US" sz="1000" b="1" dirty="0"/>
          </a:p>
        </p:txBody>
      </p:sp>
      <p:sp>
        <p:nvSpPr>
          <p:cNvPr id="89" name="곱셈 기호 88"/>
          <p:cNvSpPr/>
          <p:nvPr/>
        </p:nvSpPr>
        <p:spPr>
          <a:xfrm>
            <a:off x="3594706" y="4166148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37396"/>
              </p:ext>
            </p:extLst>
          </p:nvPr>
        </p:nvGraphicFramePr>
        <p:xfrm>
          <a:off x="513706" y="4512464"/>
          <a:ext cx="3286832" cy="25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046">
                  <a:extLst>
                    <a:ext uri="{9D8B030D-6E8A-4147-A177-3AD203B41FA5}">
                      <a16:colId xmlns:a16="http://schemas.microsoft.com/office/drawing/2014/main" val="498712203"/>
                    </a:ext>
                  </a:extLst>
                </a:gridCol>
                <a:gridCol w="2700786">
                  <a:extLst>
                    <a:ext uri="{9D8B030D-6E8A-4147-A177-3AD203B41FA5}">
                      <a16:colId xmlns:a16="http://schemas.microsoft.com/office/drawing/2014/main" val="1145591164"/>
                    </a:ext>
                  </a:extLst>
                </a:gridCol>
              </a:tblGrid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43476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693" y="4544479"/>
            <a:ext cx="1857768" cy="181054"/>
          </a:xfrm>
          <a:prstGeom prst="rect">
            <a:avLst/>
          </a:prstGeom>
        </p:spPr>
      </p:pic>
      <p:sp>
        <p:nvSpPr>
          <p:cNvPr id="92" name="모서리가 둥근 직사각형 91"/>
          <p:cNvSpPr/>
          <p:nvPr/>
        </p:nvSpPr>
        <p:spPr>
          <a:xfrm>
            <a:off x="3300465" y="4553409"/>
            <a:ext cx="451620" cy="1768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7177"/>
              </p:ext>
            </p:extLst>
          </p:nvPr>
        </p:nvGraphicFramePr>
        <p:xfrm>
          <a:off x="513706" y="4857249"/>
          <a:ext cx="3263091" cy="10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942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51387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659270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link_190701-1.csv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link_190630-1.csv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link_190629-1.csv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link_190628-1.csv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94" name="모서리가 둥근 직사각형 93"/>
          <p:cNvSpPr/>
          <p:nvPr/>
        </p:nvSpPr>
        <p:spPr>
          <a:xfrm>
            <a:off x="1742561" y="6003271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선택</a:t>
            </a:r>
            <a:endParaRPr lang="ko-KR" altLang="en-US" sz="8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2167498" y="600049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cxnSp>
        <p:nvCxnSpPr>
          <p:cNvPr id="96" name="직선 연결선 95"/>
          <p:cNvCxnSpPr>
            <a:stCxn id="69" idx="0"/>
            <a:endCxn id="2" idx="2"/>
          </p:cNvCxnSpPr>
          <p:nvPr/>
        </p:nvCxnSpPr>
        <p:spPr>
          <a:xfrm flipV="1">
            <a:off x="2152430" y="1547193"/>
            <a:ext cx="20790" cy="2541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43"/>
          <p:cNvSpPr>
            <a:spLocks noChangeArrowheads="1"/>
          </p:cNvSpPr>
          <p:nvPr/>
        </p:nvSpPr>
        <p:spPr bwMode="auto">
          <a:xfrm>
            <a:off x="5651611" y="4543177"/>
            <a:ext cx="1487500" cy="169860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SKB 1</a:t>
            </a:r>
            <a:r>
              <a:rPr lang="ko-KR" altLang="en-US" sz="800" dirty="0" smtClean="0">
                <a:latin typeface="+mn-ea"/>
              </a:rPr>
              <a:t>군</a:t>
            </a:r>
            <a:endParaRPr lang="ko-KR" altLang="en-US" sz="800" dirty="0">
              <a:latin typeface="+mn-ea"/>
            </a:endParaRPr>
          </a:p>
        </p:txBody>
      </p:sp>
      <p:sp>
        <p:nvSpPr>
          <p:cNvPr id="98" name="이등변 삼각형 97"/>
          <p:cNvSpPr/>
          <p:nvPr/>
        </p:nvSpPr>
        <p:spPr>
          <a:xfrm flipV="1">
            <a:off x="7008213" y="4578348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02200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추천연관상품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 별 연관상품 수신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품목 별 연관상품 수신정보와 수동으로 분석 서버에서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한달에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번 자동수신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16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수신파일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최근파일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과거 정보 조회 시 수신파일 선택 팝업을 이용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기준상품명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기준상품규격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연관상품명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연관상품규격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앞뒤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Like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기준상품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CD,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연관상품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CD : Equals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연관상품유형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상품유형코드정보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Y, N(Default)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지속추천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분석정보과 관계없이 계속 추천하는 상품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(Default), Y, N]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그리드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 정보 삭제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(Flag)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삭제된 정보는 그리드에 빨간색으로 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추가는 품목 별 연관상품을 신규로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수정은 선택된 상품을 수정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 시 스코어와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지속추천 만 수정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기준상품코드와 연관상품코드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Validation,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기준상품코드과 연관상품코드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Unique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수동수신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 서버에 가장 최근에 만들어진 파일 수신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만약 동일한 수신파일이 있다면 현재 수신된 정보를 갈아 엎을 것인지 컨펌 후 진행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32928"/>
              </p:ext>
            </p:extLst>
          </p:nvPr>
        </p:nvGraphicFramePr>
        <p:xfrm>
          <a:off x="180358" y="1301416"/>
          <a:ext cx="8726135" cy="51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1480980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31622206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290709954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726156883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603266677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89164395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71850292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37883576"/>
                    </a:ext>
                  </a:extLst>
                </a:gridCol>
                <a:gridCol w="981693">
                  <a:extLst>
                    <a:ext uri="{9D8B030D-6E8A-4147-A177-3AD203B41FA5}">
                      <a16:colId xmlns:a16="http://schemas.microsoft.com/office/drawing/2014/main" val="452654298"/>
                    </a:ext>
                  </a:extLst>
                </a:gridCol>
              </a:tblGrid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지속추천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10706"/>
                  </a:ext>
                </a:extLst>
              </a:tr>
            </a:tbl>
          </a:graphicData>
        </a:graphic>
      </p:graphicFrame>
      <p:sp>
        <p:nvSpPr>
          <p:cNvPr id="78" name="모서리가 둥근 직사각형 77"/>
          <p:cNvSpPr/>
          <p:nvPr/>
        </p:nvSpPr>
        <p:spPr bwMode="auto">
          <a:xfrm>
            <a:off x="7408916" y="1061243"/>
            <a:ext cx="586321" cy="2025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kumimoji="1"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8023155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143688" y="2127297"/>
            <a:ext cx="8726134" cy="44764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16118"/>
              </p:ext>
            </p:extLst>
          </p:nvPr>
        </p:nvGraphicFramePr>
        <p:xfrm>
          <a:off x="180358" y="2110047"/>
          <a:ext cx="8410065" cy="1680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41">
                  <a:extLst>
                    <a:ext uri="{9D8B030D-6E8A-4147-A177-3AD203B41FA5}">
                      <a16:colId xmlns:a16="http://schemas.microsoft.com/office/drawing/2014/main" val="2460098071"/>
                    </a:ext>
                  </a:extLst>
                </a:gridCol>
                <a:gridCol w="746283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013495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934004">
                  <a:extLst>
                    <a:ext uri="{9D8B030D-6E8A-4147-A177-3AD203B41FA5}">
                      <a16:colId xmlns:a16="http://schemas.microsoft.com/office/drawing/2014/main" val="671849497"/>
                    </a:ext>
                  </a:extLst>
                </a:gridCol>
                <a:gridCol w="844578">
                  <a:extLst>
                    <a:ext uri="{9D8B030D-6E8A-4147-A177-3AD203B41FA5}">
                      <a16:colId xmlns:a16="http://schemas.microsoft.com/office/drawing/2014/main" val="3967144367"/>
                    </a:ext>
                  </a:extLst>
                </a:gridCol>
                <a:gridCol w="904196">
                  <a:extLst>
                    <a:ext uri="{9D8B030D-6E8A-4147-A177-3AD203B41FA5}">
                      <a16:colId xmlns:a16="http://schemas.microsoft.com/office/drawing/2014/main" val="1450600232"/>
                    </a:ext>
                  </a:extLst>
                </a:gridCol>
                <a:gridCol w="938596">
                  <a:extLst>
                    <a:ext uri="{9D8B030D-6E8A-4147-A177-3AD203B41FA5}">
                      <a16:colId xmlns:a16="http://schemas.microsoft.com/office/drawing/2014/main" val="2431497869"/>
                    </a:ext>
                  </a:extLst>
                </a:gridCol>
                <a:gridCol w="624752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  <a:gridCol w="613793">
                  <a:extLst>
                    <a:ext uri="{9D8B030D-6E8A-4147-A177-3AD203B41FA5}">
                      <a16:colId xmlns:a16="http://schemas.microsoft.com/office/drawing/2014/main" val="3096168319"/>
                    </a:ext>
                  </a:extLst>
                </a:gridCol>
                <a:gridCol w="522256">
                  <a:extLst>
                    <a:ext uri="{9D8B030D-6E8A-4147-A177-3AD203B41FA5}">
                      <a16:colId xmlns:a16="http://schemas.microsoft.com/office/drawing/2014/main" val="869691639"/>
                    </a:ext>
                  </a:extLst>
                </a:gridCol>
                <a:gridCol w="522256">
                  <a:extLst>
                    <a:ext uri="{9D8B030D-6E8A-4147-A177-3AD203B41FA5}">
                      <a16:colId xmlns:a16="http://schemas.microsoft.com/office/drawing/2014/main" val="2359794051"/>
                    </a:ext>
                  </a:extLst>
                </a:gridCol>
                <a:gridCol w="486115">
                  <a:extLst>
                    <a:ext uri="{9D8B030D-6E8A-4147-A177-3AD203B41FA5}">
                      <a16:colId xmlns:a16="http://schemas.microsoft.com/office/drawing/2014/main" val="1171263087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기준상품</a:t>
                      </a:r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CD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기준상품명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스코어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1213456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0.9231550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1213456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123123213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0.5562312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1213456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 규격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1231231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1213456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테스트상품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0.9231550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1213456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123123213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0.5562312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3281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1213456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123123123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0.1223554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828600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97793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6344822" y="1591562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이등변 삼각형 2"/>
          <p:cNvSpPr/>
          <p:nvPr/>
        </p:nvSpPr>
        <p:spPr>
          <a:xfrm flipV="1">
            <a:off x="6830158" y="1637671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6271" y="2179820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271" y="2392793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271" y="2605766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66271" y="2818739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66271" y="3018507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66271" y="3231480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66271" y="3444453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6271" y="3657426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8485521" y="1866715"/>
            <a:ext cx="400465" cy="202584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7612686" y="1866715"/>
            <a:ext cx="400465" cy="202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8054390" y="1866715"/>
            <a:ext cx="400465" cy="2025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47020" y="4061416"/>
            <a:ext cx="3596640" cy="2113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622502" y="4124355"/>
            <a:ext cx="3437682" cy="19596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622502" y="4124355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품목 별 연관상품</a:t>
            </a:r>
            <a:endParaRPr lang="ko-KR" altLang="en-US" sz="1000" b="1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908679"/>
              </p:ext>
            </p:extLst>
          </p:nvPr>
        </p:nvGraphicFramePr>
        <p:xfrm>
          <a:off x="4703525" y="4478241"/>
          <a:ext cx="3264060" cy="1204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기준상품코드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연관상품코드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스코어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686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지속추천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35413"/>
                  </a:ext>
                </a:extLst>
              </a:tr>
            </a:tbl>
          </a:graphicData>
        </a:graphic>
      </p:graphicFrame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5637141" y="4859972"/>
            <a:ext cx="14875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901100" y="5768581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26037" y="576580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54" name="곱셈 기호 53"/>
          <p:cNvSpPr/>
          <p:nvPr/>
        </p:nvSpPr>
        <p:spPr>
          <a:xfrm>
            <a:off x="7801308" y="4143290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43"/>
          <p:cNvSpPr>
            <a:spLocks noChangeArrowheads="1"/>
          </p:cNvSpPr>
          <p:nvPr/>
        </p:nvSpPr>
        <p:spPr bwMode="auto">
          <a:xfrm>
            <a:off x="5649472" y="5161856"/>
            <a:ext cx="1015983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1592217" y="627906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012730" y="1095407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358" y="2130313"/>
            <a:ext cx="271009" cy="1680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470908" y="1850560"/>
            <a:ext cx="435584" cy="231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7590112" y="1858395"/>
            <a:ext cx="821288" cy="206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8406353" y="4365534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4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cxnSp>
        <p:nvCxnSpPr>
          <p:cNvPr id="68" name="직선 연결선 67"/>
          <p:cNvCxnSpPr>
            <a:stCxn id="6" idx="3"/>
            <a:endCxn id="67" idx="4"/>
          </p:cNvCxnSpPr>
          <p:nvPr/>
        </p:nvCxnSpPr>
        <p:spPr>
          <a:xfrm flipV="1">
            <a:off x="8143660" y="4636377"/>
            <a:ext cx="402393" cy="4817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58" y="6432564"/>
            <a:ext cx="8705628" cy="156277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4581120" y="1344315"/>
            <a:ext cx="828168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585471" y="1583716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2" name="이등변 삼각형 81"/>
          <p:cNvSpPr/>
          <p:nvPr/>
        </p:nvSpPr>
        <p:spPr>
          <a:xfrm flipV="1">
            <a:off x="5070807" y="1629825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495928" y="1049880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7997483" y="1591928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이등변 삼각형 84"/>
          <p:cNvSpPr/>
          <p:nvPr/>
        </p:nvSpPr>
        <p:spPr>
          <a:xfrm flipV="1">
            <a:off x="8482819" y="1638037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649472" y="5448961"/>
            <a:ext cx="622215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이등변 삼각형 86"/>
          <p:cNvSpPr/>
          <p:nvPr/>
        </p:nvSpPr>
        <p:spPr>
          <a:xfrm flipV="1">
            <a:off x="6134808" y="5495070"/>
            <a:ext cx="99752" cy="9975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8788639" y="2044398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cxnSp>
        <p:nvCxnSpPr>
          <p:cNvPr id="90" name="직선 연결선 89"/>
          <p:cNvCxnSpPr>
            <a:stCxn id="67" idx="0"/>
            <a:endCxn id="65" idx="2"/>
          </p:cNvCxnSpPr>
          <p:nvPr/>
        </p:nvCxnSpPr>
        <p:spPr>
          <a:xfrm flipH="1" flipV="1">
            <a:off x="8000756" y="2064466"/>
            <a:ext cx="545297" cy="23010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/>
          <p:cNvSpPr/>
          <p:nvPr/>
        </p:nvSpPr>
        <p:spPr>
          <a:xfrm>
            <a:off x="7241298" y="880672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5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31334" y="1345777"/>
            <a:ext cx="1102291" cy="1800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link_190701-1.csv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987806" y="1339192"/>
            <a:ext cx="828168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682" y="1347168"/>
            <a:ext cx="219075" cy="200025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>
          <a:xfrm>
            <a:off x="354110" y="4088622"/>
            <a:ext cx="3596640" cy="22980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47768" y="4175154"/>
            <a:ext cx="3437682" cy="21093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456350" y="4187448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수신파일</a:t>
            </a:r>
            <a:endParaRPr lang="ko-KR" altLang="en-US" sz="1000" b="1" dirty="0"/>
          </a:p>
        </p:txBody>
      </p:sp>
      <p:sp>
        <p:nvSpPr>
          <p:cNvPr id="89" name="곱셈 기호 88"/>
          <p:cNvSpPr/>
          <p:nvPr/>
        </p:nvSpPr>
        <p:spPr>
          <a:xfrm>
            <a:off x="3594706" y="4166148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13706" y="4512464"/>
          <a:ext cx="3286832" cy="255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046">
                  <a:extLst>
                    <a:ext uri="{9D8B030D-6E8A-4147-A177-3AD203B41FA5}">
                      <a16:colId xmlns:a16="http://schemas.microsoft.com/office/drawing/2014/main" val="498712203"/>
                    </a:ext>
                  </a:extLst>
                </a:gridCol>
                <a:gridCol w="2700786">
                  <a:extLst>
                    <a:ext uri="{9D8B030D-6E8A-4147-A177-3AD203B41FA5}">
                      <a16:colId xmlns:a16="http://schemas.microsoft.com/office/drawing/2014/main" val="1145591164"/>
                    </a:ext>
                  </a:extLst>
                </a:gridCol>
              </a:tblGrid>
              <a:tr h="255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43476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693" y="4544479"/>
            <a:ext cx="1857768" cy="181054"/>
          </a:xfrm>
          <a:prstGeom prst="rect">
            <a:avLst/>
          </a:prstGeom>
        </p:spPr>
      </p:pic>
      <p:sp>
        <p:nvSpPr>
          <p:cNvPr id="92" name="모서리가 둥근 직사각형 91"/>
          <p:cNvSpPr/>
          <p:nvPr/>
        </p:nvSpPr>
        <p:spPr>
          <a:xfrm>
            <a:off x="3300465" y="4553409"/>
            <a:ext cx="451620" cy="1768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513706" y="4857249"/>
          <a:ext cx="3263091" cy="105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942">
                  <a:extLst>
                    <a:ext uri="{9D8B030D-6E8A-4147-A177-3AD203B41FA5}">
                      <a16:colId xmlns:a16="http://schemas.microsoft.com/office/drawing/2014/main" val="2450156200"/>
                    </a:ext>
                  </a:extLst>
                </a:gridCol>
                <a:gridCol w="1513879">
                  <a:extLst>
                    <a:ext uri="{9D8B030D-6E8A-4147-A177-3AD203B41FA5}">
                      <a16:colId xmlns:a16="http://schemas.microsoft.com/office/drawing/2014/main" val="2275882086"/>
                    </a:ext>
                  </a:extLst>
                </a:gridCol>
                <a:gridCol w="659270">
                  <a:extLst>
                    <a:ext uri="{9D8B030D-6E8A-4147-A177-3AD203B41FA5}">
                      <a16:colId xmlns:a16="http://schemas.microsoft.com/office/drawing/2014/main" val="3919465317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수신일시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066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2019-07-01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link_190701-1.csv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0153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2019-06-30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link_190630-1.csv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564789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2019-06-29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link_190629-1.csv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344104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2019-06-28 00:05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en-US" altLang="ko-KR" sz="700" u="non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link_190628-1.csv</a:t>
                      </a:r>
                      <a:endParaRPr lang="ko-KR" altLang="en-US" sz="700" u="non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90340"/>
                  </a:ext>
                </a:extLst>
              </a:tr>
            </a:tbl>
          </a:graphicData>
        </a:graphic>
      </p:graphicFrame>
      <p:sp>
        <p:nvSpPr>
          <p:cNvPr id="94" name="모서리가 둥근 직사각형 93"/>
          <p:cNvSpPr/>
          <p:nvPr/>
        </p:nvSpPr>
        <p:spPr>
          <a:xfrm>
            <a:off x="1742561" y="6003271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선택</a:t>
            </a:r>
            <a:endParaRPr lang="ko-KR" altLang="en-US" sz="8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2167498" y="600049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cxnSp>
        <p:nvCxnSpPr>
          <p:cNvPr id="96" name="직선 연결선 95"/>
          <p:cNvCxnSpPr>
            <a:stCxn id="69" idx="0"/>
            <a:endCxn id="2" idx="2"/>
          </p:cNvCxnSpPr>
          <p:nvPr/>
        </p:nvCxnSpPr>
        <p:spPr>
          <a:xfrm flipV="1">
            <a:off x="2152430" y="1547193"/>
            <a:ext cx="20790" cy="2541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43"/>
          <p:cNvSpPr>
            <a:spLocks noChangeArrowheads="1"/>
          </p:cNvSpPr>
          <p:nvPr/>
        </p:nvSpPr>
        <p:spPr bwMode="auto">
          <a:xfrm>
            <a:off x="5651611" y="4543177"/>
            <a:ext cx="1487500" cy="169860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0233" y="770718"/>
            <a:ext cx="181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품목 별 연관상품 수신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344796" y="1344226"/>
            <a:ext cx="828168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995237" y="1353969"/>
            <a:ext cx="828168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992690" y="1598704"/>
            <a:ext cx="828168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935530" y="1592707"/>
            <a:ext cx="828168" cy="18002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7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543833"/>
              </p:ext>
            </p:extLst>
          </p:nvPr>
        </p:nvGraphicFramePr>
        <p:xfrm>
          <a:off x="133636" y="110840"/>
          <a:ext cx="11907161" cy="633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추천연관상품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월별 통계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488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추천연관상품의 월별 통계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 년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0233" y="770718"/>
            <a:ext cx="181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추천연관상품 월별 통계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94989"/>
              </p:ext>
            </p:extLst>
          </p:nvPr>
        </p:nvGraphicFramePr>
        <p:xfrm>
          <a:off x="180358" y="1301416"/>
          <a:ext cx="8726134" cy="252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8030352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8447099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992948" y="635296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551519" y="1222503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19643"/>
              </p:ext>
            </p:extLst>
          </p:nvPr>
        </p:nvGraphicFramePr>
        <p:xfrm>
          <a:off x="180358" y="1920380"/>
          <a:ext cx="8718360" cy="1774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740">
                  <a:extLst>
                    <a:ext uri="{9D8B030D-6E8A-4147-A177-3AD203B41FA5}">
                      <a16:colId xmlns:a16="http://schemas.microsoft.com/office/drawing/2014/main" val="2967199574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2869705168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1909522751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3804639972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3311254865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77097674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644246071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709848848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3263314794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860991406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767749583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2380190608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1711029828"/>
                    </a:ext>
                  </a:extLst>
                </a:gridCol>
                <a:gridCol w="622740">
                  <a:extLst>
                    <a:ext uri="{9D8B030D-6E8A-4147-A177-3AD203B41FA5}">
                      <a16:colId xmlns:a16="http://schemas.microsoft.com/office/drawing/2014/main" val="1132576537"/>
                    </a:ext>
                  </a:extLst>
                </a:gridCol>
              </a:tblGrid>
              <a:tr h="350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492110"/>
                  </a:ext>
                </a:extLst>
              </a:tr>
              <a:tr h="381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수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48,640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10,123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12,011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8,506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10,000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185045"/>
                  </a:ext>
                </a:extLst>
              </a:tr>
              <a:tr h="52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클릭율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600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100 (2.21%)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100 (2.21%)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963883"/>
                  </a:ext>
                </a:extLst>
              </a:tr>
              <a:tr h="521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수</a:t>
                      </a:r>
                      <a:endParaRPr lang="en-US" altLang="ko-KR" sz="10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구매율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80 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20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26816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8467627" y="1653206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0" y="1338163"/>
            <a:ext cx="566777" cy="204669"/>
          </a:xfrm>
          <a:prstGeom prst="rect">
            <a:avLst/>
          </a:prstGeom>
        </p:spPr>
      </p:pic>
      <p:graphicFrame>
        <p:nvGraphicFramePr>
          <p:cNvPr id="29" name="차트 28"/>
          <p:cNvGraphicFramePr/>
          <p:nvPr>
            <p:extLst>
              <p:ext uri="{D42A27DB-BD31-4B8C-83A1-F6EECF244321}">
                <p14:modId xmlns:p14="http://schemas.microsoft.com/office/powerpoint/2010/main" val="979088130"/>
              </p:ext>
            </p:extLst>
          </p:nvPr>
        </p:nvGraphicFramePr>
        <p:xfrm>
          <a:off x="180358" y="3844211"/>
          <a:ext cx="8697833" cy="2500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437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33636" y="110840"/>
          <a:ext cx="11907161" cy="633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추천연관상품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페이지별 통계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488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추천연관상품의 페이지 별 통계와 상품 통계를 제공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Default 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(To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는 어제 이후 날짜 선택 불가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80233" y="770718"/>
            <a:ext cx="181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추천연관상품 페이지별 통계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18458"/>
              </p:ext>
            </p:extLst>
          </p:nvPr>
        </p:nvGraphicFramePr>
        <p:xfrm>
          <a:off x="180358" y="1301416"/>
          <a:ext cx="8726134" cy="252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2676784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  <a:gridCol w="803923">
                  <a:extLst>
                    <a:ext uri="{9D8B030D-6E8A-4147-A177-3AD203B41FA5}">
                      <a16:colId xmlns:a16="http://schemas.microsoft.com/office/drawing/2014/main" val="4113557367"/>
                    </a:ext>
                  </a:extLst>
                </a:gridCol>
                <a:gridCol w="4549645">
                  <a:extLst>
                    <a:ext uri="{9D8B030D-6E8A-4147-A177-3AD203B41FA5}">
                      <a16:colId xmlns:a16="http://schemas.microsoft.com/office/drawing/2014/main" val="2800616506"/>
                    </a:ext>
                  </a:extLst>
                </a:gridCol>
              </a:tblGrid>
              <a:tr h="2527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공사유형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00" y="1347422"/>
            <a:ext cx="1724662" cy="16459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8447099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1992948" y="635296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640882" y="1241174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92070"/>
              </p:ext>
            </p:extLst>
          </p:nvPr>
        </p:nvGraphicFramePr>
        <p:xfrm>
          <a:off x="180358" y="1957703"/>
          <a:ext cx="8718360" cy="1161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795">
                  <a:extLst>
                    <a:ext uri="{9D8B030D-6E8A-4147-A177-3AD203B41FA5}">
                      <a16:colId xmlns:a16="http://schemas.microsoft.com/office/drawing/2014/main" val="2967199574"/>
                    </a:ext>
                  </a:extLst>
                </a:gridCol>
                <a:gridCol w="1089795">
                  <a:extLst>
                    <a:ext uri="{9D8B030D-6E8A-4147-A177-3AD203B41FA5}">
                      <a16:colId xmlns:a16="http://schemas.microsoft.com/office/drawing/2014/main" val="2869705168"/>
                    </a:ext>
                  </a:extLst>
                </a:gridCol>
                <a:gridCol w="1089795">
                  <a:extLst>
                    <a:ext uri="{9D8B030D-6E8A-4147-A177-3AD203B41FA5}">
                      <a16:colId xmlns:a16="http://schemas.microsoft.com/office/drawing/2014/main" val="1909522751"/>
                    </a:ext>
                  </a:extLst>
                </a:gridCol>
                <a:gridCol w="1089795">
                  <a:extLst>
                    <a:ext uri="{9D8B030D-6E8A-4147-A177-3AD203B41FA5}">
                      <a16:colId xmlns:a16="http://schemas.microsoft.com/office/drawing/2014/main" val="3804639972"/>
                    </a:ext>
                  </a:extLst>
                </a:gridCol>
                <a:gridCol w="1089795">
                  <a:extLst>
                    <a:ext uri="{9D8B030D-6E8A-4147-A177-3AD203B41FA5}">
                      <a16:colId xmlns:a16="http://schemas.microsoft.com/office/drawing/2014/main" val="3311254865"/>
                    </a:ext>
                  </a:extLst>
                </a:gridCol>
                <a:gridCol w="1089795">
                  <a:extLst>
                    <a:ext uri="{9D8B030D-6E8A-4147-A177-3AD203B41FA5}">
                      <a16:colId xmlns:a16="http://schemas.microsoft.com/office/drawing/2014/main" val="77097674"/>
                    </a:ext>
                  </a:extLst>
                </a:gridCol>
                <a:gridCol w="1089795">
                  <a:extLst>
                    <a:ext uri="{9D8B030D-6E8A-4147-A177-3AD203B41FA5}">
                      <a16:colId xmlns:a16="http://schemas.microsoft.com/office/drawing/2014/main" val="644246071"/>
                    </a:ext>
                  </a:extLst>
                </a:gridCol>
                <a:gridCol w="1089795">
                  <a:extLst>
                    <a:ext uri="{9D8B030D-6E8A-4147-A177-3AD203B41FA5}">
                      <a16:colId xmlns:a16="http://schemas.microsoft.com/office/drawing/2014/main" val="709848848"/>
                    </a:ext>
                  </a:extLst>
                </a:gridCol>
              </a:tblGrid>
              <a:tr h="290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상품목록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관심상품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장바구니이동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492110"/>
                  </a:ext>
                </a:extLst>
              </a:tr>
              <a:tr h="290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수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48,640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10,123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12,011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8,506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10,000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185045"/>
                  </a:ext>
                </a:extLst>
              </a:tr>
              <a:tr h="290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수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클릭율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600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100 (2.21%)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100 (2.21%)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 (2.21%)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963883"/>
                  </a:ext>
                </a:extLst>
              </a:tr>
              <a:tr h="290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수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구매율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80 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 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 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20 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 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 (0.23%()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42681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80357" y="3220720"/>
          <a:ext cx="8718360" cy="236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120">
                  <a:extLst>
                    <a:ext uri="{9D8B030D-6E8A-4147-A177-3AD203B41FA5}">
                      <a16:colId xmlns:a16="http://schemas.microsoft.com/office/drawing/2014/main" val="3896347253"/>
                    </a:ext>
                  </a:extLst>
                </a:gridCol>
                <a:gridCol w="2906120">
                  <a:extLst>
                    <a:ext uri="{9D8B030D-6E8A-4147-A177-3AD203B41FA5}">
                      <a16:colId xmlns:a16="http://schemas.microsoft.com/office/drawing/2014/main" val="143852017"/>
                    </a:ext>
                  </a:extLst>
                </a:gridCol>
                <a:gridCol w="2906120">
                  <a:extLst>
                    <a:ext uri="{9D8B030D-6E8A-4147-A177-3AD203B41FA5}">
                      <a16:colId xmlns:a16="http://schemas.microsoft.com/office/drawing/2014/main" val="1965546077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페이지 별 노출 분석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별 클릭 분석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별 구매 분석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70806"/>
                  </a:ext>
                </a:extLst>
              </a:tr>
              <a:tr h="2082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85597"/>
                  </a:ext>
                </a:extLst>
              </a:tr>
            </a:tbl>
          </a:graphicData>
        </a:graphic>
      </p:graphicFrame>
      <p:graphicFrame>
        <p:nvGraphicFramePr>
          <p:cNvPr id="14" name="차트 13"/>
          <p:cNvGraphicFramePr/>
          <p:nvPr>
            <p:extLst/>
          </p:nvPr>
        </p:nvGraphicFramePr>
        <p:xfrm>
          <a:off x="231453" y="3459482"/>
          <a:ext cx="2844000" cy="206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차트 14"/>
          <p:cNvGraphicFramePr/>
          <p:nvPr>
            <p:extLst/>
          </p:nvPr>
        </p:nvGraphicFramePr>
        <p:xfrm>
          <a:off x="3143085" y="3459482"/>
          <a:ext cx="2844000" cy="206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차트 15"/>
          <p:cNvGraphicFramePr/>
          <p:nvPr>
            <p:extLst/>
          </p:nvPr>
        </p:nvGraphicFramePr>
        <p:xfrm>
          <a:off x="6020901" y="3459482"/>
          <a:ext cx="2844000" cy="206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08" y="1731383"/>
            <a:ext cx="123825" cy="1238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8320" y="1681419"/>
            <a:ext cx="181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5527" y="5648126"/>
            <a:ext cx="676275" cy="238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0778" y="5649596"/>
            <a:ext cx="790575" cy="247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3891" y="5662414"/>
            <a:ext cx="781050" cy="209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4872" y="5630346"/>
            <a:ext cx="790575" cy="238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8460" y="5649396"/>
            <a:ext cx="762000" cy="2190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9786" y="5648126"/>
            <a:ext cx="1019175" cy="2381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08" y="6151251"/>
            <a:ext cx="123825" cy="1238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18320" y="6101287"/>
            <a:ext cx="181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폭발 2 18"/>
          <p:cNvSpPr/>
          <p:nvPr/>
        </p:nvSpPr>
        <p:spPr>
          <a:xfrm>
            <a:off x="1885228" y="5880337"/>
            <a:ext cx="6750772" cy="897335"/>
          </a:xfrm>
          <a:prstGeom prst="irregularSeal2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 분석 다음페이지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467627" y="1690530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428097" y="1329887"/>
            <a:ext cx="703560" cy="2111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전체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flipV="1">
            <a:off x="4973713" y="1379832"/>
            <a:ext cx="133005" cy="13510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936"/>
              </p:ext>
            </p:extLst>
          </p:nvPr>
        </p:nvGraphicFramePr>
        <p:xfrm>
          <a:off x="133636" y="110840"/>
          <a:ext cx="11907161" cy="6373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추천연관상품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페이지별 통계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051">
                <a:tc gridSpan="6">
                  <a:txBody>
                    <a:bodyPr/>
                    <a:lstStyle/>
                    <a:p>
                      <a:pPr latinLnBrk="1"/>
                      <a:endParaRPr lang="en-US" altLang="ko-KR" sz="10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8" y="522611"/>
            <a:ext cx="123825" cy="1238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38640" y="472647"/>
            <a:ext cx="1814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분석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18239"/>
              </p:ext>
            </p:extLst>
          </p:nvPr>
        </p:nvGraphicFramePr>
        <p:xfrm>
          <a:off x="276728" y="724112"/>
          <a:ext cx="11265032" cy="3695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5032">
                  <a:extLst>
                    <a:ext uri="{9D8B030D-6E8A-4147-A177-3AD203B41FA5}">
                      <a16:colId xmlns:a16="http://schemas.microsoft.com/office/drawing/2014/main" val="711067155"/>
                    </a:ext>
                  </a:extLst>
                </a:gridCol>
              </a:tblGrid>
              <a:tr h="280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노출 상품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TOP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10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44015"/>
                  </a:ext>
                </a:extLst>
              </a:tr>
              <a:tr h="3414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57318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49027"/>
              </p:ext>
            </p:extLst>
          </p:nvPr>
        </p:nvGraphicFramePr>
        <p:xfrm>
          <a:off x="425036" y="1304178"/>
          <a:ext cx="4884527" cy="29096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1775497315"/>
                    </a:ext>
                  </a:extLst>
                </a:gridCol>
                <a:gridCol w="775317">
                  <a:extLst>
                    <a:ext uri="{9D8B030D-6E8A-4147-A177-3AD203B41FA5}">
                      <a16:colId xmlns:a16="http://schemas.microsoft.com/office/drawing/2014/main" val="819820558"/>
                    </a:ext>
                  </a:extLst>
                </a:gridCol>
                <a:gridCol w="900668">
                  <a:extLst>
                    <a:ext uri="{9D8B030D-6E8A-4147-A177-3AD203B41FA5}">
                      <a16:colId xmlns:a16="http://schemas.microsoft.com/office/drawing/2014/main" val="2968077695"/>
                    </a:ext>
                  </a:extLst>
                </a:gridCol>
                <a:gridCol w="900668">
                  <a:extLst>
                    <a:ext uri="{9D8B030D-6E8A-4147-A177-3AD203B41FA5}">
                      <a16:colId xmlns:a16="http://schemas.microsoft.com/office/drawing/2014/main" val="2100537227"/>
                    </a:ext>
                  </a:extLst>
                </a:gridCol>
                <a:gridCol w="1158264">
                  <a:extLst>
                    <a:ext uri="{9D8B030D-6E8A-4147-A177-3AD203B41FA5}">
                      <a16:colId xmlns:a16="http://schemas.microsoft.com/office/drawing/2014/main" val="147927912"/>
                    </a:ext>
                  </a:extLst>
                </a:gridCol>
                <a:gridCol w="796771">
                  <a:extLst>
                    <a:ext uri="{9D8B030D-6E8A-4147-A177-3AD203B41FA5}">
                      <a16:colId xmlns:a16="http://schemas.microsoft.com/office/drawing/2014/main" val="3462764217"/>
                    </a:ext>
                  </a:extLst>
                </a:gridCol>
              </a:tblGrid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 횟수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967541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100123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787996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123210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지정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01047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123012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190609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112320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030003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232121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243129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123322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6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73780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213212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7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043560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123254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8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641345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123254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127394"/>
                  </a:ext>
                </a:extLst>
              </a:tr>
              <a:tr h="2645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112244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규격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20367"/>
                  </a:ext>
                </a:extLst>
              </a:tr>
            </a:tbl>
          </a:graphicData>
        </a:graphic>
      </p:graphicFrame>
      <p:graphicFrame>
        <p:nvGraphicFramePr>
          <p:cNvPr id="27" name="차트 26"/>
          <p:cNvGraphicFramePr/>
          <p:nvPr>
            <p:extLst>
              <p:ext uri="{D42A27DB-BD31-4B8C-83A1-F6EECF244321}">
                <p14:modId xmlns:p14="http://schemas.microsoft.com/office/powerpoint/2010/main" val="475371913"/>
              </p:ext>
            </p:extLst>
          </p:nvPr>
        </p:nvGraphicFramePr>
        <p:xfrm>
          <a:off x="5580861" y="998074"/>
          <a:ext cx="5689600" cy="3292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665796"/>
              </p:ext>
            </p:extLst>
          </p:nvPr>
        </p:nvGraphicFramePr>
        <p:xfrm>
          <a:off x="276728" y="4564967"/>
          <a:ext cx="11265032" cy="793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5032">
                  <a:extLst>
                    <a:ext uri="{9D8B030D-6E8A-4147-A177-3AD203B41FA5}">
                      <a16:colId xmlns:a16="http://schemas.microsoft.com/office/drawing/2014/main" val="711067155"/>
                    </a:ext>
                  </a:extLst>
                </a:gridCol>
              </a:tblGrid>
              <a:tr h="280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인기 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클릭 횟수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TOP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10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44015"/>
                  </a:ext>
                </a:extLst>
              </a:tr>
              <a:tr h="513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57318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64976"/>
              </p:ext>
            </p:extLst>
          </p:nvPr>
        </p:nvGraphicFramePr>
        <p:xfrm>
          <a:off x="276728" y="5504218"/>
          <a:ext cx="11265032" cy="793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65032">
                  <a:extLst>
                    <a:ext uri="{9D8B030D-6E8A-4147-A177-3AD203B41FA5}">
                      <a16:colId xmlns:a16="http://schemas.microsoft.com/office/drawing/2014/main" val="711067155"/>
                    </a:ext>
                  </a:extLst>
                </a:gridCol>
              </a:tblGrid>
              <a:tr h="280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구매 상품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구매 횟수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맑은 고딕" panose="020B0503020000020004" pitchFamily="50" charset="-127"/>
                          <a:ea typeface="+mn-ea"/>
                        </a:rPr>
                        <a:t>TOP</a:t>
                      </a:r>
                      <a:r>
                        <a:rPr lang="en-US" altLang="ko-KR" sz="1000" baseline="0" dirty="0" smtClean="0">
                          <a:latin typeface="맑은 고딕" panose="020B0503020000020004" pitchFamily="50" charset="-127"/>
                          <a:ea typeface="+mn-ea"/>
                        </a:rPr>
                        <a:t> 10</a:t>
                      </a: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44015"/>
                  </a:ext>
                </a:extLst>
              </a:tr>
              <a:tr h="5132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357318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19440"/>
              </p:ext>
            </p:extLst>
          </p:nvPr>
        </p:nvGraphicFramePr>
        <p:xfrm>
          <a:off x="425036" y="5097944"/>
          <a:ext cx="4884527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4084997730"/>
                    </a:ext>
                  </a:extLst>
                </a:gridCol>
                <a:gridCol w="775317">
                  <a:extLst>
                    <a:ext uri="{9D8B030D-6E8A-4147-A177-3AD203B41FA5}">
                      <a16:colId xmlns:a16="http://schemas.microsoft.com/office/drawing/2014/main" val="2699765905"/>
                    </a:ext>
                  </a:extLst>
                </a:gridCol>
                <a:gridCol w="900668">
                  <a:extLst>
                    <a:ext uri="{9D8B030D-6E8A-4147-A177-3AD203B41FA5}">
                      <a16:colId xmlns:a16="http://schemas.microsoft.com/office/drawing/2014/main" val="1549372418"/>
                    </a:ext>
                  </a:extLst>
                </a:gridCol>
                <a:gridCol w="900668">
                  <a:extLst>
                    <a:ext uri="{9D8B030D-6E8A-4147-A177-3AD203B41FA5}">
                      <a16:colId xmlns:a16="http://schemas.microsoft.com/office/drawing/2014/main" val="3340246439"/>
                    </a:ext>
                  </a:extLst>
                </a:gridCol>
                <a:gridCol w="1158264">
                  <a:extLst>
                    <a:ext uri="{9D8B030D-6E8A-4147-A177-3AD203B41FA5}">
                      <a16:colId xmlns:a16="http://schemas.microsoft.com/office/drawing/2014/main" val="441694079"/>
                    </a:ext>
                  </a:extLst>
                </a:gridCol>
                <a:gridCol w="796771">
                  <a:extLst>
                    <a:ext uri="{9D8B030D-6E8A-4147-A177-3AD203B41FA5}">
                      <a16:colId xmlns:a16="http://schemas.microsoft.com/office/drawing/2014/main" val="1964210199"/>
                    </a:ext>
                  </a:extLst>
                </a:gridCol>
              </a:tblGrid>
              <a:tr h="11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횟수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304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3718"/>
              </p:ext>
            </p:extLst>
          </p:nvPr>
        </p:nvGraphicFramePr>
        <p:xfrm>
          <a:off x="425036" y="6022693"/>
          <a:ext cx="4884527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">
                  <a:extLst>
                    <a:ext uri="{9D8B030D-6E8A-4147-A177-3AD203B41FA5}">
                      <a16:colId xmlns:a16="http://schemas.microsoft.com/office/drawing/2014/main" val="4084997730"/>
                    </a:ext>
                  </a:extLst>
                </a:gridCol>
                <a:gridCol w="775317">
                  <a:extLst>
                    <a:ext uri="{9D8B030D-6E8A-4147-A177-3AD203B41FA5}">
                      <a16:colId xmlns:a16="http://schemas.microsoft.com/office/drawing/2014/main" val="2699765905"/>
                    </a:ext>
                  </a:extLst>
                </a:gridCol>
                <a:gridCol w="900668">
                  <a:extLst>
                    <a:ext uri="{9D8B030D-6E8A-4147-A177-3AD203B41FA5}">
                      <a16:colId xmlns:a16="http://schemas.microsoft.com/office/drawing/2014/main" val="2669596846"/>
                    </a:ext>
                  </a:extLst>
                </a:gridCol>
                <a:gridCol w="900668">
                  <a:extLst>
                    <a:ext uri="{9D8B030D-6E8A-4147-A177-3AD203B41FA5}">
                      <a16:colId xmlns:a16="http://schemas.microsoft.com/office/drawing/2014/main" val="3340246439"/>
                    </a:ext>
                  </a:extLst>
                </a:gridCol>
                <a:gridCol w="1158264">
                  <a:extLst>
                    <a:ext uri="{9D8B030D-6E8A-4147-A177-3AD203B41FA5}">
                      <a16:colId xmlns:a16="http://schemas.microsoft.com/office/drawing/2014/main" val="441694079"/>
                    </a:ext>
                  </a:extLst>
                </a:gridCol>
                <a:gridCol w="796771">
                  <a:extLst>
                    <a:ext uri="{9D8B030D-6E8A-4147-A177-3AD203B41FA5}">
                      <a16:colId xmlns:a16="http://schemas.microsoft.com/office/drawing/2014/main" val="1964210199"/>
                    </a:ext>
                  </a:extLst>
                </a:gridCol>
              </a:tblGrid>
              <a:tr h="19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횟수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30404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4921209" y="1049243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21209" y="4850603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98998" y="5794326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414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561687"/>
              </p:ext>
            </p:extLst>
          </p:nvPr>
        </p:nvGraphicFramePr>
        <p:xfrm>
          <a:off x="133636" y="110840"/>
          <a:ext cx="11907161" cy="633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검색로그관리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488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기존에 있던 연관검색어관리 대신 검색로그관리 메뉴로 대체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검색성공과 검색실패의 로그를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1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상품진열 레이업팝업을 이용하여 선택된 정보가 조회조건에 들어감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성공순위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검색하여 장바구니까지 들어간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검색어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개수 순위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실패순위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등록여부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미등록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검색하여 결과가 나오지 않은 검색 순위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등록여부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검색엔진 관리페이지의 동의어에 등록하였으면 등록 여부에 체크함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 시 서버에 바로 적용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3200"/>
              </p:ext>
            </p:extLst>
          </p:nvPr>
        </p:nvGraphicFramePr>
        <p:xfrm>
          <a:off x="180358" y="1301416"/>
          <a:ext cx="8726134" cy="736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2067085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13557367"/>
                    </a:ext>
                  </a:extLst>
                </a:gridCol>
                <a:gridCol w="5229842">
                  <a:extLst>
                    <a:ext uri="{9D8B030D-6E8A-4147-A177-3AD203B41FA5}">
                      <a16:colId xmlns:a16="http://schemas.microsoft.com/office/drawing/2014/main" val="2800616506"/>
                    </a:ext>
                  </a:extLst>
                </a:gridCol>
              </a:tblGrid>
              <a:tr h="73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조회조건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0" y="1595072"/>
            <a:ext cx="1724662" cy="1645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232" y="770718"/>
            <a:ext cx="1381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검색로그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8085" y="1343025"/>
            <a:ext cx="963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권</a:t>
            </a:r>
            <a:r>
              <a:rPr lang="ko-KR" altLang="en-US" sz="900" dirty="0" smtClean="0"/>
              <a:t>역 </a:t>
            </a:r>
            <a:r>
              <a:rPr lang="en-US" altLang="ko-KR" sz="900" dirty="0" smtClean="0"/>
              <a:t>(AND)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8085" y="1558339"/>
            <a:ext cx="96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공사유형 </a:t>
            </a:r>
            <a:r>
              <a:rPr lang="en-US" altLang="ko-KR" sz="900" dirty="0" smtClean="0"/>
              <a:t>(AND)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7182" y="1773783"/>
            <a:ext cx="963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사업장 </a:t>
            </a:r>
            <a:r>
              <a:rPr lang="en-US" altLang="ko-KR" sz="900" dirty="0" smtClean="0"/>
              <a:t>(OR)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4714875" y="1343287"/>
            <a:ext cx="4067175" cy="19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14875" y="1562488"/>
            <a:ext cx="4067175" cy="19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4875" y="1791214"/>
            <a:ext cx="4067175" cy="19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63105"/>
              </p:ext>
            </p:extLst>
          </p:nvPr>
        </p:nvGraphicFramePr>
        <p:xfrm>
          <a:off x="231452" y="2167534"/>
          <a:ext cx="3626173" cy="1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059">
                  <a:extLst>
                    <a:ext uri="{9D8B030D-6E8A-4147-A177-3AD203B41FA5}">
                      <a16:colId xmlns:a16="http://schemas.microsoft.com/office/drawing/2014/main" val="1599930214"/>
                    </a:ext>
                  </a:extLst>
                </a:gridCol>
                <a:gridCol w="2458473">
                  <a:extLst>
                    <a:ext uri="{9D8B030D-6E8A-4147-A177-3AD203B41FA5}">
                      <a16:colId xmlns:a16="http://schemas.microsoft.com/office/drawing/2014/main" val="3383570386"/>
                    </a:ext>
                  </a:extLst>
                </a:gridCol>
                <a:gridCol w="653641">
                  <a:extLst>
                    <a:ext uri="{9D8B030D-6E8A-4147-A177-3AD203B41FA5}">
                      <a16:colId xmlns:a16="http://schemas.microsoft.com/office/drawing/2014/main" val="163900079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성공순위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9716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6429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34598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21782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2847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642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6834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31452" y="2151007"/>
            <a:ext cx="3797623" cy="39449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92288"/>
              </p:ext>
            </p:extLst>
          </p:nvPr>
        </p:nvGraphicFramePr>
        <p:xfrm>
          <a:off x="231451" y="5876387"/>
          <a:ext cx="3626174" cy="21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059">
                  <a:extLst>
                    <a:ext uri="{9D8B030D-6E8A-4147-A177-3AD203B41FA5}">
                      <a16:colId xmlns:a16="http://schemas.microsoft.com/office/drawing/2014/main" val="67335337"/>
                    </a:ext>
                  </a:extLst>
                </a:gridCol>
                <a:gridCol w="2458474">
                  <a:extLst>
                    <a:ext uri="{9D8B030D-6E8A-4147-A177-3AD203B41FA5}">
                      <a16:colId xmlns:a16="http://schemas.microsoft.com/office/drawing/2014/main" val="2495325746"/>
                    </a:ext>
                  </a:extLst>
                </a:gridCol>
                <a:gridCol w="653641">
                  <a:extLst>
                    <a:ext uri="{9D8B030D-6E8A-4147-A177-3AD203B41FA5}">
                      <a16:colId xmlns:a16="http://schemas.microsoft.com/office/drawing/2014/main" val="1372969129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685147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8023155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495928" y="1049880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07694"/>
              </p:ext>
            </p:extLst>
          </p:nvPr>
        </p:nvGraphicFramePr>
        <p:xfrm>
          <a:off x="4231952" y="2541294"/>
          <a:ext cx="4350072" cy="1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497">
                  <a:extLst>
                    <a:ext uri="{9D8B030D-6E8A-4147-A177-3AD203B41FA5}">
                      <a16:colId xmlns:a16="http://schemas.microsoft.com/office/drawing/2014/main" val="1599930214"/>
                    </a:ext>
                  </a:extLst>
                </a:gridCol>
                <a:gridCol w="2341676">
                  <a:extLst>
                    <a:ext uri="{9D8B030D-6E8A-4147-A177-3AD203B41FA5}">
                      <a16:colId xmlns:a16="http://schemas.microsoft.com/office/drawing/2014/main" val="338357038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3900079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3617744775"/>
                    </a:ext>
                  </a:extLst>
                </a:gridCol>
              </a:tblGrid>
              <a:tr h="210088">
                <a:tc gridSpan="4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실패순위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9716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등록여부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6429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34598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21782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2847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642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6834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231952" y="2510717"/>
            <a:ext cx="4550098" cy="35852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08467"/>
              </p:ext>
            </p:extLst>
          </p:nvPr>
        </p:nvGraphicFramePr>
        <p:xfrm>
          <a:off x="4231952" y="5885912"/>
          <a:ext cx="4350072" cy="21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497">
                  <a:extLst>
                    <a:ext uri="{9D8B030D-6E8A-4147-A177-3AD203B41FA5}">
                      <a16:colId xmlns:a16="http://schemas.microsoft.com/office/drawing/2014/main" val="2929623564"/>
                    </a:ext>
                  </a:extLst>
                </a:gridCol>
                <a:gridCol w="2341676">
                  <a:extLst>
                    <a:ext uri="{9D8B030D-6E8A-4147-A177-3AD203B41FA5}">
                      <a16:colId xmlns:a16="http://schemas.microsoft.com/office/drawing/2014/main" val="318172839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683276065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17028055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4099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102861" y="3222742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85559"/>
              </p:ext>
            </p:extLst>
          </p:nvPr>
        </p:nvGraphicFramePr>
        <p:xfrm>
          <a:off x="4231952" y="2159434"/>
          <a:ext cx="4550098" cy="240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98">
                  <a:extLst>
                    <a:ext uri="{9D8B030D-6E8A-4147-A177-3AD203B41FA5}">
                      <a16:colId xmlns:a16="http://schemas.microsoft.com/office/drawing/2014/main" val="317566470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0367861"/>
                    </a:ext>
                  </a:extLst>
                </a:gridCol>
              </a:tblGrid>
              <a:tr h="240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등록여부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91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135218" y="2196741"/>
            <a:ext cx="703560" cy="1744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전체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5680834" y="2228367"/>
            <a:ext cx="133005" cy="13510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040" y="2981933"/>
            <a:ext cx="161925" cy="1714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85" y="3409397"/>
            <a:ext cx="161925" cy="17145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102861" y="3628335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114214" y="3825667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114214" y="5927571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269048" y="616502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1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80358" y="1109485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2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1752" y="2015584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3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083336" y="2328477"/>
            <a:ext cx="279400" cy="27084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rgbClr val="FF0000"/>
                </a:solidFill>
              </a:rPr>
              <a:t>4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351" y="1688058"/>
            <a:ext cx="29441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6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3636" y="110840"/>
          <a:ext cx="11907161" cy="6331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검색로그관리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조회조건 레이어 팝업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7488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spcBef>
                          <a:spcPts val="600"/>
                        </a:spcBef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80358" y="1301416"/>
          <a:ext cx="8726134" cy="736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782">
                  <a:extLst>
                    <a:ext uri="{9D8B030D-6E8A-4147-A177-3AD203B41FA5}">
                      <a16:colId xmlns:a16="http://schemas.microsoft.com/office/drawing/2014/main" val="2471376407"/>
                    </a:ext>
                  </a:extLst>
                </a:gridCol>
                <a:gridCol w="2067085">
                  <a:extLst>
                    <a:ext uri="{9D8B030D-6E8A-4147-A177-3AD203B41FA5}">
                      <a16:colId xmlns:a16="http://schemas.microsoft.com/office/drawing/2014/main" val="174861351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113557367"/>
                    </a:ext>
                  </a:extLst>
                </a:gridCol>
                <a:gridCol w="5229842">
                  <a:extLst>
                    <a:ext uri="{9D8B030D-6E8A-4147-A177-3AD203B41FA5}">
                      <a16:colId xmlns:a16="http://schemas.microsoft.com/office/drawing/2014/main" val="2800616506"/>
                    </a:ext>
                  </a:extLst>
                </a:gridCol>
              </a:tblGrid>
              <a:tr h="736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조회조건</a:t>
                      </a:r>
                      <a:endParaRPr lang="en-US" altLang="ko-KR" sz="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14175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00" y="1595072"/>
            <a:ext cx="1724662" cy="1645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2" y="802992"/>
            <a:ext cx="181054" cy="157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0232" y="770718"/>
            <a:ext cx="1381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검색로그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8085" y="1343025"/>
            <a:ext cx="963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권</a:t>
            </a:r>
            <a:r>
              <a:rPr lang="ko-KR" altLang="en-US" sz="900" dirty="0" smtClean="0"/>
              <a:t>역 </a:t>
            </a:r>
            <a:r>
              <a:rPr lang="en-US" altLang="ko-KR" sz="900" dirty="0" smtClean="0"/>
              <a:t>(AND)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8085" y="1558339"/>
            <a:ext cx="96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공사유형 </a:t>
            </a:r>
            <a:r>
              <a:rPr lang="en-US" altLang="ko-KR" sz="900" dirty="0" smtClean="0"/>
              <a:t>(AND)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727182" y="1773783"/>
            <a:ext cx="9639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사업장 </a:t>
            </a:r>
            <a:r>
              <a:rPr lang="en-US" altLang="ko-KR" sz="900" dirty="0" smtClean="0"/>
              <a:t>(OR)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4714875" y="1343287"/>
            <a:ext cx="4067175" cy="19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714875" y="1562488"/>
            <a:ext cx="4067175" cy="19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14875" y="1791214"/>
            <a:ext cx="4067175" cy="19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31452" y="2167534"/>
          <a:ext cx="3626173" cy="1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059">
                  <a:extLst>
                    <a:ext uri="{9D8B030D-6E8A-4147-A177-3AD203B41FA5}">
                      <a16:colId xmlns:a16="http://schemas.microsoft.com/office/drawing/2014/main" val="1599930214"/>
                    </a:ext>
                  </a:extLst>
                </a:gridCol>
                <a:gridCol w="2458473">
                  <a:extLst>
                    <a:ext uri="{9D8B030D-6E8A-4147-A177-3AD203B41FA5}">
                      <a16:colId xmlns:a16="http://schemas.microsoft.com/office/drawing/2014/main" val="3383570386"/>
                    </a:ext>
                  </a:extLst>
                </a:gridCol>
                <a:gridCol w="653641">
                  <a:extLst>
                    <a:ext uri="{9D8B030D-6E8A-4147-A177-3AD203B41FA5}">
                      <a16:colId xmlns:a16="http://schemas.microsoft.com/office/drawing/2014/main" val="163900079"/>
                    </a:ext>
                  </a:extLst>
                </a:gridCol>
              </a:tblGrid>
              <a:tr h="210088">
                <a:tc gridSpan="3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성공순위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9716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6429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케이블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CP12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34598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21782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2847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642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68344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31452" y="2151007"/>
            <a:ext cx="3797623" cy="39449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31451" y="5876387"/>
          <a:ext cx="3626174" cy="21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059">
                  <a:extLst>
                    <a:ext uri="{9D8B030D-6E8A-4147-A177-3AD203B41FA5}">
                      <a16:colId xmlns:a16="http://schemas.microsoft.com/office/drawing/2014/main" val="67335337"/>
                    </a:ext>
                  </a:extLst>
                </a:gridCol>
                <a:gridCol w="2458474">
                  <a:extLst>
                    <a:ext uri="{9D8B030D-6E8A-4147-A177-3AD203B41FA5}">
                      <a16:colId xmlns:a16="http://schemas.microsoft.com/office/drawing/2014/main" val="2495325746"/>
                    </a:ext>
                  </a:extLst>
                </a:gridCol>
                <a:gridCol w="653641">
                  <a:extLst>
                    <a:ext uri="{9D8B030D-6E8A-4147-A177-3AD203B41FA5}">
                      <a16:colId xmlns:a16="http://schemas.microsoft.com/office/drawing/2014/main" val="1372969129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685147"/>
                  </a:ext>
                </a:extLst>
              </a:tr>
            </a:tbl>
          </a:graphicData>
        </a:graphic>
      </p:graphicFrame>
      <p:sp>
        <p:nvSpPr>
          <p:cNvPr id="22" name="모서리가 둥근 직사각형 21"/>
          <p:cNvSpPr/>
          <p:nvPr/>
        </p:nvSpPr>
        <p:spPr>
          <a:xfrm>
            <a:off x="8023155" y="1059024"/>
            <a:ext cx="451620" cy="21394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495928" y="1049880"/>
            <a:ext cx="410564" cy="2139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엑셀</a:t>
            </a:r>
            <a:endParaRPr lang="ko-KR" altLang="en-US" sz="8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231952" y="2541294"/>
          <a:ext cx="4350072" cy="1470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497">
                  <a:extLst>
                    <a:ext uri="{9D8B030D-6E8A-4147-A177-3AD203B41FA5}">
                      <a16:colId xmlns:a16="http://schemas.microsoft.com/office/drawing/2014/main" val="1599930214"/>
                    </a:ext>
                  </a:extLst>
                </a:gridCol>
                <a:gridCol w="2341676">
                  <a:extLst>
                    <a:ext uri="{9D8B030D-6E8A-4147-A177-3AD203B41FA5}">
                      <a16:colId xmlns:a16="http://schemas.microsoft.com/office/drawing/2014/main" val="3383570386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63900079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3617744775"/>
                    </a:ext>
                  </a:extLst>
                </a:gridCol>
              </a:tblGrid>
              <a:tr h="210088">
                <a:tc gridSpan="4">
                  <a:txBody>
                    <a:bodyPr/>
                    <a:lstStyle/>
                    <a:p>
                      <a:pPr marL="0" algn="l" defTabSz="1125444" rtl="0" eaLnBrk="1" latinLnBrk="1" hangingPunct="1"/>
                      <a:r>
                        <a:rPr lang="en-US" altLang="ko-KR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실패순위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1125444" rtl="0" eaLnBrk="1" latinLnBrk="1" hangingPunct="1"/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9716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25444" rtl="0" eaLnBrk="1" latinLnBrk="1" hangingPunct="1"/>
                      <a:r>
                        <a:rPr lang="ko-KR" altLang="en-US" sz="700" kern="12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검색어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등록여부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64293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제임스강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34598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821782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28471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56425"/>
                  </a:ext>
                </a:extLst>
              </a:tr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6834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231952" y="2510717"/>
            <a:ext cx="4550098" cy="358528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4231952" y="5885912"/>
          <a:ext cx="4350072" cy="21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497">
                  <a:extLst>
                    <a:ext uri="{9D8B030D-6E8A-4147-A177-3AD203B41FA5}">
                      <a16:colId xmlns:a16="http://schemas.microsoft.com/office/drawing/2014/main" val="2929623564"/>
                    </a:ext>
                  </a:extLst>
                </a:gridCol>
                <a:gridCol w="2341676">
                  <a:extLst>
                    <a:ext uri="{9D8B030D-6E8A-4147-A177-3AD203B41FA5}">
                      <a16:colId xmlns:a16="http://schemas.microsoft.com/office/drawing/2014/main" val="318172839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683276065"/>
                    </a:ext>
                  </a:extLst>
                </a:gridCol>
                <a:gridCol w="828674">
                  <a:extLst>
                    <a:ext uri="{9D8B030D-6E8A-4147-A177-3AD203B41FA5}">
                      <a16:colId xmlns:a16="http://schemas.microsoft.com/office/drawing/2014/main" val="17028055"/>
                    </a:ext>
                  </a:extLst>
                </a:gridCol>
              </a:tblGrid>
              <a:tr h="210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50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14099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8102861" y="3222742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231952" y="2159434"/>
          <a:ext cx="4550098" cy="240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298">
                  <a:extLst>
                    <a:ext uri="{9D8B030D-6E8A-4147-A177-3AD203B41FA5}">
                      <a16:colId xmlns:a16="http://schemas.microsoft.com/office/drawing/2014/main" val="3175664707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510367861"/>
                    </a:ext>
                  </a:extLst>
                </a:gridCol>
              </a:tblGrid>
              <a:tr h="240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등록여부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391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5135218" y="2196741"/>
            <a:ext cx="703560" cy="1744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전체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flipV="1">
            <a:off x="5680834" y="2228367"/>
            <a:ext cx="133005" cy="13510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7040" y="2981933"/>
            <a:ext cx="161925" cy="17145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685" y="3409397"/>
            <a:ext cx="161925" cy="171450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8102861" y="3628335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8114214" y="3825667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114214" y="5927571"/>
            <a:ext cx="107575" cy="10772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5351" y="1688058"/>
            <a:ext cx="294410" cy="1905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72364" y="438150"/>
            <a:ext cx="8780850" cy="6004214"/>
          </a:xfrm>
          <a:prstGeom prst="rect">
            <a:avLst/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8163" y="770718"/>
            <a:ext cx="4540980" cy="53151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4146208" y="818434"/>
            <a:ext cx="1403662" cy="188403"/>
          </a:xfrm>
          <a:prstGeom prst="rect">
            <a:avLst/>
          </a:prstGeom>
          <a:solidFill>
            <a:srgbClr val="E2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 smtClean="0">
                <a:solidFill>
                  <a:schemeClr val="bg1"/>
                </a:solidFill>
              </a:rPr>
              <a:t>검색로그</a:t>
            </a:r>
            <a:r>
              <a:rPr lang="ko-KR" altLang="en-US" sz="900" dirty="0" smtClean="0">
                <a:solidFill>
                  <a:schemeClr val="bg1"/>
                </a:solidFill>
              </a:rPr>
              <a:t> 조회조건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920700" y="5828150"/>
            <a:ext cx="437953" cy="16553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선택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33318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28808</TotalTime>
  <Words>1237</Words>
  <Application>Microsoft Office PowerPoint</Application>
  <PresentationFormat>와이드스크린</PresentationFormat>
  <Paragraphs>814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1397</cp:revision>
  <dcterms:created xsi:type="dcterms:W3CDTF">2015-09-08T00:55:10Z</dcterms:created>
  <dcterms:modified xsi:type="dcterms:W3CDTF">2019-07-26T04:35:28Z</dcterms:modified>
</cp:coreProperties>
</file>