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9"/>
  </p:notesMasterIdLst>
  <p:sldIdLst>
    <p:sldId id="260" r:id="rId2"/>
    <p:sldId id="290" r:id="rId3"/>
    <p:sldId id="281" r:id="rId4"/>
    <p:sldId id="291" r:id="rId5"/>
    <p:sldId id="282" r:id="rId6"/>
    <p:sldId id="296" r:id="rId7"/>
    <p:sldId id="297" r:id="rId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85" autoAdjust="0"/>
    <p:restoredTop sz="96477" autoAdjust="0"/>
  </p:normalViewPr>
  <p:slideViewPr>
    <p:cSldViewPr>
      <p:cViewPr varScale="1">
        <p:scale>
          <a:sx n="107" d="100"/>
          <a:sy n="107" d="100"/>
        </p:scale>
        <p:origin x="276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3414BA-70E0-4980-8E64-7B567FBD142B}" type="datetimeFigureOut">
              <a:rPr lang="ko-KR" altLang="en-US" smtClean="0"/>
              <a:t>2019-08-26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7230F8-0159-4A41-8A9E-8A43539F94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1975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585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472608"/>
          </a:xfrm>
          <a:prstGeom prst="rect">
            <a:avLst/>
          </a:prstGeom>
        </p:spPr>
        <p:txBody>
          <a:bodyPr/>
          <a:lstStyle>
            <a:lvl1pPr>
              <a:buNone/>
              <a:defRPr sz="1662"/>
            </a:lvl1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457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F182E443-0726-4B1C-92F3-0813C92C4E24}" type="datetimeFigureOut">
              <a:rPr lang="ko-KR" altLang="en-US" smtClean="0">
                <a:solidFill>
                  <a:prstClr val="black"/>
                </a:solidFill>
              </a:rPr>
              <a:pPr/>
              <a:t>2019-08-26</a:t>
            </a:fld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124200" y="6520431"/>
            <a:ext cx="2895600" cy="365125"/>
          </a:xfrm>
          <a:prstGeom prst="rect">
            <a:avLst/>
          </a:prstGeom>
        </p:spPr>
        <p:txBody>
          <a:bodyPr/>
          <a:lstStyle/>
          <a:p>
            <a:r>
              <a:rPr lang="en-US" altLang="ko-KR" dirty="0" smtClean="0">
                <a:solidFill>
                  <a:prstClr val="black"/>
                </a:solidFill>
              </a:rPr>
              <a:t>SK Confidential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6553200" y="6520431"/>
            <a:ext cx="2133600" cy="365125"/>
          </a:xfrm>
          <a:prstGeom prst="rect">
            <a:avLst/>
          </a:prstGeom>
        </p:spPr>
        <p:txBody>
          <a:bodyPr/>
          <a:lstStyle/>
          <a:p>
            <a:fld id="{4BF66F6C-C78A-48F3-9CD2-FF3B25FC445B}" type="slidenum">
              <a:rPr lang="ko-KR" altLang="en-US" smtClean="0">
                <a:solidFill>
                  <a:prstClr val="black"/>
                </a:solidFill>
              </a:rPr>
              <a:pPr/>
              <a:t>‹#›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345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슬라이드 번호 개체 틀 22"/>
          <p:cNvSpPr txBox="1">
            <a:spLocks/>
          </p:cNvSpPr>
          <p:nvPr/>
        </p:nvSpPr>
        <p:spPr bwMode="auto">
          <a:xfrm>
            <a:off x="8716108" y="6486698"/>
            <a:ext cx="410308" cy="365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r"/>
            <a:r>
              <a:rPr lang="en-US" altLang="ko-KR" sz="738" dirty="0">
                <a:solidFill>
                  <a:prstClr val="black"/>
                </a:solidFill>
              </a:rPr>
              <a:t> </a:t>
            </a:r>
            <a:fld id="{EEC86BDE-6562-4B62-A915-C17E4849BDE4}" type="slidenum">
              <a:rPr lang="ko-KR" altLang="en-US" sz="738">
                <a:solidFill>
                  <a:prstClr val="black"/>
                </a:solidFill>
              </a:rPr>
              <a:pPr algn="r"/>
              <a:t>‹#›</a:t>
            </a:fld>
            <a:r>
              <a:rPr lang="en-US" altLang="ko-KR" sz="738" dirty="0">
                <a:solidFill>
                  <a:prstClr val="black"/>
                </a:solidFill>
              </a:rPr>
              <a:t> </a:t>
            </a:r>
            <a:endParaRPr lang="ko-KR" altLang="en-US" sz="738" dirty="0">
              <a:solidFill>
                <a:prstClr val="black"/>
              </a:solidFill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4653136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9963" y="46384"/>
            <a:ext cx="533636" cy="451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367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  <p:txStyles>
    <p:titleStyle>
      <a:lvl1pPr algn="ctr" defTabSz="844083" rtl="0" eaLnBrk="1" latinLnBrk="1" hangingPunct="1">
        <a:spcBef>
          <a:spcPct val="0"/>
        </a:spcBef>
        <a:buNone/>
        <a:defRPr sz="406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16531" indent="-316531" algn="l" defTabSz="844083" rtl="0" eaLnBrk="1" latinLnBrk="1" hangingPunct="1">
        <a:spcBef>
          <a:spcPct val="20000"/>
        </a:spcBef>
        <a:buFont typeface="Arial" pitchFamily="34" charset="0"/>
        <a:buChar char="•"/>
        <a:defRPr sz="2954" kern="1200">
          <a:solidFill>
            <a:schemeClr val="tx1"/>
          </a:solidFill>
          <a:latin typeface="+mn-lt"/>
          <a:ea typeface="+mn-ea"/>
          <a:cs typeface="+mn-cs"/>
        </a:defRPr>
      </a:lvl1pPr>
      <a:lvl2pPr marL="685817" indent="-263776" algn="l" defTabSz="844083" rtl="0" eaLnBrk="1" latinLnBrk="1" hangingPunct="1">
        <a:spcBef>
          <a:spcPct val="20000"/>
        </a:spcBef>
        <a:buFont typeface="Arial" pitchFamily="34" charset="0"/>
        <a:buChar char="–"/>
        <a:defRPr sz="2585" kern="1200">
          <a:solidFill>
            <a:schemeClr val="tx1"/>
          </a:solidFill>
          <a:latin typeface="+mn-lt"/>
          <a:ea typeface="+mn-ea"/>
          <a:cs typeface="+mn-cs"/>
        </a:defRPr>
      </a:lvl2pPr>
      <a:lvl3pPr marL="1055103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2215" kern="1200">
          <a:solidFill>
            <a:schemeClr val="tx1"/>
          </a:solidFill>
          <a:latin typeface="+mn-lt"/>
          <a:ea typeface="+mn-ea"/>
          <a:cs typeface="+mn-cs"/>
        </a:defRPr>
      </a:lvl3pPr>
      <a:lvl4pPr marL="1477145" indent="-211021" algn="l" defTabSz="844083" rtl="0" eaLnBrk="1" latinLnBrk="1" hangingPunct="1">
        <a:spcBef>
          <a:spcPct val="20000"/>
        </a:spcBef>
        <a:buFont typeface="Arial" pitchFamily="34" charset="0"/>
        <a:buChar char="–"/>
        <a:defRPr sz="1846" kern="1200">
          <a:solidFill>
            <a:schemeClr val="tx1"/>
          </a:solidFill>
          <a:latin typeface="+mn-lt"/>
          <a:ea typeface="+mn-ea"/>
          <a:cs typeface="+mn-cs"/>
        </a:defRPr>
      </a:lvl4pPr>
      <a:lvl5pPr marL="1899186" indent="-211021" algn="l" defTabSz="844083" rtl="0" eaLnBrk="1" latinLnBrk="1" hangingPunct="1">
        <a:spcBef>
          <a:spcPct val="20000"/>
        </a:spcBef>
        <a:buFont typeface="Arial" pitchFamily="34" charset="0"/>
        <a:buChar char="»"/>
        <a:defRPr sz="1846" kern="1200">
          <a:solidFill>
            <a:schemeClr val="tx1"/>
          </a:solidFill>
          <a:latin typeface="+mn-lt"/>
          <a:ea typeface="+mn-ea"/>
          <a:cs typeface="+mn-cs"/>
        </a:defRPr>
      </a:lvl5pPr>
      <a:lvl6pPr marL="2321227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6pPr>
      <a:lvl7pPr marL="2743269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7pPr>
      <a:lvl8pPr marL="3165310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8pPr>
      <a:lvl9pPr marL="3587351" indent="-211021" algn="l" defTabSz="844083" rtl="0" eaLnBrk="1" latinLnBrk="1" hangingPunct="1">
        <a:spcBef>
          <a:spcPct val="20000"/>
        </a:spcBef>
        <a:buFont typeface="Arial" pitchFamily="34" charset="0"/>
        <a:buChar char="•"/>
        <a:defRPr sz="18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1pPr>
      <a:lvl2pPr marL="42204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2pPr>
      <a:lvl3pPr marL="844083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3pPr>
      <a:lvl4pPr marL="1266124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4pPr>
      <a:lvl5pPr marL="1688165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5pPr>
      <a:lvl6pPr marL="2110207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6pPr>
      <a:lvl7pPr marL="2532248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7pPr>
      <a:lvl8pPr marL="2954289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8pPr>
      <a:lvl9pPr marL="3376331" algn="l" defTabSz="844083" rtl="0" eaLnBrk="1" latinLnBrk="1" hangingPunct="1">
        <a:defRPr sz="16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gray">
          <a:xfrm>
            <a:off x="3563888" y="5826750"/>
            <a:ext cx="1309974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1600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2019.08.26</a:t>
            </a:r>
            <a:endParaRPr lang="en-US" altLang="ko-KR" sz="16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5" name="Rectangle 3"/>
          <p:cNvSpPr>
            <a:spLocks noChangeArrowheads="1"/>
          </p:cNvSpPr>
          <p:nvPr/>
        </p:nvSpPr>
        <p:spPr bwMode="auto">
          <a:xfrm>
            <a:off x="1475656" y="1066800"/>
            <a:ext cx="6480720" cy="914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bg2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lIns="90000" tIns="46800" rIns="90000" bIns="46800" anchor="ctr"/>
          <a:lstStyle/>
          <a:p>
            <a:pPr algn="ctr" defTabSz="762000" eaLnBrk="1" hangingPunct="1">
              <a:lnSpc>
                <a:spcPct val="100000"/>
              </a:lnSpc>
              <a:spcBef>
                <a:spcPct val="0"/>
              </a:spcBef>
            </a:pP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OK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플라자</a:t>
            </a:r>
            <a:r>
              <a:rPr lang="en-US" altLang="ko-KR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추천알고리즘 적용 </a:t>
            </a:r>
            <a:r>
              <a:rPr lang="ko-KR" altLang="en-US" sz="28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완료보고</a:t>
            </a:r>
            <a:endParaRPr lang="ko-KR" altLang="en-US" sz="28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76" name="Rectangle 4"/>
          <p:cNvSpPr>
            <a:spLocks noChangeArrowheads="1"/>
          </p:cNvSpPr>
          <p:nvPr/>
        </p:nvSpPr>
        <p:spPr bwMode="auto">
          <a:xfrm>
            <a:off x="2375756" y="2207906"/>
            <a:ext cx="4680520" cy="3392137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none" lIns="720000" tIns="46800" rIns="90000" bIns="46800" anchor="ctr"/>
          <a:lstStyle/>
          <a:p>
            <a:pPr marL="457200" indent="-457200" algn="l" defTabSz="762000" eaLnBrk="1" hangingPunct="1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목적 및 경과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algn="l" defTabSz="762000" eaLnBrk="1" hangingPunct="1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개선 전</a:t>
            </a:r>
            <a:r>
              <a:rPr lang="en-US" altLang="ko-KR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/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후 비교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defTabSz="762000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추진 </a:t>
            </a: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사항 및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일정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  <a:p>
            <a:pPr marL="457200" indent="-457200" defTabSz="762000">
              <a:lnSpc>
                <a:spcPct val="130000"/>
              </a:lnSpc>
              <a:spcBef>
                <a:spcPts val="1800"/>
              </a:spcBef>
              <a:buFontTx/>
              <a:buAutoNum type="arabicPeriod"/>
            </a:pPr>
            <a:r>
              <a:rPr lang="ko-KR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구축 </a:t>
            </a:r>
            <a:r>
              <a:rPr lang="ko-KR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내역</a:t>
            </a:r>
            <a:endParaRPr lang="en-US" altLang="ko-KR" sz="2000" b="1" dirty="0" smtClean="0">
              <a:solidFill>
                <a:schemeClr val="tx1">
                  <a:lumMod val="65000"/>
                  <a:lumOff val="35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pic>
        <p:nvPicPr>
          <p:cNvPr id="3077" name="그림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6056" y="5787063"/>
            <a:ext cx="674077" cy="315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8666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 smtClean="0">
                <a:latin typeface="+mn-ea"/>
                <a:ea typeface="+mn-ea"/>
              </a:rPr>
              <a:t>1. </a:t>
            </a:r>
            <a:r>
              <a:rPr lang="ko-KR" altLang="en-US" sz="1700" b="1" dirty="0" smtClean="0">
                <a:latin typeface="+mn-ea"/>
                <a:ea typeface="+mn-ea"/>
              </a:rPr>
              <a:t>구축 목적 및 경과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609600" y="617900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>
                <a:latin typeface="+mn-ea"/>
                <a:ea typeface="+mn-ea"/>
              </a:rPr>
              <a:t>(1) </a:t>
            </a:r>
            <a:r>
              <a:rPr lang="ko-KR" altLang="en-US" sz="1400" b="1" dirty="0" smtClean="0">
                <a:latin typeface="+mn-ea"/>
                <a:ea typeface="+mn-ea"/>
              </a:rPr>
              <a:t>구축 목적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7" name="제목 1"/>
          <p:cNvSpPr txBox="1">
            <a:spLocks/>
          </p:cNvSpPr>
          <p:nvPr/>
        </p:nvSpPr>
        <p:spPr>
          <a:xfrm>
            <a:off x="762000" y="922710"/>
            <a:ext cx="7924800" cy="634082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OK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플라자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BigData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분석 산출인 연관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추천 상품의 전시 뿐 아니라 구매사의 구매행동을 분석하고 고객관점에서의 서비스 및 기능을 도출하여 서비스 만족도 향상 및 매출증대를 목표로 합니다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1" name="Rectangle 8"/>
          <p:cNvSpPr>
            <a:spLocks noChangeArrowheads="1"/>
          </p:cNvSpPr>
          <p:nvPr/>
        </p:nvSpPr>
        <p:spPr bwMode="gray">
          <a:xfrm>
            <a:off x="812954" y="1556792"/>
            <a:ext cx="3612101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ko-KR" altLang="en-US" sz="1200" b="1" u="sng" dirty="0" smtClean="0">
                <a:solidFill>
                  <a:srgbClr val="FFFFFF"/>
                </a:solidFill>
                <a:latin typeface="+mn-ea"/>
              </a:rPr>
              <a:t>자재추천 기능</a:t>
            </a:r>
            <a:r>
              <a:rPr kumimoji="0" lang="en-US" altLang="ko-KR" sz="1200" b="1" u="sng" dirty="0" smtClean="0">
                <a:solidFill>
                  <a:srgbClr val="FFFFFF"/>
                </a:solidFill>
                <a:latin typeface="+mn-ea"/>
              </a:rPr>
              <a:t>(</a:t>
            </a:r>
            <a:r>
              <a:rPr kumimoji="0" lang="ko-KR" altLang="en-US" sz="1200" b="1" u="sng" dirty="0" smtClean="0">
                <a:solidFill>
                  <a:srgbClr val="FFFFFF"/>
                </a:solidFill>
                <a:latin typeface="+mn-ea"/>
              </a:rPr>
              <a:t>추천</a:t>
            </a:r>
            <a:r>
              <a:rPr kumimoji="0" lang="en-US" altLang="ko-KR" sz="1200" b="1" u="sng" dirty="0" smtClean="0">
                <a:solidFill>
                  <a:srgbClr val="FFFFFF"/>
                </a:solidFill>
                <a:latin typeface="+mn-ea"/>
              </a:rPr>
              <a:t>/</a:t>
            </a:r>
            <a:r>
              <a:rPr kumimoji="0" lang="ko-KR" altLang="en-US" sz="1200" b="1" u="sng" dirty="0" smtClean="0">
                <a:solidFill>
                  <a:srgbClr val="FFFFFF"/>
                </a:solidFill>
                <a:latin typeface="+mn-ea"/>
              </a:rPr>
              <a:t>연관상품</a:t>
            </a:r>
            <a:r>
              <a:rPr kumimoji="0" lang="en-US" altLang="ko-KR" sz="1200" b="1" u="sng" dirty="0" smtClean="0">
                <a:solidFill>
                  <a:srgbClr val="FFFFFF"/>
                </a:solidFill>
                <a:latin typeface="+mn-ea"/>
              </a:rPr>
              <a:t>)</a:t>
            </a:r>
            <a:endParaRPr kumimoji="0" lang="ko-KR" altLang="en-US" sz="1200" b="1" u="sng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22" name="Rectangle 9"/>
          <p:cNvSpPr>
            <a:spLocks noChangeArrowheads="1"/>
          </p:cNvSpPr>
          <p:nvPr/>
        </p:nvSpPr>
        <p:spPr bwMode="gray">
          <a:xfrm>
            <a:off x="812955" y="1988840"/>
            <a:ext cx="3612100" cy="1839058"/>
          </a:xfrm>
          <a:prstGeom prst="rect">
            <a:avLst/>
          </a:prstGeom>
          <a:solidFill>
            <a:srgbClr val="FFFFFF"/>
          </a:solidFill>
          <a:ln w="9525" algn="ctr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 sz="1200" b="1" dirty="0">
              <a:latin typeface="+mn-ea"/>
            </a:endParaRPr>
          </a:p>
        </p:txBody>
      </p:sp>
      <p:sp>
        <p:nvSpPr>
          <p:cNvPr id="24" name="Rectangle 11"/>
          <p:cNvSpPr>
            <a:spLocks noChangeArrowheads="1"/>
          </p:cNvSpPr>
          <p:nvPr/>
        </p:nvSpPr>
        <p:spPr bwMode="gray">
          <a:xfrm>
            <a:off x="4613758" y="1997615"/>
            <a:ext cx="3771736" cy="1835884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ko-KR" altLang="en-US">
              <a:latin typeface="+mn-ea"/>
            </a:endParaRPr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gray">
          <a:xfrm>
            <a:off x="824655" y="2071390"/>
            <a:ext cx="3567229" cy="15102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431800" indent="-1714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 algn="l">
              <a:lnSpc>
                <a:spcPct val="100000"/>
              </a:lnSpc>
              <a:spcBef>
                <a:spcPts val="600"/>
              </a:spcBef>
              <a:buFontTx/>
              <a:buChar char="•"/>
            </a:pP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>OK 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플라자 구매서비스의 차별화된 브랜드</a:t>
            </a:r>
            <a:endParaRPr kumimoji="0" lang="ko-KR" altLang="en-US" sz="1100" b="0" dirty="0">
              <a:solidFill>
                <a:srgbClr val="000000"/>
              </a:solidFill>
              <a:latin typeface="+mn-ea"/>
              <a:ea typeface="+mn-ea"/>
            </a:endParaRPr>
          </a:p>
          <a:p>
            <a:pPr marL="95250" lvl="1" indent="-95250">
              <a:spcBef>
                <a:spcPts val="600"/>
              </a:spcBef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조직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상품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>/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구매 </a:t>
            </a:r>
            <a:r>
              <a:rPr kumimoji="0"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>BigData </a:t>
            </a: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분석 결과 기반 사업장 별 자재 추천</a:t>
            </a:r>
            <a:endParaRPr kumimoji="0"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95250" lvl="1" indent="-95250">
              <a:spcBef>
                <a:spcPts val="600"/>
              </a:spcBef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효율적인 온라인 마케팅서비스를 통한 고개 점유율 제고</a:t>
            </a:r>
            <a:endParaRPr kumimoji="0"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 marL="95250" lvl="1" indent="-95250">
              <a:spcBef>
                <a:spcPts val="600"/>
              </a:spcBef>
              <a:buFontTx/>
              <a:buChar char="•"/>
            </a:pPr>
            <a:r>
              <a:rPr kumimoji="0"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다양한 필터링을 통한 추천 및 관련상품 노출 정책 부재</a:t>
            </a:r>
            <a:endParaRPr kumimoji="0"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28" name="Text Box 15"/>
          <p:cNvSpPr txBox="1">
            <a:spLocks noChangeArrowheads="1"/>
          </p:cNvSpPr>
          <p:nvPr/>
        </p:nvSpPr>
        <p:spPr bwMode="gray">
          <a:xfrm>
            <a:off x="4613759" y="2076991"/>
            <a:ext cx="3714934" cy="166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 marL="95250" indent="-952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1pPr>
            <a:lvl2pPr marL="742950" indent="-28575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2pPr>
            <a:lvl3pPr marL="11430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3pPr>
            <a:lvl4pPr marL="16002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4pPr>
            <a:lvl5pPr marL="2057400" indent="-228600"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5pPr>
            <a:lvl6pPr marL="25146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6pPr>
            <a:lvl7pPr marL="29718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7pPr>
            <a:lvl8pPr marL="34290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8pPr>
            <a:lvl9pPr marL="3886200" indent="-228600" algn="ctr" eaLnBrk="0" fontAlgn="base" hangingPunct="0">
              <a:lnSpc>
                <a:spcPct val="110000"/>
              </a:lnSpc>
              <a:spcBef>
                <a:spcPct val="50000"/>
              </a:spcBef>
              <a:spcAft>
                <a:spcPct val="0"/>
              </a:spcAft>
              <a:defRPr kumimoji="1" sz="1400" b="1">
                <a:solidFill>
                  <a:schemeClr val="tx1"/>
                </a:solidFill>
                <a:latin typeface="Arial" pitchFamily="34" charset="0"/>
                <a:ea typeface="돋움체" pitchFamily="49" charset="-127"/>
              </a:defRPr>
            </a:lvl9pPr>
          </a:lstStyle>
          <a:p>
            <a:pPr>
              <a:spcBef>
                <a:spcPts val="600"/>
              </a:spcBef>
              <a:buFontTx/>
              <a:buChar char="•"/>
            </a:pP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사용자 접근성 향상을 위한 주요기능 개선</a:t>
            </a:r>
            <a:endParaRPr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사용자 편의성을 위한 </a:t>
            </a:r>
            <a: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>UI </a:t>
            </a: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레이아웃 개선</a:t>
            </a:r>
            <a:endParaRPr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기획</a:t>
            </a:r>
            <a: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디자인</a:t>
            </a:r>
            <a: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개발 전반에 </a:t>
            </a:r>
            <a: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>WEB 2.0 </a:t>
            </a: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반영</a:t>
            </a:r>
            <a:endParaRPr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추천상품은 메인화면</a:t>
            </a:r>
            <a:r>
              <a:rPr lang="en-US" altLang="ko-KR" sz="1100" b="0" dirty="0" smtClean="0">
                <a:solidFill>
                  <a:srgbClr val="000000"/>
                </a:solidFill>
                <a:latin typeface="+mn-ea"/>
                <a:ea typeface="+mn-ea"/>
              </a:rPr>
              <a:t>, </a:t>
            </a: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연관상품은 상품과 관련된 화면에 배치</a:t>
            </a:r>
            <a:endParaRPr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사용자 환경을 고려한 화면 사이즈 맞춤 레이아웃 구성</a:t>
            </a:r>
            <a:endParaRPr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  <a:p>
            <a:pPr>
              <a:spcBef>
                <a:spcPts val="600"/>
              </a:spcBef>
              <a:buFontTx/>
              <a:buChar char="•"/>
            </a:pPr>
            <a:r>
              <a:rPr lang="ko-KR" altLang="en-US" sz="1100" b="0" dirty="0" smtClean="0">
                <a:solidFill>
                  <a:srgbClr val="000000"/>
                </a:solidFill>
                <a:latin typeface="+mn-ea"/>
                <a:ea typeface="+mn-ea"/>
              </a:rPr>
              <a:t>검색엔진의 고도화를 통한 검색기능 개선</a:t>
            </a:r>
            <a:endParaRPr lang="en-US" altLang="ko-KR" sz="1100" b="0" dirty="0" smtClean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32" name="제목 1"/>
          <p:cNvSpPr txBox="1">
            <a:spLocks/>
          </p:cNvSpPr>
          <p:nvPr/>
        </p:nvSpPr>
        <p:spPr>
          <a:xfrm>
            <a:off x="609600" y="4005064"/>
            <a:ext cx="8229600" cy="34605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1400" b="1" dirty="0" smtClean="0">
                <a:latin typeface="+mn-ea"/>
                <a:ea typeface="+mn-ea"/>
              </a:rPr>
              <a:t>(2) </a:t>
            </a:r>
            <a:r>
              <a:rPr lang="ko-KR" altLang="en-US" sz="1400" b="1" dirty="0" smtClean="0">
                <a:latin typeface="+mn-ea"/>
                <a:ea typeface="+mn-ea"/>
              </a:rPr>
              <a:t>구축 경과</a:t>
            </a:r>
            <a:endParaRPr lang="ko-KR" altLang="en-US" sz="1400" b="1" dirty="0">
              <a:latin typeface="+mn-ea"/>
              <a:ea typeface="+mn-ea"/>
            </a:endParaRPr>
          </a:p>
        </p:txBody>
      </p:sp>
      <p:sp>
        <p:nvSpPr>
          <p:cNvPr id="33" name="오른쪽 화살표 32"/>
          <p:cNvSpPr/>
          <p:nvPr/>
        </p:nvSpPr>
        <p:spPr bwMode="auto">
          <a:xfrm>
            <a:off x="487072" y="4398784"/>
            <a:ext cx="8245424" cy="432048"/>
          </a:xfrm>
          <a:prstGeom prst="rightArrow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100" b="0" i="0" u="none" strike="noStrike" cap="none" normalizeH="0" baseline="0" smtClean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4" name="오각형 33"/>
          <p:cNvSpPr/>
          <p:nvPr/>
        </p:nvSpPr>
        <p:spPr bwMode="auto">
          <a:xfrm>
            <a:off x="4544808" y="4369761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시스템 개발</a:t>
            </a:r>
            <a:endParaRPr kumimoji="1" lang="en-US" altLang="ko-KR" sz="11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atin typeface="+mn-ea"/>
              </a:rPr>
              <a:t>(‘</a:t>
            </a:r>
            <a:r>
              <a:rPr lang="en-US" altLang="ko-KR" sz="1100" b="1" dirty="0" smtClean="0">
                <a:latin typeface="+mn-ea"/>
              </a:rPr>
              <a:t>19.07~08</a:t>
            </a:r>
            <a:r>
              <a:rPr lang="ko-KR" altLang="en-US" sz="1100" b="1" dirty="0" smtClean="0">
                <a:latin typeface="+mn-ea"/>
              </a:rPr>
              <a:t>월</a:t>
            </a:r>
            <a:r>
              <a:rPr lang="en-US" altLang="ko-KR" sz="1100" b="1" dirty="0" smtClean="0"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5" name="오각형 34"/>
          <p:cNvSpPr/>
          <p:nvPr/>
        </p:nvSpPr>
        <p:spPr bwMode="auto">
          <a:xfrm>
            <a:off x="2574793" y="4381913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시스템 설계</a:t>
            </a:r>
            <a:endParaRPr kumimoji="1" lang="en-US" altLang="ko-KR" sz="11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atin typeface="+mn-ea"/>
              </a:rPr>
              <a:t>(‘</a:t>
            </a:r>
            <a:r>
              <a:rPr lang="en-US" altLang="ko-KR" sz="1100" b="1" dirty="0" smtClean="0">
                <a:latin typeface="+mn-ea"/>
              </a:rPr>
              <a:t>19.06~07</a:t>
            </a:r>
            <a:r>
              <a:rPr lang="ko-KR" altLang="en-US" sz="1100" b="1" dirty="0" smtClean="0">
                <a:latin typeface="+mn-ea"/>
              </a:rPr>
              <a:t>월</a:t>
            </a:r>
            <a:r>
              <a:rPr lang="en-US" altLang="ko-KR" sz="1100" b="1" dirty="0" smtClean="0"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6" name="오각형 35"/>
          <p:cNvSpPr/>
          <p:nvPr/>
        </p:nvSpPr>
        <p:spPr bwMode="auto">
          <a:xfrm>
            <a:off x="609374" y="4381913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 smtClean="0">
                <a:ln>
                  <a:noFill/>
                </a:ln>
                <a:effectLst/>
                <a:latin typeface="+mn-ea"/>
              </a:rPr>
              <a:t>요건정의</a:t>
            </a:r>
            <a:endParaRPr kumimoji="1" lang="en-US" altLang="ko-KR" sz="11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ko-KR" sz="1100" b="1" dirty="0" smtClean="0">
                <a:latin typeface="+mn-ea"/>
              </a:rPr>
              <a:t>(‘</a:t>
            </a:r>
            <a:r>
              <a:rPr lang="en-US" altLang="ko-KR" sz="1100" b="1" dirty="0" smtClean="0">
                <a:latin typeface="+mn-ea"/>
              </a:rPr>
              <a:t>19.05~06</a:t>
            </a:r>
            <a:r>
              <a:rPr lang="ko-KR" altLang="en-US" sz="1100" b="1" dirty="0" smtClean="0">
                <a:latin typeface="+mn-ea"/>
              </a:rPr>
              <a:t>월</a:t>
            </a:r>
            <a:r>
              <a:rPr lang="en-US" altLang="ko-KR" sz="1100" b="1" dirty="0" smtClean="0"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solidFill>
                <a:schemeClr val="tx2"/>
              </a:solidFill>
              <a:effectLst/>
              <a:latin typeface="+mn-ea"/>
            </a:endParaRPr>
          </a:p>
        </p:txBody>
      </p:sp>
      <p:sp>
        <p:nvSpPr>
          <p:cNvPr id="37" name="오각형 36"/>
          <p:cNvSpPr/>
          <p:nvPr/>
        </p:nvSpPr>
        <p:spPr bwMode="auto">
          <a:xfrm>
            <a:off x="6511602" y="4369761"/>
            <a:ext cx="1892028" cy="476086"/>
          </a:xfrm>
          <a:prstGeom prst="homePlate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ko-KR" altLang="en-US" sz="1100" b="1" dirty="0" smtClean="0">
                <a:latin typeface="+mn-ea"/>
              </a:rPr>
              <a:t>오픈</a:t>
            </a:r>
            <a:r>
              <a:rPr lang="en-US" altLang="ko-KR" sz="1100" b="1" dirty="0" smtClean="0">
                <a:latin typeface="+mn-ea"/>
              </a:rPr>
              <a:t>/</a:t>
            </a:r>
            <a:r>
              <a:rPr lang="ko-KR" altLang="en-US" sz="1100" b="1" dirty="0" smtClean="0">
                <a:latin typeface="+mn-ea"/>
              </a:rPr>
              <a:t>안정화</a:t>
            </a:r>
            <a:endParaRPr lang="en-US" altLang="ko-KR" sz="1100" b="1" dirty="0" smtClean="0">
              <a:latin typeface="+mn-ea"/>
            </a:endParaRPr>
          </a:p>
          <a:p>
            <a:pPr algn="ctr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ko-KR" sz="1100" b="1" dirty="0">
                <a:latin typeface="+mn-ea"/>
              </a:rPr>
              <a:t>(‘</a:t>
            </a:r>
            <a:r>
              <a:rPr lang="en-US" altLang="ko-KR" sz="1100" b="1" dirty="0" smtClean="0">
                <a:latin typeface="+mn-ea"/>
              </a:rPr>
              <a:t>19.08~09</a:t>
            </a:r>
            <a:r>
              <a:rPr lang="ko-KR" altLang="en-US" sz="1100" b="1" dirty="0" smtClean="0">
                <a:latin typeface="+mn-ea"/>
              </a:rPr>
              <a:t>월</a:t>
            </a:r>
            <a:r>
              <a:rPr lang="en-US" altLang="ko-KR" sz="1100" b="1" dirty="0">
                <a:latin typeface="+mn-ea"/>
              </a:rPr>
              <a:t>)</a:t>
            </a:r>
            <a:endParaRPr kumimoji="1" lang="ko-KR" altLang="en-US" sz="1100" b="1" i="0" u="none" strike="noStrike" cap="none" normalizeH="0" baseline="0" dirty="0" smtClean="0">
              <a:ln>
                <a:noFill/>
              </a:ln>
              <a:effectLst/>
              <a:latin typeface="+mn-ea"/>
            </a:endParaRPr>
          </a:p>
        </p:txBody>
      </p:sp>
      <p:sp>
        <p:nvSpPr>
          <p:cNvPr id="38" name="직사각형 37"/>
          <p:cNvSpPr/>
          <p:nvPr/>
        </p:nvSpPr>
        <p:spPr bwMode="auto">
          <a:xfrm>
            <a:off x="6511602" y="4967844"/>
            <a:ext cx="1892028" cy="14547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개선사항 반영 및 </a:t>
            </a: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/>
            </a:r>
            <a:br>
              <a:rPr lang="en-US" altLang="ko-KR" sz="1100" b="1" dirty="0" smtClean="0">
                <a:solidFill>
                  <a:srgbClr val="000000"/>
                </a:solidFill>
                <a:latin typeface="+mn-ea"/>
              </a:rPr>
            </a:b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 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버그 수정 반영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9" name="직사각형 38"/>
          <p:cNvSpPr/>
          <p:nvPr/>
        </p:nvSpPr>
        <p:spPr bwMode="auto">
          <a:xfrm>
            <a:off x="599914" y="4979996"/>
            <a:ext cx="1910948" cy="1442563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요구사항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정의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요건정의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/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요건분석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시스템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개선방안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시스템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Gap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분석 </a:t>
            </a:r>
            <a:endParaRPr lang="en-US" altLang="ko-KR" sz="1100" dirty="0" smtClean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0" name="직사각형 39"/>
          <p:cNvSpPr/>
          <p:nvPr/>
        </p:nvSpPr>
        <p:spPr bwMode="auto">
          <a:xfrm>
            <a:off x="2574793" y="4979996"/>
            <a:ext cx="1892028" cy="1442563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화면설계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 marL="171450" indent="-17145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ü"/>
            </a:pP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 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업무별 화면설계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확인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solidFill>
                  <a:srgbClr val="000000"/>
                </a:solidFill>
                <a:latin typeface="+mn-ea"/>
              </a:rPr>
              <a:t>• </a:t>
            </a:r>
            <a:r>
              <a:rPr lang="en-US" altLang="ko-KR" sz="1100" b="1" dirty="0" smtClean="0">
                <a:solidFill>
                  <a:srgbClr val="000000"/>
                </a:solidFill>
                <a:latin typeface="+mn-ea"/>
              </a:rPr>
              <a:t>DB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설계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화면 추가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/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수정에 따른 </a:t>
            </a:r>
            <a:r>
              <a:rPr lang="en-US" altLang="ko-KR" sz="1100" dirty="0" smtClean="0">
                <a:solidFill>
                  <a:srgbClr val="000000"/>
                </a:solidFill>
                <a:latin typeface="+mn-ea"/>
              </a:rPr>
              <a:t>DB</a:t>
            </a:r>
            <a:r>
              <a:rPr lang="ko-KR" altLang="en-US" sz="1100" dirty="0" smtClean="0">
                <a:solidFill>
                  <a:srgbClr val="000000"/>
                </a:solidFill>
                <a:latin typeface="+mn-ea"/>
              </a:rPr>
              <a:t>설계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1" name="직사각형 40"/>
          <p:cNvSpPr/>
          <p:nvPr/>
        </p:nvSpPr>
        <p:spPr bwMode="auto">
          <a:xfrm>
            <a:off x="4544808" y="4967844"/>
            <a:ext cx="1892028" cy="1454715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171450" indent="-171450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업무별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시스템 개발</a:t>
            </a:r>
            <a:endParaRPr lang="ko-KR" altLang="en-US" sz="1100" dirty="0">
              <a:solidFill>
                <a:srgbClr val="000000"/>
              </a:solidFill>
              <a:latin typeface="+mn-ea"/>
            </a:endParaRP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개발업체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및 현업부서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테스트 시행</a:t>
            </a:r>
            <a:endParaRPr lang="en-US" altLang="ko-KR" sz="1100" b="1" dirty="0" smtClean="0">
              <a:solidFill>
                <a:srgbClr val="000000"/>
              </a:solidFill>
              <a:latin typeface="+mn-ea"/>
            </a:endParaRPr>
          </a:p>
          <a:p>
            <a:pPr marL="171450" indent="-171450">
              <a:lnSpc>
                <a:spcPct val="160000"/>
              </a:lnSpc>
              <a:buFont typeface="Arial" panose="020B0604020202020204" pitchFamily="34" charset="0"/>
              <a:buChar char="•"/>
            </a:pP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개선사항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반영 및 </a:t>
            </a:r>
            <a:r>
              <a:rPr lang="ko-KR" altLang="en-US" sz="1100" b="1" dirty="0" smtClean="0">
                <a:solidFill>
                  <a:srgbClr val="000000"/>
                </a:solidFill>
                <a:latin typeface="+mn-ea"/>
              </a:rPr>
              <a:t>버그 </a:t>
            </a:r>
            <a:r>
              <a:rPr lang="ko-KR" altLang="en-US" sz="1100" b="1" dirty="0">
                <a:solidFill>
                  <a:srgbClr val="000000"/>
                </a:solidFill>
                <a:latin typeface="+mn-ea"/>
              </a:rPr>
              <a:t>수정 반영</a:t>
            </a:r>
            <a:endParaRPr lang="en-US" altLang="ko-KR" sz="1100" b="1" dirty="0">
              <a:solidFill>
                <a:srgbClr val="000000"/>
              </a:solidFill>
              <a:latin typeface="+mn-ea"/>
            </a:endParaRPr>
          </a:p>
          <a:p>
            <a:pPr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endParaRPr lang="ko-KR" altLang="en-US" sz="110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30" name="Rectangle 8"/>
          <p:cNvSpPr>
            <a:spLocks noChangeArrowheads="1"/>
          </p:cNvSpPr>
          <p:nvPr/>
        </p:nvSpPr>
        <p:spPr bwMode="gray">
          <a:xfrm>
            <a:off x="4613759" y="1548546"/>
            <a:ext cx="3771736" cy="4413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lnSpc>
                <a:spcPct val="100000"/>
              </a:lnSpc>
            </a:pPr>
            <a:r>
              <a:rPr kumimoji="0" lang="ko-KR" altLang="en-US" sz="1200" b="1" u="sng" dirty="0" smtClean="0">
                <a:solidFill>
                  <a:srgbClr val="FFFFFF"/>
                </a:solidFill>
                <a:latin typeface="+mn-ea"/>
              </a:rPr>
              <a:t>구매사 </a:t>
            </a:r>
            <a:r>
              <a:rPr kumimoji="0" lang="en-US" altLang="ko-KR" sz="1200" b="1" u="sng" dirty="0" smtClean="0">
                <a:solidFill>
                  <a:srgbClr val="FFFFFF"/>
                </a:solidFill>
                <a:latin typeface="+mn-ea"/>
              </a:rPr>
              <a:t>UI </a:t>
            </a:r>
            <a:r>
              <a:rPr kumimoji="0" lang="ko-KR" altLang="en-US" sz="1200" b="1" u="sng" dirty="0" smtClean="0">
                <a:solidFill>
                  <a:srgbClr val="FFFFFF"/>
                </a:solidFill>
                <a:latin typeface="+mn-ea"/>
              </a:rPr>
              <a:t>및 검색기능 개선</a:t>
            </a:r>
            <a:endParaRPr kumimoji="0" lang="ko-KR" altLang="en-US" sz="1200" b="1" u="sng" dirty="0">
              <a:solidFill>
                <a:srgbClr val="FFFF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10444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 smtClean="0">
                <a:latin typeface="+mn-ea"/>
                <a:ea typeface="+mn-ea"/>
              </a:rPr>
              <a:t>2. </a:t>
            </a:r>
            <a:r>
              <a:rPr lang="ko-KR" altLang="en-US" sz="1700" b="1" dirty="0" smtClean="0">
                <a:latin typeface="+mn-ea"/>
                <a:ea typeface="+mn-ea"/>
              </a:rPr>
              <a:t>개선 전</a:t>
            </a:r>
            <a:r>
              <a:rPr lang="en-US" altLang="ko-KR" sz="1700" b="1" dirty="0" smtClean="0">
                <a:latin typeface="+mn-ea"/>
                <a:ea typeface="+mn-ea"/>
              </a:rPr>
              <a:t>/</a:t>
            </a:r>
            <a:r>
              <a:rPr lang="ko-KR" altLang="en-US" sz="1700" b="1" dirty="0" smtClean="0">
                <a:latin typeface="+mn-ea"/>
                <a:ea typeface="+mn-ea"/>
              </a:rPr>
              <a:t>후 비교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762000" y="764704"/>
            <a:ext cx="79248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ko-KR" sz="1500" b="1" dirty="0">
                <a:latin typeface="+mn-ea"/>
                <a:ea typeface="+mn-ea"/>
              </a:rPr>
              <a:t>시스템 </a:t>
            </a:r>
            <a:r>
              <a:rPr lang="ko-KR" altLang="en-US" sz="1500" b="1" dirty="0" smtClean="0">
                <a:latin typeface="+mn-ea"/>
                <a:ea typeface="+mn-ea"/>
              </a:rPr>
              <a:t>고도화로</a:t>
            </a:r>
            <a:r>
              <a:rPr lang="ko-KR" altLang="ko-KR" sz="1500" b="1" dirty="0" smtClean="0">
                <a:latin typeface="+mn-ea"/>
                <a:ea typeface="+mn-ea"/>
              </a:rPr>
              <a:t> </a:t>
            </a:r>
            <a:r>
              <a:rPr lang="ko-KR" altLang="ko-KR" sz="1500" b="1" dirty="0">
                <a:latin typeface="+mn-ea"/>
                <a:ea typeface="+mn-ea"/>
              </a:rPr>
              <a:t>업무 편의성 재고 및 정보 공유 및 </a:t>
            </a:r>
            <a:r>
              <a:rPr lang="ko-KR" altLang="ko-KR" sz="1500" b="1" dirty="0" smtClean="0">
                <a:latin typeface="+mn-ea"/>
                <a:ea typeface="+mn-ea"/>
              </a:rPr>
              <a:t>구매지원 </a:t>
            </a:r>
            <a:r>
              <a:rPr lang="ko-KR" altLang="ko-KR" sz="1500" b="1" dirty="0">
                <a:latin typeface="+mn-ea"/>
                <a:ea typeface="+mn-ea"/>
              </a:rPr>
              <a:t>역량강화를 통해 고객사의 구매 프로세스 지원과 구매 업무효율 </a:t>
            </a:r>
            <a:r>
              <a:rPr lang="ko-KR" altLang="ko-KR" sz="1500" b="1" dirty="0" smtClean="0">
                <a:latin typeface="+mn-ea"/>
                <a:ea typeface="+mn-ea"/>
              </a:rPr>
              <a:t>향상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055648"/>
              </p:ext>
            </p:extLst>
          </p:nvPr>
        </p:nvGraphicFramePr>
        <p:xfrm>
          <a:off x="539552" y="1412776"/>
          <a:ext cx="8064896" cy="5121689"/>
        </p:xfrm>
        <a:graphic>
          <a:graphicData uri="http://schemas.openxmlformats.org/drawingml/2006/table">
            <a:tbl>
              <a:tblPr/>
              <a:tblGrid>
                <a:gridCol w="18722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965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824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 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개선 前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개선 後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6D6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119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추천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연관상품 제공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∙ 불가</a:t>
                      </a:r>
                      <a:endParaRPr lang="ko-KR" altLang="en-US" sz="120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메인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퀵메뉴 사업장 별 추천상품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상품검색 결과에 따른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연관상품 제공</a:t>
                      </a:r>
                      <a:endParaRPr lang="en-US" altLang="ko-KR" sz="1200" b="1" baseline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상세 페이지에 해당 상품과 연관된 상품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장바구니 이동 시 연관된 상품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장바구니에 담긴 상품과 연관된 상품 제공</a:t>
                      </a:r>
                      <a:endParaRPr lang="en-US" altLang="ko-KR" sz="1200" b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관심상품페이지에 해당 상품과 연관된 상품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추천상품 인터페이스 송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수신 관리 화면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품목 별 연관상품 인터페이스 송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수신 관리 화면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공사유형 별 인터페이스 송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수신 관리 화면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146" cap="flat" cmpd="dbl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6916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검색엔진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부분 제공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자동완성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키워드를 사업장과 관련이 있는 상품으로 제공</a:t>
                      </a:r>
                      <a:endParaRPr lang="en-US" altLang="ko-KR" sz="1200" b="1" baseline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검색제안어의 기능을 향상하고 사업장과 관련 있는 상품 단어 제공</a:t>
                      </a:r>
                      <a:endParaRPr lang="en-US" altLang="ko-KR" sz="1200" b="1" baseline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동의어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(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연관어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)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를 관리하여 검색기능 향상</a:t>
                      </a:r>
                      <a:endParaRPr lang="en-US" altLang="ko-KR" sz="1200" b="1" baseline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검색 시 성공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실패 통계정보 관리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272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텔레시스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Big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Data</a:t>
                      </a:r>
                      <a:b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</a:b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정보제공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∙ 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불가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추천상품 뷰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클릭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구매 로그 관리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연관상품 뷰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클릭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구매 로그 관리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검색엔진 성공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실패 로그 관리</a:t>
                      </a:r>
                      <a:endParaRPr lang="en-US" altLang="ko-KR" sz="1200" b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추천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연관상품 월별 통계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추천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연관상품 페이지별 통계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 defTabSz="84408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연계를 위한 기본적인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송수신 처리 및 통합 모니터링 구성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015101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구매사 </a:t>
                      </a:r>
                      <a:r>
                        <a:rPr lang="en-US" altLang="ko-KR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UI</a:t>
                      </a: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개선</a:t>
                      </a:r>
                      <a:endParaRPr lang="ko-KR" altLang="en-US" sz="1200" b="1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2989" marR="42989" marT="21495" marB="21495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∙ 부분 제공</a:t>
                      </a:r>
                      <a:endParaRPr lang="ko-KR" altLang="en-US" sz="1200" dirty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1450" marR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상품 재고파악 및 관리를 위한 재고관리 통계 화면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최적의 사용자 환경을 고려한 화면사이즈에 맞춤 레이아웃 제공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디자인 가이드를 통한 일관성 있는 디자인 가이드 제작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카테고리 별 주요 상품을 인지하기 용이한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 카테고리 구조 개선</a:t>
                      </a:r>
                      <a:endParaRPr lang="en-US" altLang="ko-KR" sz="1200" b="1" baseline="0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  <a:p>
                      <a:pPr marL="171450" marR="0" indent="-17145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추천</a:t>
                      </a:r>
                      <a:r>
                        <a:rPr lang="en-US" altLang="ko-KR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/</a:t>
                      </a:r>
                      <a:r>
                        <a:rPr lang="ko-KR" altLang="en-US" sz="1200" b="1" baseline="0" dirty="0" smtClean="0">
                          <a:solidFill>
                            <a:srgbClr val="000000"/>
                          </a:solidFill>
                          <a:effectLst/>
                          <a:latin typeface="+mj-ea"/>
                          <a:ea typeface="+mj-ea"/>
                        </a:rPr>
                        <a:t>연관 상품을 사용자 접근이 용이하도록 콘텐츠 개선</a:t>
                      </a:r>
                      <a:endParaRPr lang="en-US" altLang="ko-KR" sz="1200" b="1" dirty="0" smtClean="0">
                        <a:solidFill>
                          <a:srgbClr val="000000"/>
                        </a:solidFill>
                        <a:effectLst/>
                        <a:latin typeface="+mj-ea"/>
                        <a:ea typeface="+mj-ea"/>
                      </a:endParaRPr>
                    </a:p>
                  </a:txBody>
                  <a:tcPr marL="42989" marR="42989" marT="21495" marB="21495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4836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+mn-ea"/>
                <a:ea typeface="+mn-ea"/>
              </a:rPr>
              <a:t>3</a:t>
            </a:r>
            <a:r>
              <a:rPr lang="en-US" altLang="ko-KR" sz="1700" b="1" dirty="0" smtClean="0">
                <a:latin typeface="+mn-ea"/>
                <a:ea typeface="+mn-ea"/>
              </a:rPr>
              <a:t>. </a:t>
            </a:r>
            <a:r>
              <a:rPr lang="ko-KR" altLang="en-US" sz="1700" b="1" dirty="0" smtClean="0">
                <a:latin typeface="+mn-ea"/>
                <a:ea typeface="+mn-ea"/>
              </a:rPr>
              <a:t>추진사항 및 일정</a:t>
            </a:r>
            <a:endParaRPr lang="ko-KR" altLang="en-US" sz="1700" b="1" dirty="0">
              <a:latin typeface="+mn-ea"/>
              <a:ea typeface="+mn-ea"/>
            </a:endParaRPr>
          </a:p>
        </p:txBody>
      </p:sp>
      <p:sp>
        <p:nvSpPr>
          <p:cNvPr id="85" name="제목 1"/>
          <p:cNvSpPr txBox="1">
            <a:spLocks/>
          </p:cNvSpPr>
          <p:nvPr/>
        </p:nvSpPr>
        <p:spPr>
          <a:xfrm>
            <a:off x="762000" y="620688"/>
            <a:ext cx="7924800" cy="634082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844083" rtl="0" eaLnBrk="1" latinLnBrk="1" hangingPunct="1">
              <a:spcBef>
                <a:spcPct val="0"/>
              </a:spcBef>
              <a:buNone/>
              <a:defRPr sz="258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프로젝트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수행은 총 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4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개월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간 </a:t>
            </a:r>
            <a:r>
              <a:rPr lang="ko-KR" altLang="en-US" sz="1500" b="1" dirty="0" smtClean="0">
                <a:solidFill>
                  <a:srgbClr val="000000"/>
                </a:solidFill>
                <a:latin typeface="+mn-ea"/>
                <a:ea typeface="+mn-ea"/>
              </a:rPr>
              <a:t>수행하였습니다</a:t>
            </a:r>
            <a:r>
              <a:rPr lang="en-US" altLang="ko-KR" sz="1500" b="1" dirty="0" smtClean="0">
                <a:solidFill>
                  <a:srgbClr val="000000"/>
                </a:solidFill>
                <a:latin typeface="+mn-ea"/>
                <a:ea typeface="+mn-ea"/>
              </a:rPr>
              <a:t>.</a:t>
            </a:r>
            <a:endParaRPr lang="en-US" altLang="ko-KR" sz="15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pSp>
        <p:nvGrpSpPr>
          <p:cNvPr id="254" name="Group 100"/>
          <p:cNvGrpSpPr/>
          <p:nvPr/>
        </p:nvGrpSpPr>
        <p:grpSpPr>
          <a:xfrm>
            <a:off x="2432463" y="1185369"/>
            <a:ext cx="4343242" cy="342678"/>
            <a:chOff x="-237278" y="1620523"/>
            <a:chExt cx="4343242" cy="342678"/>
          </a:xfrm>
        </p:grpSpPr>
        <p:cxnSp>
          <p:nvCxnSpPr>
            <p:cNvPr id="255" name="Straight Connector 105"/>
            <p:cNvCxnSpPr/>
            <p:nvPr/>
          </p:nvCxnSpPr>
          <p:spPr>
            <a:xfrm>
              <a:off x="-182161" y="1963201"/>
              <a:ext cx="4288125" cy="0"/>
            </a:xfrm>
            <a:prstGeom prst="line">
              <a:avLst/>
            </a:prstGeom>
            <a:ln w="3175" cmpd="sng">
              <a:solidFill>
                <a:schemeClr val="tx1">
                  <a:lumMod val="75000"/>
                  <a:lumOff val="2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6" name="Rectangle 110"/>
            <p:cNvSpPr/>
            <p:nvPr/>
          </p:nvSpPr>
          <p:spPr>
            <a:xfrm>
              <a:off x="-237278" y="1620523"/>
              <a:ext cx="4288125" cy="305758"/>
            </a:xfrm>
            <a:prstGeom prst="rect">
              <a:avLst/>
            </a:prstGeom>
            <a:noFill/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나눔고딕" panose="020D0604000000000000" pitchFamily="50" charset="-127"/>
                  <a:ea typeface="나눔고딕" panose="020D0604000000000000" pitchFamily="50" charset="-127"/>
                  <a:cs typeface="나눔고딕"/>
                </a:rPr>
                <a:t>Time Schedules</a:t>
              </a:r>
              <a:endParaRPr lang="en-US" altLang="ko-KR" sz="1400" b="1" baseline="30000" dirty="0">
                <a:solidFill>
                  <a:srgbClr val="595959"/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endParaRPr>
            </a:p>
          </p:txBody>
        </p:sp>
      </p:grpSp>
      <p:sp>
        <p:nvSpPr>
          <p:cNvPr id="261" name="Rectangle 94"/>
          <p:cNvSpPr/>
          <p:nvPr/>
        </p:nvSpPr>
        <p:spPr>
          <a:xfrm>
            <a:off x="899592" y="2255845"/>
            <a:ext cx="1284847" cy="35516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000000"/>
                </a:solidFill>
                <a:latin typeface="+mn-ea"/>
                <a:cs typeface="나눔고딕"/>
              </a:rPr>
              <a:t>요건정의</a:t>
            </a:r>
            <a:endParaRPr lang="en-US" altLang="ko-KR" sz="6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262" name="Rectangle 95"/>
          <p:cNvSpPr/>
          <p:nvPr/>
        </p:nvSpPr>
        <p:spPr>
          <a:xfrm>
            <a:off x="899592" y="2611888"/>
            <a:ext cx="1284847" cy="3551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000000"/>
                </a:solidFill>
                <a:latin typeface="+mn-ea"/>
                <a:cs typeface="나눔고딕"/>
              </a:rPr>
              <a:t>DB</a:t>
            </a:r>
            <a:r>
              <a:rPr lang="ko-KR" altLang="en-US" sz="900" b="1" dirty="0" smtClean="0">
                <a:solidFill>
                  <a:srgbClr val="000000"/>
                </a:solidFill>
                <a:latin typeface="+mn-ea"/>
                <a:cs typeface="나눔고딕"/>
              </a:rPr>
              <a:t>설계</a:t>
            </a:r>
            <a:endParaRPr lang="en-US" altLang="ko-KR" sz="900" b="1" dirty="0" smtClean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263" name="Rectangle 96"/>
          <p:cNvSpPr/>
          <p:nvPr/>
        </p:nvSpPr>
        <p:spPr>
          <a:xfrm>
            <a:off x="899592" y="2967933"/>
            <a:ext cx="1284847" cy="3551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000000"/>
                </a:solidFill>
                <a:latin typeface="+mn-ea"/>
                <a:cs typeface="나눔고딕"/>
              </a:rPr>
              <a:t>기획</a:t>
            </a:r>
            <a:r>
              <a:rPr lang="en-US" altLang="ko-KR" sz="900" b="1" dirty="0" smtClean="0">
                <a:solidFill>
                  <a:srgbClr val="000000"/>
                </a:solidFill>
                <a:latin typeface="+mn-ea"/>
                <a:cs typeface="나눔고딕"/>
              </a:rPr>
              <a:t>/</a:t>
            </a:r>
            <a:r>
              <a:rPr lang="ko-KR" altLang="en-US" sz="900" b="1" dirty="0" smtClean="0">
                <a:solidFill>
                  <a:srgbClr val="000000"/>
                </a:solidFill>
                <a:latin typeface="+mn-ea"/>
                <a:cs typeface="나눔고딕"/>
              </a:rPr>
              <a:t>디자인 </a:t>
            </a:r>
            <a:r>
              <a:rPr lang="ko-KR" altLang="en-US" sz="900" b="1" dirty="0" smtClean="0">
                <a:solidFill>
                  <a:srgbClr val="000000"/>
                </a:solidFill>
                <a:latin typeface="+mn-ea"/>
                <a:cs typeface="나눔고딕"/>
              </a:rPr>
              <a:t>컨셉</a:t>
            </a:r>
            <a:endParaRPr lang="en-US" altLang="ko-KR" sz="900" b="1" dirty="0" smtClean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264" name="Rectangle 94"/>
          <p:cNvSpPr/>
          <p:nvPr/>
        </p:nvSpPr>
        <p:spPr>
          <a:xfrm>
            <a:off x="899592" y="3316514"/>
            <a:ext cx="1284847" cy="355166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000000"/>
                </a:solidFill>
                <a:latin typeface="+mn-ea"/>
                <a:cs typeface="나눔고딕"/>
              </a:rPr>
              <a:t>상세디자인</a:t>
            </a:r>
            <a:endParaRPr lang="en-US" altLang="ko-KR" sz="600" b="1" dirty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265" name="Rectangle 95"/>
          <p:cNvSpPr/>
          <p:nvPr/>
        </p:nvSpPr>
        <p:spPr>
          <a:xfrm>
            <a:off x="899592" y="3676554"/>
            <a:ext cx="1284847" cy="3551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000000"/>
                </a:solidFill>
                <a:latin typeface="+mn-ea"/>
                <a:cs typeface="나눔고딕"/>
              </a:rPr>
              <a:t>퍼블리싱</a:t>
            </a:r>
            <a:endParaRPr lang="en-US" altLang="ko-KR" sz="900" b="1" dirty="0" smtClean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266" name="Rectangle 96"/>
          <p:cNvSpPr/>
          <p:nvPr/>
        </p:nvSpPr>
        <p:spPr>
          <a:xfrm>
            <a:off x="899592" y="4028427"/>
            <a:ext cx="1284847" cy="3551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000000"/>
                </a:solidFill>
                <a:latin typeface="+mn-ea"/>
                <a:cs typeface="나눔고딕"/>
              </a:rPr>
              <a:t>프레임웍</a:t>
            </a:r>
            <a:r>
              <a:rPr lang="en-US" altLang="ko-KR" sz="900" b="1" dirty="0" smtClean="0">
                <a:solidFill>
                  <a:srgbClr val="000000"/>
                </a:solidFill>
                <a:latin typeface="+mn-ea"/>
                <a:cs typeface="나눔고딕"/>
              </a:rPr>
              <a:t>(</a:t>
            </a:r>
            <a:r>
              <a:rPr lang="ko-KR" altLang="en-US" sz="900" b="1" dirty="0" smtClean="0">
                <a:solidFill>
                  <a:srgbClr val="000000"/>
                </a:solidFill>
                <a:latin typeface="+mn-ea"/>
                <a:cs typeface="나눔고딕"/>
              </a:rPr>
              <a:t>개발</a:t>
            </a:r>
            <a:r>
              <a:rPr lang="en-US" altLang="ko-KR" sz="900" b="1" dirty="0" smtClean="0">
                <a:solidFill>
                  <a:srgbClr val="000000"/>
                </a:solidFill>
                <a:latin typeface="+mn-ea"/>
                <a:cs typeface="나눔고딕"/>
              </a:rPr>
              <a:t>)</a:t>
            </a:r>
          </a:p>
        </p:txBody>
      </p:sp>
      <p:sp>
        <p:nvSpPr>
          <p:cNvPr id="267" name="Rectangle 96"/>
          <p:cNvSpPr/>
          <p:nvPr/>
        </p:nvSpPr>
        <p:spPr>
          <a:xfrm>
            <a:off x="899592" y="4382117"/>
            <a:ext cx="1284847" cy="364047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000000"/>
                </a:solidFill>
                <a:latin typeface="+mn-ea"/>
                <a:cs typeface="나눔고딕"/>
              </a:rPr>
              <a:t>구현</a:t>
            </a:r>
            <a:r>
              <a:rPr lang="en-US" altLang="ko-KR" sz="900" b="1" dirty="0" smtClean="0">
                <a:solidFill>
                  <a:srgbClr val="000000"/>
                </a:solidFill>
                <a:latin typeface="+mn-ea"/>
                <a:cs typeface="나눔고딕"/>
              </a:rPr>
              <a:t>(</a:t>
            </a:r>
            <a:r>
              <a:rPr lang="ko-KR" altLang="en-US" sz="900" b="1" dirty="0" smtClean="0">
                <a:solidFill>
                  <a:srgbClr val="000000"/>
                </a:solidFill>
                <a:latin typeface="+mn-ea"/>
                <a:cs typeface="나눔고딕"/>
              </a:rPr>
              <a:t>개발</a:t>
            </a:r>
            <a:r>
              <a:rPr lang="en-US" altLang="ko-KR" sz="900" b="1" dirty="0" smtClean="0">
                <a:solidFill>
                  <a:srgbClr val="000000"/>
                </a:solidFill>
                <a:latin typeface="+mn-ea"/>
                <a:cs typeface="나눔고딕"/>
              </a:rPr>
              <a:t>)</a:t>
            </a:r>
          </a:p>
        </p:txBody>
      </p:sp>
      <p:sp>
        <p:nvSpPr>
          <p:cNvPr id="268" name="Rectangle 97"/>
          <p:cNvSpPr/>
          <p:nvPr/>
        </p:nvSpPr>
        <p:spPr>
          <a:xfrm>
            <a:off x="899592" y="4746164"/>
            <a:ext cx="1284847" cy="3551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900" b="1" dirty="0" smtClean="0">
                <a:solidFill>
                  <a:srgbClr val="000000"/>
                </a:solidFill>
                <a:latin typeface="+mn-ea"/>
                <a:cs typeface="나눔고딕"/>
              </a:rPr>
              <a:t>테스트</a:t>
            </a:r>
            <a:endParaRPr lang="en-US" altLang="ko-KR" sz="900" b="1" dirty="0" smtClean="0">
              <a:solidFill>
                <a:srgbClr val="000000"/>
              </a:solidFill>
              <a:latin typeface="+mn-ea"/>
              <a:cs typeface="나눔고딕"/>
            </a:endParaRPr>
          </a:p>
        </p:txBody>
      </p:sp>
      <p:sp>
        <p:nvSpPr>
          <p:cNvPr id="269" name="Rectangle 97"/>
          <p:cNvSpPr/>
          <p:nvPr/>
        </p:nvSpPr>
        <p:spPr>
          <a:xfrm>
            <a:off x="899592" y="5090056"/>
            <a:ext cx="1284847" cy="355168"/>
          </a:xfrm>
          <a:prstGeom prst="rect">
            <a:avLst/>
          </a:prstGeom>
          <a:solidFill>
            <a:srgbClr val="F2F2F2"/>
          </a:solidFill>
          <a:ln>
            <a:solidFill>
              <a:schemeClr val="bg1">
                <a:lumMod val="75000"/>
              </a:schemeClr>
            </a:solidFill>
          </a:ln>
          <a:effectLst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 dirty="0" smtClean="0">
                <a:solidFill>
                  <a:srgbClr val="000000"/>
                </a:solidFill>
                <a:latin typeface="+mn-ea"/>
                <a:cs typeface="나눔고딕"/>
              </a:rPr>
              <a:t> Mind Stone</a:t>
            </a:r>
          </a:p>
        </p:txBody>
      </p:sp>
      <p:sp>
        <p:nvSpPr>
          <p:cNvPr id="270" name="Pentagon 81"/>
          <p:cNvSpPr/>
          <p:nvPr/>
        </p:nvSpPr>
        <p:spPr>
          <a:xfrm>
            <a:off x="2187629" y="1891605"/>
            <a:ext cx="6019869" cy="342055"/>
          </a:xfrm>
          <a:prstGeom prst="homePlate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ko-KR" altLang="en-US" sz="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 </a:t>
            </a:r>
            <a:r>
              <a:rPr lang="en-US" altLang="ko-KR" sz="8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Time</a:t>
            </a:r>
            <a:endParaRPr lang="en-US" sz="800" b="1" dirty="0">
              <a:latin typeface="+mn-ea"/>
              <a:cs typeface="나눔고딕"/>
            </a:endParaRPr>
          </a:p>
        </p:txBody>
      </p:sp>
      <p:sp>
        <p:nvSpPr>
          <p:cNvPr id="271" name="Pentagon 90"/>
          <p:cNvSpPr/>
          <p:nvPr/>
        </p:nvSpPr>
        <p:spPr>
          <a:xfrm>
            <a:off x="2194259" y="1929593"/>
            <a:ext cx="1364505" cy="266078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+mn-ea"/>
                <a:cs typeface="나눔고딕"/>
              </a:rPr>
              <a:t>5</a:t>
            </a:r>
            <a:r>
              <a:rPr lang="ko-KR" altLang="en-US" sz="1000" b="1" dirty="0" smtClean="0">
                <a:latin typeface="+mn-ea"/>
                <a:cs typeface="나눔고딕"/>
              </a:rPr>
              <a:t>월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275" name="Pentagon 90"/>
          <p:cNvSpPr/>
          <p:nvPr/>
        </p:nvSpPr>
        <p:spPr>
          <a:xfrm>
            <a:off x="3565394" y="1929593"/>
            <a:ext cx="1364505" cy="266078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+mn-ea"/>
                <a:cs typeface="나눔고딕"/>
              </a:rPr>
              <a:t>6</a:t>
            </a:r>
            <a:r>
              <a:rPr lang="ko-KR" altLang="en-US" sz="1000" b="1" dirty="0" smtClean="0">
                <a:latin typeface="+mn-ea"/>
                <a:cs typeface="나눔고딕"/>
              </a:rPr>
              <a:t>월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276" name="Pentagon 90"/>
          <p:cNvSpPr/>
          <p:nvPr/>
        </p:nvSpPr>
        <p:spPr>
          <a:xfrm>
            <a:off x="4943159" y="1929593"/>
            <a:ext cx="1364505" cy="266078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+mn-ea"/>
                <a:cs typeface="나눔고딕"/>
              </a:rPr>
              <a:t>7</a:t>
            </a:r>
            <a:r>
              <a:rPr lang="ko-KR" altLang="en-US" sz="1000" b="1" dirty="0" smtClean="0">
                <a:latin typeface="+mn-ea"/>
                <a:cs typeface="나눔고딕"/>
              </a:rPr>
              <a:t>월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277" name="Pentagon 90"/>
          <p:cNvSpPr/>
          <p:nvPr/>
        </p:nvSpPr>
        <p:spPr>
          <a:xfrm>
            <a:off x="6307664" y="1929593"/>
            <a:ext cx="1364505" cy="266078"/>
          </a:xfrm>
          <a:prstGeom prst="homePlat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b="1" dirty="0" smtClean="0">
                <a:latin typeface="+mn-ea"/>
                <a:cs typeface="나눔고딕"/>
              </a:rPr>
              <a:t>8</a:t>
            </a:r>
            <a:r>
              <a:rPr lang="ko-KR" altLang="en-US" sz="1000" b="1" dirty="0" smtClean="0">
                <a:latin typeface="+mn-ea"/>
                <a:cs typeface="나눔고딕"/>
              </a:rPr>
              <a:t>월</a:t>
            </a:r>
            <a:endParaRPr lang="en-US" sz="1000" b="1" dirty="0">
              <a:latin typeface="+mn-ea"/>
              <a:cs typeface="나눔고딕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6138861"/>
              </p:ext>
            </p:extLst>
          </p:nvPr>
        </p:nvGraphicFramePr>
        <p:xfrm>
          <a:off x="2200716" y="2254484"/>
          <a:ext cx="5470128" cy="31907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883">
                  <a:extLst>
                    <a:ext uri="{9D8B030D-6E8A-4147-A177-3AD203B41FA5}">
                      <a16:colId xmlns:a16="http://schemas.microsoft.com/office/drawing/2014/main" val="1067310519"/>
                    </a:ext>
                  </a:extLst>
                </a:gridCol>
                <a:gridCol w="341883">
                  <a:extLst>
                    <a:ext uri="{9D8B030D-6E8A-4147-A177-3AD203B41FA5}">
                      <a16:colId xmlns:a16="http://schemas.microsoft.com/office/drawing/2014/main" val="1128299049"/>
                    </a:ext>
                  </a:extLst>
                </a:gridCol>
                <a:gridCol w="341883">
                  <a:extLst>
                    <a:ext uri="{9D8B030D-6E8A-4147-A177-3AD203B41FA5}">
                      <a16:colId xmlns:a16="http://schemas.microsoft.com/office/drawing/2014/main" val="4175147474"/>
                    </a:ext>
                  </a:extLst>
                </a:gridCol>
                <a:gridCol w="341883">
                  <a:extLst>
                    <a:ext uri="{9D8B030D-6E8A-4147-A177-3AD203B41FA5}">
                      <a16:colId xmlns:a16="http://schemas.microsoft.com/office/drawing/2014/main" val="1452330784"/>
                    </a:ext>
                  </a:extLst>
                </a:gridCol>
                <a:gridCol w="341883">
                  <a:extLst>
                    <a:ext uri="{9D8B030D-6E8A-4147-A177-3AD203B41FA5}">
                      <a16:colId xmlns:a16="http://schemas.microsoft.com/office/drawing/2014/main" val="3433763932"/>
                    </a:ext>
                  </a:extLst>
                </a:gridCol>
                <a:gridCol w="341883">
                  <a:extLst>
                    <a:ext uri="{9D8B030D-6E8A-4147-A177-3AD203B41FA5}">
                      <a16:colId xmlns:a16="http://schemas.microsoft.com/office/drawing/2014/main" val="2633516278"/>
                    </a:ext>
                  </a:extLst>
                </a:gridCol>
                <a:gridCol w="341883">
                  <a:extLst>
                    <a:ext uri="{9D8B030D-6E8A-4147-A177-3AD203B41FA5}">
                      <a16:colId xmlns:a16="http://schemas.microsoft.com/office/drawing/2014/main" val="4259637696"/>
                    </a:ext>
                  </a:extLst>
                </a:gridCol>
                <a:gridCol w="341883">
                  <a:extLst>
                    <a:ext uri="{9D8B030D-6E8A-4147-A177-3AD203B41FA5}">
                      <a16:colId xmlns:a16="http://schemas.microsoft.com/office/drawing/2014/main" val="3460006455"/>
                    </a:ext>
                  </a:extLst>
                </a:gridCol>
                <a:gridCol w="341883">
                  <a:extLst>
                    <a:ext uri="{9D8B030D-6E8A-4147-A177-3AD203B41FA5}">
                      <a16:colId xmlns:a16="http://schemas.microsoft.com/office/drawing/2014/main" val="3762614868"/>
                    </a:ext>
                  </a:extLst>
                </a:gridCol>
                <a:gridCol w="341883">
                  <a:extLst>
                    <a:ext uri="{9D8B030D-6E8A-4147-A177-3AD203B41FA5}">
                      <a16:colId xmlns:a16="http://schemas.microsoft.com/office/drawing/2014/main" val="3461052110"/>
                    </a:ext>
                  </a:extLst>
                </a:gridCol>
                <a:gridCol w="341883">
                  <a:extLst>
                    <a:ext uri="{9D8B030D-6E8A-4147-A177-3AD203B41FA5}">
                      <a16:colId xmlns:a16="http://schemas.microsoft.com/office/drawing/2014/main" val="4143549948"/>
                    </a:ext>
                  </a:extLst>
                </a:gridCol>
                <a:gridCol w="341883">
                  <a:extLst>
                    <a:ext uri="{9D8B030D-6E8A-4147-A177-3AD203B41FA5}">
                      <a16:colId xmlns:a16="http://schemas.microsoft.com/office/drawing/2014/main" val="1526348839"/>
                    </a:ext>
                  </a:extLst>
                </a:gridCol>
                <a:gridCol w="341883">
                  <a:extLst>
                    <a:ext uri="{9D8B030D-6E8A-4147-A177-3AD203B41FA5}">
                      <a16:colId xmlns:a16="http://schemas.microsoft.com/office/drawing/2014/main" val="644413281"/>
                    </a:ext>
                  </a:extLst>
                </a:gridCol>
                <a:gridCol w="341883">
                  <a:extLst>
                    <a:ext uri="{9D8B030D-6E8A-4147-A177-3AD203B41FA5}">
                      <a16:colId xmlns:a16="http://schemas.microsoft.com/office/drawing/2014/main" val="1888865782"/>
                    </a:ext>
                  </a:extLst>
                </a:gridCol>
                <a:gridCol w="341883">
                  <a:extLst>
                    <a:ext uri="{9D8B030D-6E8A-4147-A177-3AD203B41FA5}">
                      <a16:colId xmlns:a16="http://schemas.microsoft.com/office/drawing/2014/main" val="171558097"/>
                    </a:ext>
                  </a:extLst>
                </a:gridCol>
                <a:gridCol w="341883">
                  <a:extLst>
                    <a:ext uri="{9D8B030D-6E8A-4147-A177-3AD203B41FA5}">
                      <a16:colId xmlns:a16="http://schemas.microsoft.com/office/drawing/2014/main" val="3663681269"/>
                    </a:ext>
                  </a:extLst>
                </a:gridCol>
              </a:tblGrid>
              <a:tr h="354527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1365547"/>
                  </a:ext>
                </a:extLst>
              </a:tr>
              <a:tr h="3545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84794949"/>
                  </a:ext>
                </a:extLst>
              </a:tr>
              <a:tr h="3545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7969968"/>
                  </a:ext>
                </a:extLst>
              </a:tr>
              <a:tr h="3545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2167972"/>
                  </a:ext>
                </a:extLst>
              </a:tr>
              <a:tr h="3545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025162"/>
                  </a:ext>
                </a:extLst>
              </a:tr>
              <a:tr h="3545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98013"/>
                  </a:ext>
                </a:extLst>
              </a:tr>
              <a:tr h="3545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9701009"/>
                  </a:ext>
                </a:extLst>
              </a:tr>
              <a:tr h="3545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192254"/>
                  </a:ext>
                </a:extLst>
              </a:tr>
              <a:tr h="354527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154918"/>
                  </a:ext>
                </a:extLst>
              </a:tr>
            </a:tbl>
          </a:graphicData>
        </a:graphic>
      </p:graphicFrame>
      <p:grpSp>
        <p:nvGrpSpPr>
          <p:cNvPr id="6" name="그룹 5"/>
          <p:cNvGrpSpPr/>
          <p:nvPr/>
        </p:nvGrpSpPr>
        <p:grpSpPr>
          <a:xfrm>
            <a:off x="2194259" y="2255845"/>
            <a:ext cx="5476584" cy="3189379"/>
            <a:chOff x="1799121" y="2255845"/>
            <a:chExt cx="5476584" cy="3189379"/>
          </a:xfrm>
        </p:grpSpPr>
        <p:sp>
          <p:nvSpPr>
            <p:cNvPr id="4" name="직사각형 3"/>
            <p:cNvSpPr/>
            <p:nvPr/>
          </p:nvSpPr>
          <p:spPr bwMode="gray">
            <a:xfrm>
              <a:off x="1799121" y="2255845"/>
              <a:ext cx="1371135" cy="318937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50000"/>
                </a:spcBef>
                <a:buClr>
                  <a:srgbClr val="1F3F5F"/>
                </a:buClr>
              </a:pPr>
              <a:endParaRPr lang="ko-KR" altLang="en-US" b="1" dirty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</p:txBody>
        </p:sp>
        <p:sp>
          <p:nvSpPr>
            <p:cNvPr id="278" name="직사각형 277"/>
            <p:cNvSpPr/>
            <p:nvPr/>
          </p:nvSpPr>
          <p:spPr bwMode="gray">
            <a:xfrm>
              <a:off x="3163626" y="2255845"/>
              <a:ext cx="1371135" cy="318937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50000"/>
                </a:spcBef>
                <a:buClr>
                  <a:srgbClr val="1F3F5F"/>
                </a:buClr>
              </a:pPr>
              <a:endParaRPr lang="ko-KR" altLang="en-US" b="1" dirty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</p:txBody>
        </p:sp>
        <p:sp>
          <p:nvSpPr>
            <p:cNvPr id="279" name="직사각형 278"/>
            <p:cNvSpPr/>
            <p:nvPr/>
          </p:nvSpPr>
          <p:spPr bwMode="gray">
            <a:xfrm>
              <a:off x="4534098" y="2255845"/>
              <a:ext cx="1371135" cy="318937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50000"/>
                </a:spcBef>
                <a:buClr>
                  <a:srgbClr val="1F3F5F"/>
                </a:buClr>
              </a:pPr>
              <a:endParaRPr lang="ko-KR" altLang="en-US" b="1" dirty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</p:txBody>
        </p:sp>
        <p:sp>
          <p:nvSpPr>
            <p:cNvPr id="280" name="직사각형 279"/>
            <p:cNvSpPr/>
            <p:nvPr/>
          </p:nvSpPr>
          <p:spPr bwMode="gray">
            <a:xfrm>
              <a:off x="5904570" y="2255845"/>
              <a:ext cx="1371135" cy="3189379"/>
            </a:xfrm>
            <a:prstGeom prst="rect">
              <a:avLst/>
            </a:prstGeom>
            <a:noFill/>
            <a:ln w="6350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/>
              <a:tailEnd/>
            </a:ln>
            <a:effectLst/>
          </p:spPr>
          <p:txBody>
            <a:bodyPr wrap="square" rtlCol="0" anchor="ctr">
              <a:noAutofit/>
            </a:bodyPr>
            <a:lstStyle/>
            <a:p>
              <a:pPr algn="ctr">
                <a:spcBef>
                  <a:spcPct val="50000"/>
                </a:spcBef>
                <a:buClr>
                  <a:srgbClr val="1F3F5F"/>
                </a:buClr>
              </a:pPr>
              <a:endParaRPr lang="ko-KR" altLang="en-US" b="1" dirty="0">
                <a:solidFill>
                  <a:schemeClr val="bg1"/>
                </a:solidFill>
                <a:latin typeface="Arial" pitchFamily="34" charset="0"/>
                <a:ea typeface="Malgun Gothic" pitchFamily="34" charset="-127"/>
                <a:cs typeface="Arial" pitchFamily="34" charset="0"/>
              </a:endParaRPr>
            </a:p>
          </p:txBody>
        </p:sp>
      </p:grpSp>
      <p:sp>
        <p:nvSpPr>
          <p:cNvPr id="281" name="왼쪽/오른쪽 화살표 280"/>
          <p:cNvSpPr/>
          <p:nvPr/>
        </p:nvSpPr>
        <p:spPr>
          <a:xfrm>
            <a:off x="3575434" y="3054330"/>
            <a:ext cx="2009848" cy="1590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2" name="왼쪽/오른쪽 화살표 281"/>
          <p:cNvSpPr/>
          <p:nvPr/>
        </p:nvSpPr>
        <p:spPr>
          <a:xfrm>
            <a:off x="2208543" y="2363590"/>
            <a:ext cx="1345705" cy="1590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3" name="왼쪽/오른쪽 화살표 282"/>
          <p:cNvSpPr/>
          <p:nvPr/>
        </p:nvSpPr>
        <p:spPr>
          <a:xfrm>
            <a:off x="2881395" y="2709959"/>
            <a:ext cx="1345705" cy="1590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4" name="왼쪽/오른쪽 화살표 283"/>
          <p:cNvSpPr/>
          <p:nvPr/>
        </p:nvSpPr>
        <p:spPr>
          <a:xfrm>
            <a:off x="4935660" y="3417714"/>
            <a:ext cx="1345705" cy="1590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5" name="왼쪽/오른쪽 화살표 284"/>
          <p:cNvSpPr/>
          <p:nvPr/>
        </p:nvSpPr>
        <p:spPr>
          <a:xfrm>
            <a:off x="5292582" y="3771215"/>
            <a:ext cx="1345705" cy="1590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6" name="왼쪽/오른쪽 화살표 285"/>
          <p:cNvSpPr/>
          <p:nvPr/>
        </p:nvSpPr>
        <p:spPr>
          <a:xfrm>
            <a:off x="4264405" y="4126498"/>
            <a:ext cx="1345705" cy="1590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7" name="왼쪽/오른쪽 화살표 286"/>
          <p:cNvSpPr/>
          <p:nvPr/>
        </p:nvSpPr>
        <p:spPr>
          <a:xfrm>
            <a:off x="5616613" y="4484627"/>
            <a:ext cx="1377053" cy="1590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8" name="왼쪽/오른쪽 화살표 287"/>
          <p:cNvSpPr/>
          <p:nvPr/>
        </p:nvSpPr>
        <p:spPr>
          <a:xfrm>
            <a:off x="6998327" y="4844235"/>
            <a:ext cx="668489" cy="159026"/>
          </a:xfrm>
          <a:prstGeom prst="left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89" name="Oval 14"/>
          <p:cNvSpPr/>
          <p:nvPr/>
        </p:nvSpPr>
        <p:spPr>
          <a:xfrm>
            <a:off x="2454408" y="5186936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90" name="Rectangular Callout 97"/>
          <p:cNvSpPr/>
          <p:nvPr/>
        </p:nvSpPr>
        <p:spPr>
          <a:xfrm>
            <a:off x="1748783" y="5542669"/>
            <a:ext cx="1118829" cy="267917"/>
          </a:xfrm>
          <a:prstGeom prst="wedgeRectCallout">
            <a:avLst>
              <a:gd name="adj1" fmla="val 19414"/>
              <a:gd name="adj2" fmla="val -108233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Kick Off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291" name="Oval 14"/>
          <p:cNvSpPr/>
          <p:nvPr/>
        </p:nvSpPr>
        <p:spPr>
          <a:xfrm>
            <a:off x="4840730" y="5229884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92" name="Rectangular Callout 97"/>
          <p:cNvSpPr/>
          <p:nvPr/>
        </p:nvSpPr>
        <p:spPr>
          <a:xfrm>
            <a:off x="4153610" y="5542669"/>
            <a:ext cx="1106413" cy="267917"/>
          </a:xfrm>
          <a:prstGeom prst="wedgeRectCallout">
            <a:avLst>
              <a:gd name="adj1" fmla="val 19103"/>
              <a:gd name="adj2" fmla="val -96184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디자인 시안 완료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293" name="Oval 14"/>
          <p:cNvSpPr/>
          <p:nvPr/>
        </p:nvSpPr>
        <p:spPr>
          <a:xfrm>
            <a:off x="5550773" y="5210783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94" name="Rectangular Callout 97"/>
          <p:cNvSpPr/>
          <p:nvPr/>
        </p:nvSpPr>
        <p:spPr>
          <a:xfrm>
            <a:off x="5309121" y="5542668"/>
            <a:ext cx="1317381" cy="267917"/>
          </a:xfrm>
          <a:prstGeom prst="wedgeRectCallout">
            <a:avLst>
              <a:gd name="adj1" fmla="val -22926"/>
              <a:gd name="adj2" fmla="val -106696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기획 완료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295" name="Oval 14"/>
          <p:cNvSpPr/>
          <p:nvPr/>
        </p:nvSpPr>
        <p:spPr>
          <a:xfrm>
            <a:off x="6903665" y="5209006"/>
            <a:ext cx="189324" cy="189324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96" name="Rectangular Callout 97"/>
          <p:cNvSpPr/>
          <p:nvPr/>
        </p:nvSpPr>
        <p:spPr>
          <a:xfrm>
            <a:off x="6675600" y="5542668"/>
            <a:ext cx="885333" cy="267917"/>
          </a:xfrm>
          <a:prstGeom prst="wedgeRectCallout">
            <a:avLst>
              <a:gd name="adj1" fmla="val -14737"/>
              <a:gd name="adj2" fmla="val -111555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000" b="1" dirty="0" smtClean="0">
                <a:latin typeface="+mn-ea"/>
                <a:cs typeface="나눔고딕"/>
              </a:rPr>
              <a:t>테스트</a:t>
            </a:r>
            <a:endParaRPr lang="en-US" sz="1000" b="1" dirty="0">
              <a:latin typeface="+mn-ea"/>
              <a:cs typeface="나눔고딕"/>
            </a:endParaRPr>
          </a:p>
        </p:txBody>
      </p:sp>
      <p:sp>
        <p:nvSpPr>
          <p:cNvPr id="297" name="Oval 14"/>
          <p:cNvSpPr/>
          <p:nvPr/>
        </p:nvSpPr>
        <p:spPr>
          <a:xfrm>
            <a:off x="7791957" y="5209006"/>
            <a:ext cx="189324" cy="189324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+mn-ea"/>
            </a:endParaRPr>
          </a:p>
        </p:txBody>
      </p:sp>
      <p:sp>
        <p:nvSpPr>
          <p:cNvPr id="298" name="Rectangular Callout 97"/>
          <p:cNvSpPr/>
          <p:nvPr/>
        </p:nvSpPr>
        <p:spPr>
          <a:xfrm>
            <a:off x="7610031" y="5542668"/>
            <a:ext cx="691986" cy="267917"/>
          </a:xfrm>
          <a:prstGeom prst="wedgeRectCallout">
            <a:avLst>
              <a:gd name="adj1" fmla="val -12880"/>
              <a:gd name="adj2" fmla="val -105512"/>
            </a:avLst>
          </a:prstGeom>
          <a:ln>
            <a:solidFill>
              <a:srgbClr val="7F7F7F"/>
            </a:solidFill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 b="1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9/4 </a:t>
            </a:r>
            <a:r>
              <a:rPr lang="ko-KR" altLang="en-US" sz="1000" b="1" dirty="0" smtClean="0">
                <a:latin typeface="나눔고딕" panose="020D0604000000000000" pitchFamily="50" charset="-127"/>
                <a:ea typeface="나눔고딕" panose="020D0604000000000000" pitchFamily="50" charset="-127"/>
                <a:cs typeface="나눔고딕"/>
              </a:rPr>
              <a:t>오픈</a:t>
            </a:r>
            <a:endParaRPr lang="en-US" sz="1000" b="1" dirty="0">
              <a:latin typeface="+mn-ea"/>
              <a:cs typeface="나눔고딕"/>
            </a:endParaRPr>
          </a:p>
        </p:txBody>
      </p:sp>
    </p:spTree>
    <p:extLst>
      <p:ext uri="{BB962C8B-B14F-4D97-AF65-F5344CB8AC3E}">
        <p14:creationId xmlns:p14="http://schemas.microsoft.com/office/powerpoint/2010/main" val="1163239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1/3)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739881"/>
              </p:ext>
            </p:extLst>
          </p:nvPr>
        </p:nvGraphicFramePr>
        <p:xfrm>
          <a:off x="755576" y="836712"/>
          <a:ext cx="7723713" cy="5400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686">
                  <a:extLst>
                    <a:ext uri="{9D8B030D-6E8A-4147-A177-3AD203B41FA5}">
                      <a16:colId xmlns:a16="http://schemas.microsoft.com/office/drawing/2014/main" val="999821055"/>
                    </a:ext>
                  </a:extLst>
                </a:gridCol>
                <a:gridCol w="46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9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9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8159">
                <a:tc rowSpan="8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Schedule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 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송신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I/F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분석서버에 분석을 위한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Row Data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송신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Master,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주문상품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상품공급사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주문출하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공사유형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상품진열 정보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200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1-2.</a:t>
                      </a: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Schedule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연관상품 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수신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I/F</a:t>
                      </a:r>
                      <a:endParaRPr lang="ko-KR" altLang="en-US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분석서버에서 분석한 추천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연관 정보를 수신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사업장 별 추천상품 수신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매일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품목 별 연관상품 수신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일주일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공사유형 별 연관상품 수신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일주일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569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1-3.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 송신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분석서버에 분석을 위한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Data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송신정보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Display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및 수동송신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주문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조직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상품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Master,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주문상품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사업장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상품공급사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주문출하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공사유형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상품진열 정보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53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1-4.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사업장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별 추천상품수신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분석서버에서 분석한 추천상품정보 관리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매일 새벽에 수신된 추천상품정보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Display</a:t>
                      </a: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추천상품을 추가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수정을 할 수 있음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86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1-5.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품목 별 연관상품 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분석서버에서 분석한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품목 별 연관 상품정보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관리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매주 일요일 아침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시에 수신된 품목 별 연관 상품정보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Display</a:t>
                      </a: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품목 별 연관 상품을 추가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수정을 할 수 있음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8051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1-6.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공사유형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연관상품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분석서버에서 분석한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공사유형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 연관 상품정보 관리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매주 일요일 아침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9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시에 수신된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공사유형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 연관 상품정보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Display</a:t>
                      </a: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공사유형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별 연관 상품을 추가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수정을 할 수 있음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09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1-7.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 상품 월별 통계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월별 추천된 상품의 통계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Display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월별 노출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수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클릭 수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,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구매 수를 그래프로 표현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74318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1-8.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 상품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페이지별 통계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각 페이지별 추천된 통계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Display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페이지 별 노출 분석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페이지 별 클릭 분석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페이지 별 구매 분석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2579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(2/3)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9389023"/>
              </p:ext>
            </p:extLst>
          </p:nvPr>
        </p:nvGraphicFramePr>
        <p:xfrm>
          <a:off x="755576" y="836712"/>
          <a:ext cx="7723713" cy="51845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686">
                  <a:extLst>
                    <a:ext uri="{9D8B030D-6E8A-4147-A177-3AD203B41FA5}">
                      <a16:colId xmlns:a16="http://schemas.microsoft.com/office/drawing/2014/main" val="999821055"/>
                    </a:ext>
                  </a:extLst>
                </a:gridCol>
                <a:gridCol w="46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9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9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27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1-9.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메인 추천상품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매일 분석된 추천상품을 메인에 노출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1-10.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상품검색 연관상품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검색한 상품 결과와 연관된 상품을 검색페이지에 노출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1-11.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클릭한 상품과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연관된 상품을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상품상세 페이지에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1-12.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이동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장바구니에 담길 상품과 연관된 상품을 레이어 팝업에 노출 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198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1-13.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장바구니에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담긴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상품과 연관된 상품을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장바구니 페이지에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노출 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1-14.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관심상품에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담긴 상품과 연관된 상품을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관심상품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페이지에 노출 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4079">
                <a:tc rowSpan="6">
                  <a:txBody>
                    <a:bodyPr/>
                    <a:lstStyle/>
                    <a:p>
                      <a:pPr marL="0" marR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2.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검색엔진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2-1.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자동완성 기능개선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로그인한 사업장과 연결된 자동완성 색인 추가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606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2-2.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검색제안어 기능개선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통합검색 시 결과가 없을 때 제안 기능 개선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로그인한 사업장과 관련된 제안어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Keyword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초성과 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영 자판 배열에 따른 제안 기능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9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2-3.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연관어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검색엔진 실시간 동의어 색인 처리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644489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2-4.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검색기능 강화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단어의 음절 색인 강화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152004"/>
                  </a:ext>
                </a:extLst>
              </a:tr>
              <a:tr h="3831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2-5.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동의어 등록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실패 된 단어의 등록을 동의어에 등록하여 색인 기능 강화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51265"/>
                  </a:ext>
                </a:extLst>
              </a:tr>
              <a:tr h="864096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2-6.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검색로그관리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 성공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실패 로그관리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성공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통합 검색 시 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건 이상의 데이터가 검색되고 장바구니에 담기면 성공</a:t>
                      </a:r>
                      <a:endParaRPr lang="en-US" altLang="ko-KR" sz="1000" b="0" i="0" u="none" strike="noStrike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실퍠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: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통합 검색 시 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1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건도 검색이 되지 않으면 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실패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marL="360000" indent="-171450" algn="l" fontAlgn="ctr"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실패 된 단어의 등록여부 관리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4268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342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346050"/>
          </a:xfrm>
        </p:spPr>
        <p:txBody>
          <a:bodyPr>
            <a:noAutofit/>
          </a:bodyPr>
          <a:lstStyle/>
          <a:p>
            <a:r>
              <a:rPr lang="en-US" altLang="ko-KR" sz="1700" b="1" dirty="0"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. </a:t>
            </a:r>
            <a:r>
              <a:rPr lang="ko-KR" altLang="en-US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구축 내역 </a:t>
            </a:r>
            <a:r>
              <a:rPr lang="en-US" altLang="ko-KR" sz="1700" b="1" dirty="0" smtClean="0">
                <a:latin typeface="나눔고딕" panose="020D0604000000000000" pitchFamily="50" charset="-127"/>
                <a:ea typeface="나눔고딕" panose="020D0604000000000000" pitchFamily="50" charset="-127"/>
              </a:rPr>
              <a:t>(3/3)</a:t>
            </a:r>
            <a:endParaRPr lang="ko-KR" altLang="en-US" sz="1700" b="1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3210351"/>
              </p:ext>
            </p:extLst>
          </p:nvPr>
        </p:nvGraphicFramePr>
        <p:xfrm>
          <a:off x="755576" y="836712"/>
          <a:ext cx="7723713" cy="385247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70686">
                  <a:extLst>
                    <a:ext uri="{9D8B030D-6E8A-4147-A177-3AD203B41FA5}">
                      <a16:colId xmlns:a16="http://schemas.microsoft.com/office/drawing/2014/main" val="999821055"/>
                    </a:ext>
                  </a:extLst>
                </a:gridCol>
                <a:gridCol w="460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691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9696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7945">
                <a:tc gridSpan="2"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구분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서비스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화면명</a:t>
                      </a:r>
                      <a:r>
                        <a:rPr lang="en-US" altLang="ko-KR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/</a:t>
                      </a:r>
                      <a:r>
                        <a:rPr lang="ko-KR" altLang="en-US" sz="1000" b="1" u="none" strike="noStrike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기능명</a:t>
                      </a:r>
                      <a:endParaRPr lang="ko-KR" altLang="en-US" sz="1000" b="1" i="0" u="none" strike="noStrike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1" u="none" strike="noStrike" dirty="0">
                          <a:effectLst/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기능 및 내용</a:t>
                      </a:r>
                      <a:endParaRPr lang="ko-KR" altLang="en-US" sz="1000" b="1" i="0" u="none" strike="noStrike" dirty="0">
                        <a:solidFill>
                          <a:srgbClr val="000000"/>
                        </a:solidFill>
                        <a:effectLst/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marL="7564" marR="7564" marT="7564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127">
                <a:tc rowSpan="5"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Big Data</a:t>
                      </a:r>
                    </a:p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정보제공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3-1.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추천상품 뷰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로그 등록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3-2.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 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뷰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클릭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 로그 등록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3-3.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검색엔진 성공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실패 로그 관리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3-4.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월별 통계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 월별 통계 로그 관리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3-5.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Back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페이지별 통계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 페이지별 통계 로그 관리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79">
                <a:tc rowSpan="5">
                  <a:txBody>
                    <a:bodyPr/>
                    <a:lstStyle/>
                    <a:p>
                      <a:pPr marL="0" marR="0" indent="0" algn="ctr" defTabSz="844083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4. 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구매사 </a:t>
                      </a:r>
                      <a:r>
                        <a:rPr lang="en-US" altLang="ko-KR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UI</a:t>
                      </a:r>
                      <a:r>
                        <a:rPr lang="ko-KR" altLang="en-US" sz="1000" b="0" i="0" u="none" strike="noStrike" kern="120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개선</a:t>
                      </a:r>
                    </a:p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4-1.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재고관리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상품 재고파악 및 관리를 위한 재고관리 통계 화면 제공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4-2.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화면 사이즈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최적의 사용자 환경을 고려한 화면사이즈에 맞춤 레이아웃 제공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939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4-3.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디자인 강화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디자인 가이드를 통한 일관성 있는 디자인 가이드 제작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6644489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4-4.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구조개선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카테고리 별 주요 상품을 인지하기 용이한 카테고리 구조 개선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9152004"/>
                  </a:ext>
                </a:extLst>
              </a:tr>
              <a:tr h="383141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4-5.</a:t>
                      </a:r>
                      <a:endParaRPr lang="en-US" altLang="ko-KR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72000" algn="l" fontAlgn="ctr"/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</a:t>
                      </a:r>
                      <a:r>
                        <a:rPr lang="en-US" altLang="ko-KR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연관상품</a:t>
                      </a:r>
                      <a:endParaRPr lang="ko-KR" alt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243450" indent="-171450" algn="l" fontAlgn="ctr">
                        <a:buFont typeface="Arial" panose="020B0604020202020204" pitchFamily="34" charset="0"/>
                        <a:buChar char="•"/>
                      </a:pP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</a:t>
                      </a:r>
                      <a:r>
                        <a:rPr lang="en-US" altLang="ko-KR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00" b="0" i="0" u="none" strike="noStrike" baseline="0" dirty="0" smtClean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연관 상품을 사용자 접근이 용이하도록 콘텐츠 개선</a:t>
                      </a:r>
                      <a:endParaRPr lang="en-US" altLang="ko-KR" sz="1000" b="0" i="0" u="none" strike="noStrike" baseline="0" dirty="0" smtClean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905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6872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noFill/>
        <a:ln w="12700">
          <a:solidFill>
            <a:schemeClr val="bg1">
              <a:lumMod val="85000"/>
            </a:schemeClr>
          </a:solidFill>
          <a:prstDash val="solid"/>
          <a:miter lim="800000"/>
          <a:headEnd/>
          <a:tailEnd/>
        </a:ln>
        <a:effectLst/>
      </a:spPr>
      <a:bodyPr wrap="square" rtlCol="0" anchor="ctr">
        <a:noAutofit/>
      </a:bodyPr>
      <a:lstStyle>
        <a:defPPr algn="ctr">
          <a:spcBef>
            <a:spcPct val="50000"/>
          </a:spcBef>
          <a:buClr>
            <a:srgbClr val="1F3F5F"/>
          </a:buClr>
          <a:defRPr b="1" dirty="0">
            <a:solidFill>
              <a:schemeClr val="bg1"/>
            </a:solidFill>
            <a:latin typeface="Arial" pitchFamily="34" charset="0"/>
            <a:ea typeface="Malgun Gothic" pitchFamily="34" charset="-127"/>
            <a:cs typeface="Arial" pitchFamily="34" charset="0"/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4475</TotalTime>
  <Words>1138</Words>
  <Application>Microsoft Office PowerPoint</Application>
  <PresentationFormat>화면 슬라이드 쇼(4:3)</PresentationFormat>
  <Paragraphs>265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3" baseType="lpstr">
      <vt:lpstr>나눔고딕</vt:lpstr>
      <vt:lpstr>Malgun Gothic</vt:lpstr>
      <vt:lpstr>Malgun Gothic</vt:lpstr>
      <vt:lpstr>Arial</vt:lpstr>
      <vt:lpstr>Wingdings</vt:lpstr>
      <vt:lpstr>1_Office 테마</vt:lpstr>
      <vt:lpstr>PowerPoint 프레젠테이션</vt:lpstr>
      <vt:lpstr>1. 구축 목적 및 경과</vt:lpstr>
      <vt:lpstr>2. 개선 전/후 비교</vt:lpstr>
      <vt:lpstr>3. 추진사항 및 일정</vt:lpstr>
      <vt:lpstr>4. 구축 내역 (1/3)</vt:lpstr>
      <vt:lpstr>4. 구축 내역 (2/3)</vt:lpstr>
      <vt:lpstr>4. 구축 내역 (3/3)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jameskang</dc:creator>
  <cp:lastModifiedBy>jameskang</cp:lastModifiedBy>
  <cp:revision>143</cp:revision>
  <dcterms:created xsi:type="dcterms:W3CDTF">2012-10-26T02:18:54Z</dcterms:created>
  <dcterms:modified xsi:type="dcterms:W3CDTF">2019-08-28T01:35:29Z</dcterms:modified>
</cp:coreProperties>
</file>