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8" r:id="rId2"/>
  </p:sldMasterIdLst>
  <p:notesMasterIdLst>
    <p:notesMasterId r:id="rId27"/>
  </p:notesMasterIdLst>
  <p:handoutMasterIdLst>
    <p:handoutMasterId r:id="rId28"/>
  </p:handoutMasterIdLst>
  <p:sldIdLst>
    <p:sldId id="719" r:id="rId3"/>
    <p:sldId id="720" r:id="rId4"/>
    <p:sldId id="775" r:id="rId5"/>
    <p:sldId id="727" r:id="rId6"/>
    <p:sldId id="733" r:id="rId7"/>
    <p:sldId id="760" r:id="rId8"/>
    <p:sldId id="776" r:id="rId9"/>
    <p:sldId id="761" r:id="rId10"/>
    <p:sldId id="762" r:id="rId11"/>
    <p:sldId id="763" r:id="rId12"/>
    <p:sldId id="765" r:id="rId13"/>
    <p:sldId id="766" r:id="rId14"/>
    <p:sldId id="767" r:id="rId15"/>
    <p:sldId id="768" r:id="rId16"/>
    <p:sldId id="769" r:id="rId17"/>
    <p:sldId id="770" r:id="rId18"/>
    <p:sldId id="771" r:id="rId19"/>
    <p:sldId id="774" r:id="rId20"/>
    <p:sldId id="764" r:id="rId21"/>
    <p:sldId id="772" r:id="rId22"/>
    <p:sldId id="773" r:id="rId23"/>
    <p:sldId id="757" r:id="rId24"/>
    <p:sldId id="758" r:id="rId25"/>
    <p:sldId id="759" r:id="rId26"/>
  </p:sldIdLst>
  <p:sldSz cx="9906000" cy="6858000" type="A4"/>
  <p:notesSz cx="7102475" cy="10234613"/>
  <p:defaultTextStyle>
    <a:defPPr>
      <a:defRPr lang="en-US"/>
    </a:defPPr>
    <a:lvl1pPr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44">
          <p15:clr>
            <a:srgbClr val="A4A3A4"/>
          </p15:clr>
        </p15:guide>
        <p15:guide id="3" pos="580">
          <p15:clr>
            <a:srgbClr val="A4A3A4"/>
          </p15:clr>
        </p15:guide>
        <p15:guide id="4" pos="353">
          <p15:clr>
            <a:srgbClr val="A4A3A4"/>
          </p15:clr>
        </p15:guide>
        <p15:guide id="5" pos="42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C80"/>
    <a:srgbClr val="CC3300"/>
    <a:srgbClr val="FF9999"/>
    <a:srgbClr val="FFF9E1"/>
    <a:srgbClr val="FF6600"/>
    <a:srgbClr val="FF9933"/>
    <a:srgbClr val="FCE3D4"/>
    <a:srgbClr val="FF0000"/>
    <a:srgbClr val="FFFF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4" autoAdjust="0"/>
    <p:restoredTop sz="95964" autoAdjust="0"/>
  </p:normalViewPr>
  <p:slideViewPr>
    <p:cSldViewPr>
      <p:cViewPr varScale="1">
        <p:scale>
          <a:sx n="115" d="100"/>
          <a:sy n="115" d="100"/>
        </p:scale>
        <p:origin x="1518" y="108"/>
      </p:cViewPr>
      <p:guideLst>
        <p:guide orient="horz" pos="2160"/>
        <p:guide pos="444"/>
        <p:guide pos="580"/>
        <p:guide pos="353"/>
        <p:guide pos="4209"/>
      </p:guideLst>
    </p:cSldViewPr>
  </p:slideViewPr>
  <p:outlineViewPr>
    <p:cViewPr>
      <p:scale>
        <a:sx n="26" d="100"/>
        <a:sy n="26" d="100"/>
      </p:scale>
      <p:origin x="168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66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8514" cy="512304"/>
          </a:xfrm>
          <a:prstGeom prst="rect">
            <a:avLst/>
          </a:prstGeom>
        </p:spPr>
        <p:txBody>
          <a:bodyPr vert="horz" lIns="94333" tIns="47167" rIns="94333" bIns="47167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4" y="0"/>
            <a:ext cx="3078514" cy="512304"/>
          </a:xfrm>
          <a:prstGeom prst="rect">
            <a:avLst/>
          </a:prstGeom>
        </p:spPr>
        <p:txBody>
          <a:bodyPr vert="horz" lIns="94333" tIns="47167" rIns="94333" bIns="47167" rtlCol="0"/>
          <a:lstStyle>
            <a:lvl1pPr algn="r">
              <a:defRPr sz="1200"/>
            </a:lvl1pPr>
          </a:lstStyle>
          <a:p>
            <a:fld id="{C3232442-BD9E-418C-8CEE-1DD6C84F5165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2019-04-23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720678"/>
            <a:ext cx="3078514" cy="512303"/>
          </a:xfrm>
          <a:prstGeom prst="rect">
            <a:avLst/>
          </a:prstGeom>
        </p:spPr>
        <p:txBody>
          <a:bodyPr vert="horz" lIns="94333" tIns="47167" rIns="94333" bIns="47167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4" y="9720678"/>
            <a:ext cx="3078514" cy="512303"/>
          </a:xfrm>
          <a:prstGeom prst="rect">
            <a:avLst/>
          </a:prstGeom>
        </p:spPr>
        <p:txBody>
          <a:bodyPr vert="horz" lIns="94333" tIns="47167" rIns="94333" bIns="47167" rtlCol="0" anchor="b"/>
          <a:lstStyle>
            <a:lvl1pPr algn="r">
              <a:defRPr sz="1200"/>
            </a:lvl1pPr>
          </a:lstStyle>
          <a:p>
            <a:fld id="{6A478D09-E20C-4030-905B-7216CED1C77A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850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851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4" y="0"/>
            <a:ext cx="307851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794"/>
            <a:ext cx="5682644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0678"/>
            <a:ext cx="3078514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4" y="9720678"/>
            <a:ext cx="3078514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48FD1E-F7B8-469D-959C-B9BAA04E5B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410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5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35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66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596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2043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52043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 smtClean="0">
                <a:solidFill>
                  <a:prstClr val="black"/>
                </a:solidFill>
              </a:rPr>
              <a:t>SK Confidential</a:t>
            </a: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52043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707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TextBox 18"/>
          <p:cNvSpPr txBox="1">
            <a:spLocks noChangeArrowheads="1"/>
          </p:cNvSpPr>
          <p:nvPr userDrawn="1"/>
        </p:nvSpPr>
        <p:spPr bwMode="auto">
          <a:xfrm>
            <a:off x="3950633" y="6635750"/>
            <a:ext cx="19944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dirty="0">
                <a:solidFill>
                  <a:prstClr val="black"/>
                </a:solidFill>
                <a:latin typeface="나눔고딕" panose="020D0604000000000000" pitchFamily="50" charset="-127"/>
                <a:ea typeface="Malgun Gothic" pitchFamily="34" charset="-127"/>
                <a:cs typeface="Arial" pitchFamily="34" charset="0"/>
              </a:rPr>
              <a:t>Copyrightⓒ by SK, All Rights Reserved</a:t>
            </a:r>
            <a:endParaRPr lang="ko-KR" altLang="en-US" sz="800" b="0" dirty="0">
              <a:solidFill>
                <a:prstClr val="black"/>
              </a:solidFill>
              <a:latin typeface="나눔고딕" panose="020D0604000000000000" pitchFamily="50" charset="-127"/>
              <a:ea typeface="Malgun Gothic" pitchFamily="34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81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81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2019-04-23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/ 2010-03-15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9442451" y="6486697"/>
            <a:ext cx="444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fld id="{EEC86BDE-6562-4B62-A915-C17E4849BDE4}" type="slidenum">
              <a:rPr lang="ko-KR" altLang="en-US" sz="800" b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pPr algn="r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sz="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endParaRPr lang="ko-KR" altLang="en-US" sz="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93" y="46383"/>
            <a:ext cx="578106" cy="4518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67811" y="1196752"/>
            <a:ext cx="7309525" cy="0"/>
          </a:xfrm>
          <a:prstGeom prst="line">
            <a:avLst/>
          </a:prstGeom>
          <a:ln w="19050">
            <a:solidFill>
              <a:srgbClr val="E0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667811" y="2852936"/>
            <a:ext cx="730952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70267" y="3013115"/>
            <a:ext cx="1711100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Version 1.0 |  4</a:t>
            </a:r>
            <a:r>
              <a:rPr lang="en-US" altLang="ko-KR" sz="900" b="1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. 23. 2019</a:t>
            </a:r>
            <a:endParaRPr lang="ko-KR" altLang="en-US" sz="900" b="1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08" y="2147108"/>
            <a:ext cx="803109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ko-KR" altLang="en-US" sz="43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구매사 리뉴얼 구축 수행계획서</a:t>
            </a:r>
            <a:endParaRPr lang="ko-KR" altLang="en-US" sz="4300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77069" y="5013176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8533" y="5317371"/>
            <a:ext cx="2160240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30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비트큐브㈜</a:t>
            </a:r>
            <a:endParaRPr lang="en-US" altLang="ko-KR" sz="3000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975" y="1374641"/>
            <a:ext cx="5948201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ko-KR" sz="43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SK </a:t>
            </a:r>
            <a:r>
              <a:rPr lang="ko-KR" altLang="en-US" sz="4300" dirty="0" smtClean="0">
                <a:solidFill>
                  <a:schemeClr val="accent6">
                    <a:lumMod val="75000"/>
                  </a:schemeClr>
                </a:solidFill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텔레시스</a:t>
            </a:r>
            <a:r>
              <a:rPr lang="en-US" altLang="ko-KR" sz="43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 </a:t>
            </a:r>
            <a:r>
              <a:rPr lang="en-US" altLang="ko-KR" sz="4300" dirty="0" smtClean="0">
                <a:solidFill>
                  <a:srgbClr val="FF0000"/>
                </a:solidFill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OK plaza</a:t>
            </a:r>
            <a:endParaRPr lang="ko-KR" altLang="en-US" sz="4300" dirty="0">
              <a:solidFill>
                <a:srgbClr val="FF0000"/>
              </a:solidFill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2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3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상품카테고리 구조개선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명확한 정보전달을 위한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상품카테고리 구조를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상품카테고리를 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3Depth</a:t>
            </a:r>
            <a:r>
              <a:rPr kumimoji="0" lang="en-US" altLang="ko-KR" sz="2000" i="0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 </a:t>
            </a:r>
            <a:r>
              <a:rPr kumimoji="0" lang="ko-KR" altLang="en-US" sz="2000" i="0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까지 한눈에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볼 수 있는 구조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145" y="1898653"/>
            <a:ext cx="8700896" cy="4499242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 bwMode="gray">
          <a:xfrm>
            <a:off x="4808984" y="6309320"/>
            <a:ext cx="337434" cy="8857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01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4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장바구니 편의제공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사용자 접근성 향상을 위한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주요기능 및 콘텐츠를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주문 상태표시 및 추천 상품을 배치하여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장바구니</a:t>
            </a:r>
            <a:r>
              <a:rPr kumimoji="0" lang="ko-KR" altLang="en-US" sz="2000" i="0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편의제공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37" y="1966569"/>
            <a:ext cx="8630466" cy="443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13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5.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메인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상세화면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편의제공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사용자 접근성 향상을 위한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주요기능 및 콘텐츠를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추천 상품은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메인화면</a:t>
            </a:r>
            <a:r>
              <a:rPr lang="en-US" altLang="ko-KR" sz="20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</a:t>
            </a:r>
            <a:r>
              <a:rPr kumimoji="0" lang="ko-KR" altLang="en-US" sz="2000" i="0" strike="noStrike" kern="0" cap="none" spc="0" normalizeH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연관 상품은 </a:t>
            </a:r>
            <a:r>
              <a:rPr lang="ko-KR" altLang="en-US" sz="2000" kern="0" dirty="0" smtClean="0">
                <a:solidFill>
                  <a:srgbClr val="FF0000"/>
                </a:solidFill>
                <a:latin typeface="+mn-ea"/>
              </a:rPr>
              <a:t>상세화면에 배치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35" y="1988840"/>
            <a:ext cx="8723497" cy="417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564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6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UI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레이아웃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사이즈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효율적 공간 활용을 위한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UI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레이아웃을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최적의 사용자 환경을 고려한 화면 사이즈에 </a:t>
            </a:r>
            <a:r>
              <a:rPr lang="ko-KR" altLang="en-US" sz="2000" kern="0" dirty="0" smtClean="0">
                <a:solidFill>
                  <a:srgbClr val="FF0000"/>
                </a:solidFill>
                <a:latin typeface="+mn-ea"/>
              </a:rPr>
              <a:t>맞춤 레이아웃 </a:t>
            </a:r>
            <a:r>
              <a:rPr lang="ko-KR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476" y="1916832"/>
            <a:ext cx="7643615" cy="4447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44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7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상품 목록 화면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효율적 공간 활용을 위한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UI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레이아웃을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카테고리 별 콘텐츠를 한눈에 볼 수 있도록 </a:t>
            </a:r>
            <a:r>
              <a:rPr lang="ko-KR" altLang="en-US" sz="2000" kern="0" dirty="0" smtClean="0">
                <a:solidFill>
                  <a:srgbClr val="FF0000"/>
                </a:solidFill>
                <a:latin typeface="+mn-ea"/>
              </a:rPr>
              <a:t>목록 화면 </a:t>
            </a:r>
            <a:r>
              <a:rPr lang="ko-KR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705" y="1896158"/>
            <a:ext cx="6945783" cy="455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506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8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인터페이스 처리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AI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플랫폼을 통한 추천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연관 상품의 분석자료를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안정적으로 제공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연계를 위한 기본적인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송수신 처리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 및 </a:t>
            </a:r>
            <a:r>
              <a:rPr lang="ko-KR" altLang="en-US" sz="2000" kern="0" dirty="0" smtClean="0">
                <a:solidFill>
                  <a:srgbClr val="FF0000"/>
                </a:solidFill>
                <a:latin typeface="+mn-ea"/>
              </a:rPr>
              <a:t>통합 모니터링 </a:t>
            </a:r>
            <a:r>
              <a:rPr lang="ko-KR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구성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 bwMode="gray">
          <a:xfrm>
            <a:off x="1795244" y="2629494"/>
            <a:ext cx="2009404" cy="2296839"/>
          </a:xfrm>
          <a:prstGeom prst="rect">
            <a:avLst/>
          </a:prstGeom>
          <a:noFill/>
          <a:ln w="9525">
            <a:solidFill>
              <a:srgbClr val="CC33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" name="직사각형 8"/>
          <p:cNvSpPr/>
          <p:nvPr/>
        </p:nvSpPr>
        <p:spPr bwMode="gray">
          <a:xfrm>
            <a:off x="1795244" y="2204864"/>
            <a:ext cx="2009404" cy="42463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송수신 자료 처리 기능</a:t>
            </a:r>
            <a:endParaRPr lang="ko-KR" altLang="en-US" sz="11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" name="직사각형 14"/>
          <p:cNvSpPr/>
          <p:nvPr/>
        </p:nvSpPr>
        <p:spPr bwMode="gray">
          <a:xfrm>
            <a:off x="3944888" y="2629494"/>
            <a:ext cx="2009404" cy="2296839"/>
          </a:xfrm>
          <a:prstGeom prst="rect">
            <a:avLst/>
          </a:prstGeom>
          <a:noFill/>
          <a:ln w="9525">
            <a:solidFill>
              <a:srgbClr val="CC33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6" name="직사각형 15"/>
          <p:cNvSpPr/>
          <p:nvPr/>
        </p:nvSpPr>
        <p:spPr bwMode="gray">
          <a:xfrm>
            <a:off x="3944888" y="2204864"/>
            <a:ext cx="2009404" cy="42463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1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송수신 모니터링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8" name="직사각형 17"/>
          <p:cNvSpPr/>
          <p:nvPr/>
        </p:nvSpPr>
        <p:spPr bwMode="gray">
          <a:xfrm>
            <a:off x="6094532" y="2629494"/>
            <a:ext cx="2009404" cy="2296839"/>
          </a:xfrm>
          <a:prstGeom prst="rect">
            <a:avLst/>
          </a:prstGeom>
          <a:noFill/>
          <a:ln w="9525">
            <a:solidFill>
              <a:srgbClr val="CC33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9" name="직사각형 18"/>
          <p:cNvSpPr/>
          <p:nvPr/>
        </p:nvSpPr>
        <p:spPr bwMode="gray">
          <a:xfrm>
            <a:off x="6094532" y="2204864"/>
            <a:ext cx="2009404" cy="42463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1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자료 포맷 변환 및 매핑 관리</a:t>
            </a:r>
            <a:endParaRPr lang="ko-KR" altLang="en-US" sz="1100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3" name="Rectangle 66"/>
          <p:cNvSpPr>
            <a:spLocks noChangeArrowheads="1"/>
          </p:cNvSpPr>
          <p:nvPr/>
        </p:nvSpPr>
        <p:spPr bwMode="gray">
          <a:xfrm>
            <a:off x="1867252" y="2976761"/>
            <a:ext cx="939927" cy="996479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lang="ko-KR" altLang="en-US" sz="700" b="1">
              <a:latin typeface="+mn-ea"/>
              <a:ea typeface="+mn-ea"/>
            </a:endParaRPr>
          </a:p>
        </p:txBody>
      </p:sp>
      <p:sp>
        <p:nvSpPr>
          <p:cNvPr id="24" name="AutoShape 67"/>
          <p:cNvSpPr>
            <a:spLocks noChangeArrowheads="1"/>
          </p:cNvSpPr>
          <p:nvPr/>
        </p:nvSpPr>
        <p:spPr bwMode="auto">
          <a:xfrm>
            <a:off x="1854703" y="2852936"/>
            <a:ext cx="965488" cy="220955"/>
          </a:xfrm>
          <a:prstGeom prst="roundRect">
            <a:avLst>
              <a:gd name="adj" fmla="val 0"/>
            </a:avLst>
          </a:prstGeom>
          <a:solidFill>
            <a:srgbClr val="FF7C80"/>
          </a:solidFill>
          <a:ln w="9525" algn="ctr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AI 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플랫폼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5" name="AutoShape 71"/>
          <p:cNvSpPr>
            <a:spLocks noChangeArrowheads="1"/>
          </p:cNvSpPr>
          <p:nvPr/>
        </p:nvSpPr>
        <p:spPr bwMode="auto">
          <a:xfrm>
            <a:off x="2012154" y="3449837"/>
            <a:ext cx="663575" cy="358775"/>
          </a:xfrm>
          <a:prstGeom prst="cube">
            <a:avLst>
              <a:gd name="adj" fmla="val 5583"/>
            </a:avLst>
          </a:prstGeom>
          <a:solidFill>
            <a:srgbClr val="E2EDF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500">
                <a:solidFill>
                  <a:schemeClr val="accent2"/>
                </a:solidFill>
                <a:latin typeface="+mn-ea"/>
                <a:ea typeface="+mn-ea"/>
              </a:rPr>
              <a:t>Node1</a:t>
            </a:r>
          </a:p>
        </p:txBody>
      </p:sp>
      <p:sp>
        <p:nvSpPr>
          <p:cNvPr id="26" name="AutoShape 72"/>
          <p:cNvSpPr>
            <a:spLocks noChangeArrowheads="1"/>
          </p:cNvSpPr>
          <p:nvPr/>
        </p:nvSpPr>
        <p:spPr bwMode="auto">
          <a:xfrm>
            <a:off x="2012154" y="3321250"/>
            <a:ext cx="663575" cy="153470"/>
          </a:xfrm>
          <a:prstGeom prst="cube">
            <a:avLst>
              <a:gd name="adj" fmla="val 15769"/>
            </a:avLst>
          </a:prstGeom>
          <a:solidFill>
            <a:srgbClr val="859EB5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defRPr/>
            </a:pP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분석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/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수집</a:t>
            </a: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 </a:t>
            </a: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서버</a:t>
            </a:r>
          </a:p>
        </p:txBody>
      </p:sp>
      <p:grpSp>
        <p:nvGrpSpPr>
          <p:cNvPr id="27" name="Group 76"/>
          <p:cNvGrpSpPr>
            <a:grpSpLocks/>
          </p:cNvGrpSpPr>
          <p:nvPr/>
        </p:nvGrpSpPr>
        <p:grpSpPr bwMode="auto">
          <a:xfrm>
            <a:off x="2200999" y="3713830"/>
            <a:ext cx="314325" cy="177800"/>
            <a:chOff x="1112" y="4025"/>
            <a:chExt cx="524" cy="220"/>
          </a:xfrm>
        </p:grpSpPr>
        <p:grpSp>
          <p:nvGrpSpPr>
            <p:cNvPr id="28" name="Group 77"/>
            <p:cNvGrpSpPr>
              <a:grpSpLocks/>
            </p:cNvGrpSpPr>
            <p:nvPr/>
          </p:nvGrpSpPr>
          <p:grpSpPr bwMode="auto">
            <a:xfrm>
              <a:off x="1134" y="4025"/>
              <a:ext cx="502" cy="220"/>
              <a:chOff x="990" y="4454"/>
              <a:chExt cx="733" cy="220"/>
            </a:xfrm>
          </p:grpSpPr>
          <p:sp>
            <p:nvSpPr>
              <p:cNvPr id="33" name="Oval 78"/>
              <p:cNvSpPr>
                <a:spLocks noChangeArrowheads="1"/>
              </p:cNvSpPr>
              <p:nvPr/>
            </p:nvSpPr>
            <p:spPr bwMode="auto">
              <a:xfrm>
                <a:off x="989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4" name="Oval 79"/>
              <p:cNvSpPr>
                <a:spLocks noChangeArrowheads="1"/>
              </p:cNvSpPr>
              <p:nvPr/>
            </p:nvSpPr>
            <p:spPr bwMode="auto">
              <a:xfrm>
                <a:off x="104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5" name="Oval 80"/>
              <p:cNvSpPr>
                <a:spLocks noChangeArrowheads="1"/>
              </p:cNvSpPr>
              <p:nvPr/>
            </p:nvSpPr>
            <p:spPr bwMode="auto">
              <a:xfrm>
                <a:off x="110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6" name="Oval 81"/>
              <p:cNvSpPr>
                <a:spLocks noChangeArrowheads="1"/>
              </p:cNvSpPr>
              <p:nvPr/>
            </p:nvSpPr>
            <p:spPr bwMode="auto">
              <a:xfrm>
                <a:off x="1159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7" name="Oval 82"/>
              <p:cNvSpPr>
                <a:spLocks noChangeArrowheads="1"/>
              </p:cNvSpPr>
              <p:nvPr/>
            </p:nvSpPr>
            <p:spPr bwMode="auto">
              <a:xfrm>
                <a:off x="121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8" name="Oval 83"/>
              <p:cNvSpPr>
                <a:spLocks noChangeArrowheads="1"/>
              </p:cNvSpPr>
              <p:nvPr/>
            </p:nvSpPr>
            <p:spPr bwMode="auto">
              <a:xfrm>
                <a:off x="127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39" name="Oval 84"/>
              <p:cNvSpPr>
                <a:spLocks noChangeArrowheads="1"/>
              </p:cNvSpPr>
              <p:nvPr/>
            </p:nvSpPr>
            <p:spPr bwMode="auto">
              <a:xfrm>
                <a:off x="1333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0" name="Oval 85"/>
              <p:cNvSpPr>
                <a:spLocks noChangeArrowheads="1"/>
              </p:cNvSpPr>
              <p:nvPr/>
            </p:nvSpPr>
            <p:spPr bwMode="auto">
              <a:xfrm>
                <a:off x="138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1" name="Oval 86"/>
              <p:cNvSpPr>
                <a:spLocks noChangeArrowheads="1"/>
              </p:cNvSpPr>
              <p:nvPr/>
            </p:nvSpPr>
            <p:spPr bwMode="auto">
              <a:xfrm>
                <a:off x="144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42" name="Oval 87"/>
              <p:cNvSpPr>
                <a:spLocks noChangeArrowheads="1"/>
              </p:cNvSpPr>
              <p:nvPr/>
            </p:nvSpPr>
            <p:spPr bwMode="auto">
              <a:xfrm>
                <a:off x="1503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29" name="Picture 88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354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" name="Picture 89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486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90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227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91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112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44" name="Picture 98" descr="0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654" y="3137766"/>
            <a:ext cx="138112" cy="16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" name="AutoShape 99"/>
          <p:cNvSpPr>
            <a:spLocks noChangeArrowheads="1"/>
          </p:cNvSpPr>
          <p:nvPr/>
        </p:nvSpPr>
        <p:spPr bwMode="auto">
          <a:xfrm>
            <a:off x="1900369" y="3131665"/>
            <a:ext cx="874147" cy="170160"/>
          </a:xfrm>
          <a:prstGeom prst="roundRect">
            <a:avLst>
              <a:gd name="adj" fmla="val 16667"/>
            </a:avLst>
          </a:prstGeom>
          <a:noFill/>
          <a:ln w="9525" algn="ctr">
            <a:solidFill>
              <a:srgbClr val="808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algn="r">
              <a:defRPr/>
            </a:pPr>
            <a:r>
              <a:rPr lang="ko-KR" altLang="en-US" sz="800" b="0" dirty="0" smtClean="0">
                <a:latin typeface="+mn-ea"/>
                <a:ea typeface="+mn-ea"/>
              </a:rPr>
              <a:t>서비스 요청</a:t>
            </a:r>
            <a:endParaRPr lang="ko-KR" altLang="en-US" sz="800" b="0" dirty="0">
              <a:latin typeface="+mn-ea"/>
              <a:ea typeface="+mn-ea"/>
            </a:endParaRPr>
          </a:p>
        </p:txBody>
      </p:sp>
      <p:sp>
        <p:nvSpPr>
          <p:cNvPr id="46" name="Rectangle 66"/>
          <p:cNvSpPr>
            <a:spLocks noChangeArrowheads="1"/>
          </p:cNvSpPr>
          <p:nvPr/>
        </p:nvSpPr>
        <p:spPr bwMode="gray">
          <a:xfrm>
            <a:off x="2600168" y="3897413"/>
            <a:ext cx="1093797" cy="914868"/>
          </a:xfrm>
          <a:prstGeom prst="rect">
            <a:avLst/>
          </a:prstGeom>
          <a:solidFill>
            <a:schemeClr val="bg1"/>
          </a:solidFill>
          <a:ln w="9525" algn="ctr">
            <a:solidFill>
              <a:srgbClr val="FF7C8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lang="ko-KR" altLang="en-US" sz="700" b="1">
              <a:latin typeface="+mn-ea"/>
              <a:ea typeface="+mn-ea"/>
            </a:endParaRPr>
          </a:p>
        </p:txBody>
      </p:sp>
      <p:sp>
        <p:nvSpPr>
          <p:cNvPr id="47" name="AutoShape 67"/>
          <p:cNvSpPr>
            <a:spLocks noChangeArrowheads="1"/>
          </p:cNvSpPr>
          <p:nvPr/>
        </p:nvSpPr>
        <p:spPr bwMode="auto">
          <a:xfrm>
            <a:off x="2600168" y="3773587"/>
            <a:ext cx="1106809" cy="220955"/>
          </a:xfrm>
          <a:prstGeom prst="roundRect">
            <a:avLst>
              <a:gd name="adj" fmla="val 0"/>
            </a:avLst>
          </a:prstGeom>
          <a:solidFill>
            <a:srgbClr val="FF7C80"/>
          </a:solidFill>
          <a:ln w="9525" algn="ctr">
            <a:solidFill>
              <a:srgbClr val="FF7C80"/>
            </a:solidFill>
            <a:round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r>
              <a:rPr lang="en-US" altLang="ko-KR" sz="900" dirty="0" smtClean="0">
                <a:solidFill>
                  <a:schemeClr val="bg1"/>
                </a:solidFill>
                <a:latin typeface="+mn-ea"/>
                <a:ea typeface="+mn-ea"/>
              </a:rPr>
              <a:t>OK plaza </a:t>
            </a:r>
            <a:r>
              <a:rPr lang="ko-KR" altLang="en-US" sz="900" dirty="0" smtClean="0">
                <a:solidFill>
                  <a:schemeClr val="bg1"/>
                </a:solidFill>
                <a:latin typeface="+mn-ea"/>
                <a:ea typeface="+mn-ea"/>
              </a:rPr>
              <a:t>플랫폼</a:t>
            </a:r>
            <a:endParaRPr lang="ko-KR" altLang="en-US" sz="9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48" name="Picture 70" descr="국민-단체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451" y="4077072"/>
            <a:ext cx="249237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 Box 73"/>
          <p:cNvSpPr txBox="1">
            <a:spLocks noChangeArrowheads="1"/>
          </p:cNvSpPr>
          <p:nvPr/>
        </p:nvSpPr>
        <p:spPr bwMode="auto">
          <a:xfrm>
            <a:off x="3224001" y="4480101"/>
            <a:ext cx="504825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ko-KR" altLang="en-US" sz="700" dirty="0">
                <a:latin typeface="+mn-ea"/>
                <a:ea typeface="+mn-ea"/>
              </a:rPr>
              <a:t>연계대상</a:t>
            </a:r>
          </a:p>
          <a:p>
            <a:pPr algn="ctr" latinLnBrk="0">
              <a:defRPr/>
            </a:pPr>
            <a:r>
              <a:rPr lang="ko-KR" altLang="en-US" sz="700" dirty="0">
                <a:latin typeface="+mn-ea"/>
                <a:ea typeface="+mn-ea"/>
              </a:rPr>
              <a:t>시스템</a:t>
            </a:r>
          </a:p>
        </p:txBody>
      </p:sp>
      <p:sp>
        <p:nvSpPr>
          <p:cNvPr id="50" name="AutoShape 71"/>
          <p:cNvSpPr>
            <a:spLocks noChangeArrowheads="1"/>
          </p:cNvSpPr>
          <p:nvPr/>
        </p:nvSpPr>
        <p:spPr bwMode="auto">
          <a:xfrm>
            <a:off x="2659340" y="4277667"/>
            <a:ext cx="498554" cy="358775"/>
          </a:xfrm>
          <a:prstGeom prst="cube">
            <a:avLst>
              <a:gd name="adj" fmla="val 5583"/>
            </a:avLst>
          </a:prstGeom>
          <a:solidFill>
            <a:srgbClr val="E2EDF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defRPr/>
            </a:pPr>
            <a:endParaRPr lang="en-US" altLang="ko-KR" sz="5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sp>
        <p:nvSpPr>
          <p:cNvPr id="51" name="AutoShape 72"/>
          <p:cNvSpPr>
            <a:spLocks noChangeArrowheads="1"/>
          </p:cNvSpPr>
          <p:nvPr/>
        </p:nvSpPr>
        <p:spPr bwMode="auto">
          <a:xfrm>
            <a:off x="2659340" y="4149080"/>
            <a:ext cx="498554" cy="140287"/>
          </a:xfrm>
          <a:prstGeom prst="cube">
            <a:avLst>
              <a:gd name="adj" fmla="val 15769"/>
            </a:avLst>
          </a:prstGeom>
          <a:solidFill>
            <a:srgbClr val="859EB5"/>
          </a:solidFill>
          <a:ln w="9525">
            <a:noFill/>
            <a:miter lim="800000"/>
            <a:headEnd/>
            <a:tailEnd/>
          </a:ln>
        </p:spPr>
        <p:txBody>
          <a:bodyPr lIns="0" rIns="0" anchor="ctr"/>
          <a:lstStyle/>
          <a:p>
            <a:pPr algn="ctr" latinLnBrk="0">
              <a:defRPr/>
            </a:pPr>
            <a:r>
              <a:rPr lang="en-US" altLang="ko-KR" sz="700" dirty="0" smtClean="0">
                <a:solidFill>
                  <a:schemeClr val="bg1"/>
                </a:solidFill>
                <a:latin typeface="+mn-ea"/>
                <a:ea typeface="+mn-ea"/>
              </a:rPr>
              <a:t>FTP </a:t>
            </a:r>
            <a:r>
              <a:rPr lang="ko-KR" altLang="en-US" sz="700" dirty="0" smtClean="0">
                <a:solidFill>
                  <a:schemeClr val="bg1"/>
                </a:solidFill>
                <a:latin typeface="+mn-ea"/>
                <a:ea typeface="+mn-ea"/>
              </a:rPr>
              <a:t>어댑터</a:t>
            </a:r>
            <a:endParaRPr lang="ko-KR" altLang="en-US" sz="700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52" name="Picture 11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631" y="4348262"/>
            <a:ext cx="303213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3" name="Group 76"/>
          <p:cNvGrpSpPr>
            <a:grpSpLocks/>
          </p:cNvGrpSpPr>
          <p:nvPr/>
        </p:nvGrpSpPr>
        <p:grpSpPr bwMode="auto">
          <a:xfrm>
            <a:off x="2759767" y="4583013"/>
            <a:ext cx="314325" cy="177800"/>
            <a:chOff x="1112" y="4025"/>
            <a:chExt cx="524" cy="220"/>
          </a:xfrm>
        </p:grpSpPr>
        <p:grpSp>
          <p:nvGrpSpPr>
            <p:cNvPr id="54" name="Group 77"/>
            <p:cNvGrpSpPr>
              <a:grpSpLocks/>
            </p:cNvGrpSpPr>
            <p:nvPr/>
          </p:nvGrpSpPr>
          <p:grpSpPr bwMode="auto">
            <a:xfrm>
              <a:off x="1134" y="4025"/>
              <a:ext cx="502" cy="220"/>
              <a:chOff x="990" y="4454"/>
              <a:chExt cx="733" cy="220"/>
            </a:xfrm>
          </p:grpSpPr>
          <p:sp>
            <p:nvSpPr>
              <p:cNvPr id="59" name="Oval 78"/>
              <p:cNvSpPr>
                <a:spLocks noChangeArrowheads="1"/>
              </p:cNvSpPr>
              <p:nvPr/>
            </p:nvSpPr>
            <p:spPr bwMode="auto">
              <a:xfrm>
                <a:off x="989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0" name="Oval 79"/>
              <p:cNvSpPr>
                <a:spLocks noChangeArrowheads="1"/>
              </p:cNvSpPr>
              <p:nvPr/>
            </p:nvSpPr>
            <p:spPr bwMode="auto">
              <a:xfrm>
                <a:off x="104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1" name="Oval 80"/>
              <p:cNvSpPr>
                <a:spLocks noChangeArrowheads="1"/>
              </p:cNvSpPr>
              <p:nvPr/>
            </p:nvSpPr>
            <p:spPr bwMode="auto">
              <a:xfrm>
                <a:off x="110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2" name="Oval 81"/>
              <p:cNvSpPr>
                <a:spLocks noChangeArrowheads="1"/>
              </p:cNvSpPr>
              <p:nvPr/>
            </p:nvSpPr>
            <p:spPr bwMode="auto">
              <a:xfrm>
                <a:off x="1159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3" name="Oval 82"/>
              <p:cNvSpPr>
                <a:spLocks noChangeArrowheads="1"/>
              </p:cNvSpPr>
              <p:nvPr/>
            </p:nvSpPr>
            <p:spPr bwMode="auto">
              <a:xfrm>
                <a:off x="121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4" name="Oval 83"/>
              <p:cNvSpPr>
                <a:spLocks noChangeArrowheads="1"/>
              </p:cNvSpPr>
              <p:nvPr/>
            </p:nvSpPr>
            <p:spPr bwMode="auto">
              <a:xfrm>
                <a:off x="127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5" name="Oval 84"/>
              <p:cNvSpPr>
                <a:spLocks noChangeArrowheads="1"/>
              </p:cNvSpPr>
              <p:nvPr/>
            </p:nvSpPr>
            <p:spPr bwMode="auto">
              <a:xfrm>
                <a:off x="1333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6" name="Oval 85"/>
              <p:cNvSpPr>
                <a:spLocks noChangeArrowheads="1"/>
              </p:cNvSpPr>
              <p:nvPr/>
            </p:nvSpPr>
            <p:spPr bwMode="auto">
              <a:xfrm>
                <a:off x="1387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7" name="Oval 86"/>
              <p:cNvSpPr>
                <a:spLocks noChangeArrowheads="1"/>
              </p:cNvSpPr>
              <p:nvPr/>
            </p:nvSpPr>
            <p:spPr bwMode="auto">
              <a:xfrm>
                <a:off x="1445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  <p:sp>
            <p:nvSpPr>
              <p:cNvPr id="68" name="Oval 87"/>
              <p:cNvSpPr>
                <a:spLocks noChangeArrowheads="1"/>
              </p:cNvSpPr>
              <p:nvPr/>
            </p:nvSpPr>
            <p:spPr bwMode="auto">
              <a:xfrm>
                <a:off x="1503" y="4454"/>
                <a:ext cx="220" cy="220"/>
              </a:xfrm>
              <a:prstGeom prst="ellipse">
                <a:avLst/>
              </a:prstGeom>
              <a:solidFill>
                <a:srgbClr val="CCE797"/>
              </a:solidFill>
              <a:ln w="127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>
                  <a:latin typeface="+mn-ea"/>
                  <a:ea typeface="+mn-ea"/>
                </a:endParaRPr>
              </a:p>
            </p:txBody>
          </p:sp>
        </p:grpSp>
        <p:pic>
          <p:nvPicPr>
            <p:cNvPr id="55" name="Picture 88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354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6" name="Picture 89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486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7" name="Picture 90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227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8" name="Picture 91" descr="남색구슬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45" t="34140" r="55208" b="27272"/>
            <a:stretch>
              <a:fillRect/>
            </a:stretch>
          </p:blipFill>
          <p:spPr bwMode="auto">
            <a:xfrm>
              <a:off x="1112" y="4072"/>
              <a:ext cx="147" cy="1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" name="Line 75"/>
          <p:cNvSpPr>
            <a:spLocks noChangeShapeType="1"/>
          </p:cNvSpPr>
          <p:nvPr/>
        </p:nvSpPr>
        <p:spPr bwMode="auto">
          <a:xfrm>
            <a:off x="3143435" y="4363667"/>
            <a:ext cx="223837" cy="4763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 type="triangle" w="sm" len="sm"/>
            <a:tailEnd type="triangle" w="sm" len="sm"/>
          </a:ln>
        </p:spPr>
        <p:txBody>
          <a:bodyPr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cxnSp>
        <p:nvCxnSpPr>
          <p:cNvPr id="70" name="꺾인 연결선 69"/>
          <p:cNvCxnSpPr>
            <a:stCxn id="31" idx="2"/>
            <a:endCxn id="58" idx="1"/>
          </p:cNvCxnSpPr>
          <p:nvPr/>
        </p:nvCxnSpPr>
        <p:spPr>
          <a:xfrm rot="16200000" flipH="1">
            <a:off x="2132029" y="4052662"/>
            <a:ext cx="809782" cy="445694"/>
          </a:xfrm>
          <a:prstGeom prst="bentConnector2">
            <a:avLst/>
          </a:prstGeom>
          <a:ln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3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911" y="4079031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303" y="4293416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5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911" y="4476167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6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366" y="4600217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35" y="4608561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8" name="Picture 94" descr="0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760" y="4600217"/>
            <a:ext cx="139700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" name="그림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7722" y="2798158"/>
            <a:ext cx="1488583" cy="983761"/>
          </a:xfrm>
          <a:prstGeom prst="rect">
            <a:avLst/>
          </a:prstGeom>
        </p:spPr>
      </p:pic>
      <p:sp>
        <p:nvSpPr>
          <p:cNvPr id="80" name="TextBox 79"/>
          <p:cNvSpPr txBox="1"/>
          <p:nvPr/>
        </p:nvSpPr>
        <p:spPr>
          <a:xfrm>
            <a:off x="4042240" y="3874563"/>
            <a:ext cx="186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송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수신 연계 정보 조회</a:t>
            </a:r>
            <a:endParaRPr lang="en-US" altLang="ko-KR" sz="9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인터페이스 성공여부 확인</a:t>
            </a:r>
            <a:endParaRPr lang="en-US" altLang="ko-KR" sz="9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재 송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수신 처리</a:t>
            </a:r>
            <a:endParaRPr lang="en-US" altLang="ko-KR" sz="9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처리 건수</a:t>
            </a:r>
            <a:r>
              <a:rPr lang="en-US" altLang="ko-KR" sz="900" dirty="0" smtClean="0"/>
              <a:t>/</a:t>
            </a:r>
            <a:r>
              <a:rPr lang="ko-KR" altLang="en-US" sz="900" dirty="0" smtClean="0"/>
              <a:t>서비스 응답시간 표기</a:t>
            </a:r>
            <a:endParaRPr lang="ko-KR" altLang="en-US" sz="900" dirty="0"/>
          </a:p>
        </p:txBody>
      </p:sp>
      <p:pic>
        <p:nvPicPr>
          <p:cNvPr id="82" name="Picture 63" descr="GUI환경에서의 메세지 변환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1605" y="2798158"/>
            <a:ext cx="1486326" cy="101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3" name="TextBox 82"/>
          <p:cNvSpPr txBox="1"/>
          <p:nvPr/>
        </p:nvSpPr>
        <p:spPr>
          <a:xfrm>
            <a:off x="6168428" y="3884064"/>
            <a:ext cx="1861612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데이터 자료 변환</a:t>
            </a:r>
            <a:endParaRPr lang="en-US" altLang="ko-KR" sz="9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송수신 시스템에 적합한 형태의 데이터 매핑</a:t>
            </a:r>
            <a:endParaRPr lang="en-US" altLang="ko-KR" sz="900" dirty="0" smtClean="0"/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ko-KR" altLang="en-US" sz="900" dirty="0" smtClean="0"/>
              <a:t>송수신 형태 관리</a:t>
            </a:r>
            <a:endParaRPr lang="ko-KR" altLang="en-US" sz="900" dirty="0"/>
          </a:p>
        </p:txBody>
      </p:sp>
      <p:sp>
        <p:nvSpPr>
          <p:cNvPr id="84" name="모서리가 둥근 직사각형 83"/>
          <p:cNvSpPr/>
          <p:nvPr/>
        </p:nvSpPr>
        <p:spPr bwMode="auto">
          <a:xfrm>
            <a:off x="1795244" y="5161083"/>
            <a:ext cx="6308692" cy="1292253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7C80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5" name="모서리가 둥근 직사각형 84"/>
          <p:cNvSpPr/>
          <p:nvPr/>
        </p:nvSpPr>
        <p:spPr bwMode="auto">
          <a:xfrm>
            <a:off x="3375451" y="5042400"/>
            <a:ext cx="3581248" cy="386821"/>
          </a:xfrm>
          <a:prstGeom prst="roundRect">
            <a:avLst>
              <a:gd name="adj" fmla="val 8136"/>
            </a:avLst>
          </a:prstGeom>
          <a:ln>
            <a:solidFill>
              <a:srgbClr val="FF7C80"/>
            </a:solidFill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연계 처리를 위한 기본 정의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86" name="AutoShape 695" descr="35"/>
          <p:cNvSpPr>
            <a:spLocks noChangeArrowheads="1"/>
          </p:cNvSpPr>
          <p:nvPr/>
        </p:nvSpPr>
        <p:spPr bwMode="auto">
          <a:xfrm>
            <a:off x="2525153" y="5590010"/>
            <a:ext cx="1382712" cy="761365"/>
          </a:xfrm>
          <a:prstGeom prst="roundRect">
            <a:avLst>
              <a:gd name="adj" fmla="val 385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7" name="AutoShape 695" descr="35"/>
          <p:cNvSpPr>
            <a:spLocks noChangeArrowheads="1"/>
          </p:cNvSpPr>
          <p:nvPr/>
        </p:nvSpPr>
        <p:spPr bwMode="auto">
          <a:xfrm>
            <a:off x="4333367" y="5590010"/>
            <a:ext cx="1382712" cy="761365"/>
          </a:xfrm>
          <a:prstGeom prst="roundRect">
            <a:avLst>
              <a:gd name="adj" fmla="val 385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sp>
        <p:nvSpPr>
          <p:cNvPr id="88" name="AutoShape 695" descr="35"/>
          <p:cNvSpPr>
            <a:spLocks noChangeArrowheads="1"/>
          </p:cNvSpPr>
          <p:nvPr/>
        </p:nvSpPr>
        <p:spPr bwMode="auto">
          <a:xfrm>
            <a:off x="6168428" y="5590010"/>
            <a:ext cx="1382712" cy="761365"/>
          </a:xfrm>
          <a:prstGeom prst="roundRect">
            <a:avLst>
              <a:gd name="adj" fmla="val 385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pic>
        <p:nvPicPr>
          <p:cNvPr id="89" name="Picture 58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29" y="5849279"/>
            <a:ext cx="1104842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2533460" y="5590010"/>
            <a:ext cx="1374405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연계 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1" name="Picture 59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8944" y="5849279"/>
            <a:ext cx="1166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pic>
        <p:nvPicPr>
          <p:cNvPr id="92" name="Picture 577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" r="661"/>
          <a:stretch>
            <a:fillRect/>
          </a:stretch>
        </p:blipFill>
        <p:spPr bwMode="auto">
          <a:xfrm>
            <a:off x="6321152" y="5846104"/>
            <a:ext cx="108012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 cap="rnd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p:sp>
        <p:nvSpPr>
          <p:cNvPr id="93" name="TextBox 92"/>
          <p:cNvSpPr txBox="1"/>
          <p:nvPr/>
        </p:nvSpPr>
        <p:spPr>
          <a:xfrm>
            <a:off x="4345085" y="5586353"/>
            <a:ext cx="1374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연계 어댑터</a:t>
            </a:r>
            <a:r>
              <a:rPr lang="en-US" altLang="ko-KR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정의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65017" y="5598397"/>
            <a:ext cx="1374405" cy="259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메시지 변환 매핑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087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9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이벤트 로그 관리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추천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/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연관상품 이벤트</a:t>
            </a:r>
            <a:r>
              <a:rPr kumimoji="0" lang="ko-KR" altLang="en-US" sz="1400" b="0" i="0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 로그를 관리하여 향후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구매 성과지표 자료를 제공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연관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/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추천상품 관련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이벤트 로그 작성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51" y="2482423"/>
            <a:ext cx="2862509" cy="1957625"/>
          </a:xfrm>
          <a:prstGeom prst="rect">
            <a:avLst/>
          </a:prstGeom>
          <a:ln>
            <a:solidFill>
              <a:srgbClr val="FF7C80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1523697" y="2177168"/>
            <a:ext cx="1944216" cy="32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메인화면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1395" y="2503924"/>
            <a:ext cx="2106655" cy="1925805"/>
          </a:xfrm>
          <a:prstGeom prst="rect">
            <a:avLst/>
          </a:prstGeom>
          <a:ln>
            <a:solidFill>
              <a:srgbClr val="FF7C80"/>
            </a:solidFill>
          </a:ln>
        </p:spPr>
      </p:pic>
      <p:sp>
        <p:nvSpPr>
          <p:cNvPr id="90" name="TextBox 89"/>
          <p:cNvSpPr txBox="1"/>
          <p:nvPr/>
        </p:nvSpPr>
        <p:spPr>
          <a:xfrm>
            <a:off x="4052614" y="2155667"/>
            <a:ext cx="1944216" cy="32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상품 목록</a:t>
            </a:r>
            <a:r>
              <a:rPr lang="en-US" altLang="ko-KR" dirty="0" smtClean="0"/>
              <a:t>/</a:t>
            </a:r>
            <a:r>
              <a:rPr lang="ko-KR" altLang="en-US" dirty="0" smtClean="0"/>
              <a:t>상세</a:t>
            </a:r>
            <a:endParaRPr lang="ko-KR" altLang="en-US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7136" y="2503924"/>
            <a:ext cx="2782203" cy="1925806"/>
          </a:xfrm>
          <a:prstGeom prst="rect">
            <a:avLst/>
          </a:prstGeom>
          <a:ln>
            <a:solidFill>
              <a:srgbClr val="FF7C80"/>
            </a:solidFill>
          </a:ln>
        </p:spPr>
      </p:pic>
      <p:sp>
        <p:nvSpPr>
          <p:cNvPr id="95" name="TextBox 94"/>
          <p:cNvSpPr txBox="1"/>
          <p:nvPr/>
        </p:nvSpPr>
        <p:spPr>
          <a:xfrm>
            <a:off x="6561518" y="2177168"/>
            <a:ext cx="1944216" cy="326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장바구니</a:t>
            </a:r>
            <a:endParaRPr lang="ko-KR" altLang="en-US" dirty="0"/>
          </a:p>
        </p:txBody>
      </p:sp>
      <p:sp>
        <p:nvSpPr>
          <p:cNvPr id="12" name="순서도: 자기 디스크 11"/>
          <p:cNvSpPr/>
          <p:nvPr/>
        </p:nvSpPr>
        <p:spPr bwMode="gray">
          <a:xfrm>
            <a:off x="3089995" y="5229200"/>
            <a:ext cx="1035193" cy="543136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2635483" y="5772336"/>
            <a:ext cx="19442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Display Log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7" name="순서도: 자기 디스크 96"/>
          <p:cNvSpPr/>
          <p:nvPr/>
        </p:nvSpPr>
        <p:spPr bwMode="gray">
          <a:xfrm>
            <a:off x="4516614" y="5229200"/>
            <a:ext cx="1035193" cy="543136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4062102" y="5772336"/>
            <a:ext cx="19442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Click Log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9" name="순서도: 자기 디스크 98"/>
          <p:cNvSpPr/>
          <p:nvPr/>
        </p:nvSpPr>
        <p:spPr bwMode="gray">
          <a:xfrm>
            <a:off x="6002238" y="5229200"/>
            <a:ext cx="1035193" cy="543136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5547726" y="5772336"/>
            <a:ext cx="1944216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구매</a:t>
            </a:r>
            <a:r>
              <a:rPr lang="en-US" altLang="ko-KR" b="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Log</a:t>
            </a:r>
            <a:endParaRPr lang="ko-KR" altLang="en-US" b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직선 연결선 13"/>
          <p:cNvCxnSpPr>
            <a:stCxn id="2" idx="2"/>
            <a:endCxn id="12" idx="1"/>
          </p:cNvCxnSpPr>
          <p:nvPr/>
        </p:nvCxnSpPr>
        <p:spPr>
          <a:xfrm>
            <a:off x="2495806" y="4440048"/>
            <a:ext cx="1111786" cy="7891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2" idx="2"/>
            <a:endCxn id="97" idx="1"/>
          </p:cNvCxnSpPr>
          <p:nvPr/>
        </p:nvCxnSpPr>
        <p:spPr>
          <a:xfrm>
            <a:off x="2495806" y="4440048"/>
            <a:ext cx="2538405" cy="7891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2" idx="2"/>
            <a:endCxn id="99" idx="1"/>
          </p:cNvCxnSpPr>
          <p:nvPr/>
        </p:nvCxnSpPr>
        <p:spPr>
          <a:xfrm>
            <a:off x="2495806" y="4440048"/>
            <a:ext cx="4024029" cy="78915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10" idx="2"/>
            <a:endCxn id="12" idx="1"/>
          </p:cNvCxnSpPr>
          <p:nvPr/>
        </p:nvCxnSpPr>
        <p:spPr>
          <a:xfrm flipH="1">
            <a:off x="3607592" y="4429729"/>
            <a:ext cx="1417131" cy="79947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10" idx="2"/>
            <a:endCxn id="97" idx="1"/>
          </p:cNvCxnSpPr>
          <p:nvPr/>
        </p:nvCxnSpPr>
        <p:spPr>
          <a:xfrm>
            <a:off x="5024723" y="4429729"/>
            <a:ext cx="9488" cy="79947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10" idx="2"/>
            <a:endCxn id="99" idx="1"/>
          </p:cNvCxnSpPr>
          <p:nvPr/>
        </p:nvCxnSpPr>
        <p:spPr>
          <a:xfrm>
            <a:off x="5024723" y="4429729"/>
            <a:ext cx="1495112" cy="799471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11" idx="2"/>
            <a:endCxn id="99" idx="1"/>
          </p:cNvCxnSpPr>
          <p:nvPr/>
        </p:nvCxnSpPr>
        <p:spPr>
          <a:xfrm flipH="1">
            <a:off x="6519835" y="4429730"/>
            <a:ext cx="1048403" cy="799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5" name="직선 연결선 114"/>
          <p:cNvCxnSpPr>
            <a:stCxn id="11" idx="2"/>
            <a:endCxn id="97" idx="1"/>
          </p:cNvCxnSpPr>
          <p:nvPr/>
        </p:nvCxnSpPr>
        <p:spPr>
          <a:xfrm flipH="1">
            <a:off x="5034211" y="4429730"/>
            <a:ext cx="2534027" cy="799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" idx="2"/>
            <a:endCxn id="12" idx="1"/>
          </p:cNvCxnSpPr>
          <p:nvPr/>
        </p:nvCxnSpPr>
        <p:spPr>
          <a:xfrm flipH="1">
            <a:off x="3607592" y="4429730"/>
            <a:ext cx="3960646" cy="79947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31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/>
          <p:cNvSpPr/>
          <p:nvPr/>
        </p:nvSpPr>
        <p:spPr bwMode="gray">
          <a:xfrm>
            <a:off x="1839404" y="4021295"/>
            <a:ext cx="1600018" cy="11721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10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추천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/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연관상품 관리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연계된 정보를 </a:t>
            </a:r>
            <a:r>
              <a:rPr lang="ko-KR" altLang="en-US" sz="1400" kern="0" dirty="0">
                <a:solidFill>
                  <a:schemeClr val="accent1"/>
                </a:solidFill>
                <a:latin typeface="+mn-ea"/>
              </a:rPr>
              <a:t>효과적으로 </a:t>
            </a:r>
            <a:r>
              <a:rPr lang="ko-KR" altLang="en-US" sz="1400" kern="0" dirty="0">
                <a:solidFill>
                  <a:schemeClr val="accent1"/>
                </a:solidFill>
                <a:latin typeface="+mn-ea"/>
              </a:rPr>
              <a:t>관리할 </a:t>
            </a:r>
            <a:r>
              <a:rPr lang="ko-KR" altLang="en-US" sz="1400" kern="0" dirty="0">
                <a:solidFill>
                  <a:schemeClr val="accent1"/>
                </a:solidFill>
                <a:latin typeface="+mn-ea"/>
              </a:rPr>
              <a:t>수 있는 화면</a:t>
            </a:r>
            <a:r>
              <a:rPr lang="ko-KR" altLang="en-US" sz="1400" b="0" kern="0" dirty="0">
                <a:latin typeface="+mn-ea"/>
              </a:rPr>
              <a:t>을</a:t>
            </a:r>
            <a:r>
              <a:rPr lang="ko-KR" altLang="en-US" sz="1400" kern="0" dirty="0">
                <a:solidFill>
                  <a:schemeClr val="accent1"/>
                </a:solidFill>
                <a:latin typeface="+mn-ea"/>
              </a:rPr>
              <a:t> 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제공하도록 </a:t>
            </a:r>
            <a:r>
              <a:rPr lang="ko-KR" altLang="en-US" sz="1400" b="0" kern="0" dirty="0" smtClean="0">
                <a:latin typeface="+mn-ea"/>
              </a:rPr>
              <a:t>하겠습니다</a:t>
            </a:r>
            <a:r>
              <a:rPr lang="en-US" altLang="ko-KR" sz="1400" b="0" kern="0" dirty="0" smtClean="0"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추천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/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연관 상품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관리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/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통계 화면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 제공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sp>
        <p:nvSpPr>
          <p:cNvPr id="28" name="순서도: 자기 디스크 27"/>
          <p:cNvSpPr/>
          <p:nvPr/>
        </p:nvSpPr>
        <p:spPr bwMode="gray">
          <a:xfrm>
            <a:off x="2648744" y="4249175"/>
            <a:ext cx="676250" cy="429164"/>
          </a:xfrm>
          <a:prstGeom prst="flowChartMagneticDisk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245176" y="4679794"/>
            <a:ext cx="1008112" cy="513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추천상품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/>
            </a:r>
            <a:b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</a:br>
            <a:r>
              <a:rPr lang="ko-KR" altLang="en-US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연계</a:t>
            </a:r>
            <a:r>
              <a:rPr lang="en-US" altLang="ko-KR" sz="12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Data</a:t>
            </a:r>
            <a:endParaRPr lang="ko-KR" altLang="en-US" sz="12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pic>
        <p:nvPicPr>
          <p:cNvPr id="33" name="Picture 70" descr="국민-단체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24" y="2578293"/>
            <a:ext cx="628675" cy="727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174540" y="3266083"/>
            <a:ext cx="720080" cy="258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AI</a:t>
            </a:r>
            <a:r>
              <a:rPr lang="ko-KR" altLang="en-US" sz="1000" b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플랫폼</a:t>
            </a:r>
            <a:endParaRPr lang="ko-KR" altLang="en-US" sz="1000" b="0" dirty="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cxnSp>
        <p:nvCxnSpPr>
          <p:cNvPr id="15" name="구부러진 연결선 14"/>
          <p:cNvCxnSpPr>
            <a:stCxn id="34" idx="3"/>
            <a:endCxn id="49" idx="0"/>
          </p:cNvCxnSpPr>
          <p:nvPr/>
        </p:nvCxnSpPr>
        <p:spPr>
          <a:xfrm>
            <a:off x="1894620" y="3395478"/>
            <a:ext cx="350022" cy="728371"/>
          </a:xfrm>
          <a:prstGeom prst="curved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42683" y="3659951"/>
            <a:ext cx="720080" cy="242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0" dirty="0" smtClean="0">
                <a:solidFill>
                  <a:srgbClr val="FF0000"/>
                </a:solidFill>
                <a:latin typeface="+mj-lt"/>
              </a:rPr>
              <a:t>I/F</a:t>
            </a:r>
            <a:r>
              <a:rPr lang="ko-KR" altLang="en-US" sz="900" b="0" dirty="0" smtClean="0">
                <a:solidFill>
                  <a:srgbClr val="FF0000"/>
                </a:solidFill>
                <a:latin typeface="+mj-lt"/>
              </a:rPr>
              <a:t>수신</a:t>
            </a:r>
            <a:endParaRPr lang="ko-KR" altLang="en-US" sz="900" b="0" dirty="0">
              <a:solidFill>
                <a:srgbClr val="FF0000"/>
              </a:solidFill>
              <a:latin typeface="+mj-lt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1928664" y="4123849"/>
            <a:ext cx="605652" cy="579480"/>
            <a:chOff x="2010030" y="4172588"/>
            <a:chExt cx="498554" cy="487362"/>
          </a:xfrm>
        </p:grpSpPr>
        <p:sp>
          <p:nvSpPr>
            <p:cNvPr id="48" name="AutoShape 71"/>
            <p:cNvSpPr>
              <a:spLocks noChangeArrowheads="1"/>
            </p:cNvSpPr>
            <p:nvPr/>
          </p:nvSpPr>
          <p:spPr bwMode="auto">
            <a:xfrm>
              <a:off x="2010030" y="4301175"/>
              <a:ext cx="498554" cy="358775"/>
            </a:xfrm>
            <a:prstGeom prst="cube">
              <a:avLst>
                <a:gd name="adj" fmla="val 5583"/>
              </a:avLst>
            </a:prstGeom>
            <a:solidFill>
              <a:srgbClr val="E2EDF2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latinLnBrk="0">
                <a:defRPr/>
              </a:pPr>
              <a:endParaRPr lang="en-US" altLang="ko-KR" sz="500" dirty="0">
                <a:solidFill>
                  <a:schemeClr val="accent2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AutoShape 72"/>
            <p:cNvSpPr>
              <a:spLocks noChangeArrowheads="1"/>
            </p:cNvSpPr>
            <p:nvPr/>
          </p:nvSpPr>
          <p:spPr bwMode="auto">
            <a:xfrm>
              <a:off x="2010030" y="4172588"/>
              <a:ext cx="498554" cy="140287"/>
            </a:xfrm>
            <a:prstGeom prst="cube">
              <a:avLst>
                <a:gd name="adj" fmla="val 15769"/>
              </a:avLst>
            </a:prstGeom>
            <a:solidFill>
              <a:srgbClr val="859EB5"/>
            </a:solidFill>
            <a:ln w="9525">
              <a:noFill/>
              <a:miter lim="800000"/>
              <a:headEnd/>
              <a:tailEnd/>
            </a:ln>
          </p:spPr>
          <p:txBody>
            <a:bodyPr lIns="0" rIns="0" anchor="ctr"/>
            <a:lstStyle/>
            <a:p>
              <a:pPr algn="ctr" latinLnBrk="0">
                <a:defRPr/>
              </a:pPr>
              <a:r>
                <a:rPr lang="en-US" altLang="ko-KR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FTP </a:t>
              </a:r>
              <a:r>
                <a:rPr lang="ko-KR" altLang="en-US" sz="700" dirty="0" smtClean="0">
                  <a:solidFill>
                    <a:schemeClr val="bg1"/>
                  </a:solidFill>
                  <a:latin typeface="+mn-ea"/>
                  <a:ea typeface="+mn-ea"/>
                </a:rPr>
                <a:t>어댑터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pic>
          <p:nvPicPr>
            <p:cNvPr id="50" name="Picture 119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4321" y="4371770"/>
              <a:ext cx="303213" cy="236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35" name="직선 연결선 34"/>
          <p:cNvCxnSpPr>
            <a:stCxn id="48" idx="5"/>
            <a:endCxn id="28" idx="2"/>
          </p:cNvCxnSpPr>
          <p:nvPr/>
        </p:nvCxnSpPr>
        <p:spPr>
          <a:xfrm flipV="1">
            <a:off x="2534316" y="4463757"/>
            <a:ext cx="114428" cy="14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 bwMode="gray">
          <a:xfrm>
            <a:off x="3872880" y="2253331"/>
            <a:ext cx="5269702" cy="190485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896" y="2492550"/>
            <a:ext cx="2720289" cy="15756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7" name="직사각형 66"/>
          <p:cNvSpPr/>
          <p:nvPr/>
        </p:nvSpPr>
        <p:spPr bwMode="gray">
          <a:xfrm>
            <a:off x="3872880" y="4355699"/>
            <a:ext cx="5269702" cy="202562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8" name="직사각형 67"/>
          <p:cNvSpPr/>
          <p:nvPr/>
        </p:nvSpPr>
        <p:spPr bwMode="gray">
          <a:xfrm>
            <a:off x="5390085" y="2055818"/>
            <a:ext cx="2431378" cy="29002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사업장 별 추천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연관 상품 관리</a:t>
            </a:r>
            <a:endParaRPr lang="ko-KR" altLang="en-US" sz="11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69" name="직사각형 68"/>
          <p:cNvSpPr/>
          <p:nvPr/>
        </p:nvSpPr>
        <p:spPr bwMode="gray">
          <a:xfrm>
            <a:off x="5417536" y="4249175"/>
            <a:ext cx="2431378" cy="290028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월별 추천</a:t>
            </a:r>
            <a:r>
              <a:rPr lang="en-US" altLang="ko-KR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1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연관 상품 통계</a:t>
            </a:r>
            <a:endParaRPr lang="ko-KR" altLang="en-US" sz="11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4" name="직사각형 43"/>
          <p:cNvSpPr/>
          <p:nvPr/>
        </p:nvSpPr>
        <p:spPr bwMode="gray">
          <a:xfrm>
            <a:off x="6825208" y="2492551"/>
            <a:ext cx="2232248" cy="157562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  <a:cs typeface="Arial" pitchFamily="34" charset="0"/>
              </a:rPr>
              <a:t>사업장의 페이지 별 추천상품 리스트</a:t>
            </a:r>
            <a:endParaRPr lang="en-US" altLang="ko-KR" sz="1100" b="1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  <a:cs typeface="Arial" pitchFamily="34" charset="0"/>
              </a:rPr>
              <a:t>과거 추천상품 조회</a:t>
            </a:r>
            <a:endParaRPr lang="en-US" altLang="ko-KR" sz="1100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  <a:cs typeface="Arial" pitchFamily="34" charset="0"/>
              </a:rPr>
              <a:t>추천상품 추가</a:t>
            </a:r>
            <a:r>
              <a:rPr lang="en-US" altLang="ko-KR" sz="1100" b="1" dirty="0" smtClean="0">
                <a:latin typeface="+mn-ea"/>
                <a:ea typeface="+mn-ea"/>
                <a:cs typeface="Arial" pitchFamily="34" charset="0"/>
              </a:rPr>
              <a:t>/</a:t>
            </a:r>
            <a:r>
              <a:rPr lang="ko-KR" altLang="en-US" sz="1100" b="1" dirty="0" smtClean="0">
                <a:latin typeface="+mn-ea"/>
                <a:ea typeface="+mn-ea"/>
                <a:cs typeface="Arial" pitchFamily="34" charset="0"/>
              </a:rPr>
              <a:t>삭제</a:t>
            </a:r>
            <a:endParaRPr lang="en-US" altLang="ko-KR" sz="1100" b="1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  <a:cs typeface="Arial" pitchFamily="34" charset="0"/>
              </a:rPr>
              <a:t>추천상품 순위 조정</a:t>
            </a:r>
            <a:endParaRPr lang="ko-KR" altLang="en-US" sz="1100" b="1" dirty="0">
              <a:latin typeface="+mn-ea"/>
              <a:ea typeface="+mn-ea"/>
              <a:cs typeface="Arial" pitchFamily="34" charset="0"/>
            </a:endParaRPr>
          </a:p>
        </p:txBody>
      </p:sp>
      <p:pic>
        <p:nvPicPr>
          <p:cNvPr id="45" name="그림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503" y="4593417"/>
            <a:ext cx="2697073" cy="17412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2" name="직사각형 71"/>
          <p:cNvSpPr/>
          <p:nvPr/>
        </p:nvSpPr>
        <p:spPr bwMode="gray">
          <a:xfrm>
            <a:off x="6817955" y="4593417"/>
            <a:ext cx="2232248" cy="174125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  <a:cs typeface="Arial" pitchFamily="34" charset="0"/>
              </a:rPr>
              <a:t>월별 추천상품 클릭 통계</a:t>
            </a:r>
            <a:endParaRPr lang="en-US" altLang="ko-KR" sz="1100" b="1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dirty="0">
                <a:latin typeface="+mn-ea"/>
                <a:cs typeface="Arial" pitchFamily="34" charset="0"/>
              </a:rPr>
              <a:t>월별 추천상품 </a:t>
            </a:r>
            <a:r>
              <a:rPr lang="ko-KR" altLang="en-US" sz="1100" dirty="0" smtClean="0">
                <a:latin typeface="+mn-ea"/>
                <a:cs typeface="Arial" pitchFamily="34" charset="0"/>
              </a:rPr>
              <a:t>구매 </a:t>
            </a:r>
            <a:r>
              <a:rPr lang="ko-KR" altLang="en-US" sz="1100" dirty="0">
                <a:latin typeface="+mn-ea"/>
                <a:cs typeface="Arial" pitchFamily="34" charset="0"/>
              </a:rPr>
              <a:t>통계</a:t>
            </a:r>
            <a:endParaRPr lang="en-US" altLang="ko-KR" sz="1100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latin typeface="+mn-ea"/>
                <a:ea typeface="+mn-ea"/>
                <a:cs typeface="Arial" pitchFamily="34" charset="0"/>
              </a:rPr>
              <a:t>사업장 별 추천상품 클릭 통계</a:t>
            </a:r>
            <a:endParaRPr lang="en-US" altLang="ko-KR" sz="1100" b="1" dirty="0" smtClean="0">
              <a:latin typeface="+mn-ea"/>
              <a:ea typeface="+mn-ea"/>
              <a:cs typeface="Arial" pitchFamily="34" charset="0"/>
            </a:endParaRPr>
          </a:p>
          <a:p>
            <a:pPr marL="171450" indent="-171450" algn="l">
              <a:spcBef>
                <a:spcPct val="50000"/>
              </a:spcBef>
              <a:buClr>
                <a:srgbClr val="1F3F5F"/>
              </a:buClr>
              <a:buFont typeface="Arial" panose="020B0604020202020204" pitchFamily="34" charset="0"/>
              <a:buChar char="•"/>
            </a:pPr>
            <a:r>
              <a:rPr lang="ko-KR" altLang="en-US" sz="1100" dirty="0" smtClean="0">
                <a:latin typeface="+mn-ea"/>
                <a:ea typeface="+mn-ea"/>
                <a:cs typeface="Arial" pitchFamily="34" charset="0"/>
              </a:rPr>
              <a:t>사업장 별 추천상품 구매 통계</a:t>
            </a:r>
            <a:endParaRPr lang="ko-KR" altLang="en-US" sz="1100" b="1" dirty="0">
              <a:latin typeface="+mn-ea"/>
              <a:ea typeface="+mn-ea"/>
              <a:cs typeface="Arial" pitchFamily="34" charset="0"/>
            </a:endParaRPr>
          </a:p>
        </p:txBody>
      </p:sp>
      <p:cxnSp>
        <p:nvCxnSpPr>
          <p:cNvPr id="47" name="직선 화살표 연결선 46"/>
          <p:cNvCxnSpPr>
            <a:stCxn id="28" idx="4"/>
            <a:endCxn id="42" idx="1"/>
          </p:cNvCxnSpPr>
          <p:nvPr/>
        </p:nvCxnSpPr>
        <p:spPr>
          <a:xfrm flipV="1">
            <a:off x="3324994" y="3280362"/>
            <a:ext cx="691902" cy="118339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endCxn id="45" idx="1"/>
          </p:cNvCxnSpPr>
          <p:nvPr/>
        </p:nvCxnSpPr>
        <p:spPr>
          <a:xfrm>
            <a:off x="3324994" y="4478127"/>
            <a:ext cx="703509" cy="985918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76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028328" y="1995605"/>
            <a:ext cx="5720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I</a:t>
            </a:r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I</a:t>
            </a:r>
            <a:r>
              <a:rPr kumimoji="0" lang="en-US" altLang="ko-KR" sz="36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프로젝트 관리방안</a:t>
            </a:r>
            <a:endParaRPr kumimoji="0" lang="en-US" altLang="ko-KR" sz="3600" b="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80792" y="2708920"/>
            <a:ext cx="4111744" cy="193899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단계 별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산출물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구축일정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수행조직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055471" y="3284984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3055471" y="3717032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55471" y="4178181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07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058079"/>
              </p:ext>
            </p:extLst>
          </p:nvPr>
        </p:nvGraphicFramePr>
        <p:xfrm>
          <a:off x="776536" y="1656793"/>
          <a:ext cx="8496944" cy="439746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732495">
                  <a:extLst>
                    <a:ext uri="{9D8B030D-6E8A-4147-A177-3AD203B41FA5}">
                      <a16:colId xmlns:a16="http://schemas.microsoft.com/office/drawing/2014/main" val="839214808"/>
                    </a:ext>
                  </a:extLst>
                </a:gridCol>
                <a:gridCol w="952244">
                  <a:extLst>
                    <a:ext uri="{9D8B030D-6E8A-4147-A177-3AD203B41FA5}">
                      <a16:colId xmlns:a16="http://schemas.microsoft.com/office/drawing/2014/main" val="4282732262"/>
                    </a:ext>
                  </a:extLst>
                </a:gridCol>
                <a:gridCol w="1411605">
                  <a:extLst>
                    <a:ext uri="{9D8B030D-6E8A-4147-A177-3AD203B41FA5}">
                      <a16:colId xmlns:a16="http://schemas.microsoft.com/office/drawing/2014/main" val="383428043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5956563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3148300247"/>
                    </a:ext>
                  </a:extLst>
                </a:gridCol>
              </a:tblGrid>
              <a:tr h="288032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산출물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제출시기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79561"/>
                  </a:ext>
                </a:extLst>
              </a:tr>
              <a:tr h="247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공통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계획단계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수행계획서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목표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범위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조직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일정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절차 등에 대한 전반적인 계획 정의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Kick off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후</a:t>
                      </a:r>
                    </a:p>
                    <a:p>
                      <a:pPr algn="ctr"/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51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WBS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프로젝트 수행 시 필요한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Task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를 정의하고 이에 대한 개별 기간 및 자원을 할당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01351"/>
                  </a:ext>
                </a:extLst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기획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I.A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Front/Back Office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의 정보 구조 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설계 단계 종료 후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002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UX/UI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정의서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해상도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레이아웃 유형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등을 정의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41712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별 레이아웃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네비게이션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기능 및 컨텐츠 등을 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1882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DB</a:t>
                      </a: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설계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모듈 별 </a:t>
                      </a:r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ERD Logical, Physical RED(ER-Win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으로 작업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캡쳐</a:t>
                      </a:r>
                      <a:r>
                        <a:rPr lang="en-US" altLang="ko-KR" sz="9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7106843"/>
                  </a:ext>
                </a:extLst>
              </a:tr>
              <a:tr h="24765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디자인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모델링단계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Creative Brief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컨셉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스타일 방향성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요소 등을 정의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모델링 단계 종료 후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57319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시안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시안 제작</a:t>
                      </a:r>
                    </a:p>
                    <a:p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프로토타입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20542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스타일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사용자 화면 디자인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3071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상세디자인단계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파일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결과물로서의 파일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포맷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PSD, JPG, PNG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종료 후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9867810"/>
                  </a:ext>
                </a:extLst>
              </a:tr>
              <a:tr h="24765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모델링단계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 가이드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퍼블리싱의 기준이 되는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퍼블리싱 가이드 제작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모델링 단계 종료 후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448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 단계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10800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퍼블리싱 파일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Front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퍼블리싱 결과물로서의 파일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파일 포맷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en-US" altLang="ko-KR" sz="900" b="0" i="0" u="none" strike="noStrike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html,css,js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퍼블리싱 종료 후 </a:t>
                      </a: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/>
                      </a:r>
                      <a:b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altLang="ko-KR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 이내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87338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개발</a:t>
                      </a:r>
                      <a:endParaRPr kumimoji="1" lang="en-US" altLang="ko-KR" sz="900" b="0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  <a:cs typeface="+mn-cs"/>
                        </a:rPr>
                        <a:t>구축단계</a:t>
                      </a:r>
                      <a:endParaRPr kumimoji="1" lang="ko-KR" altLang="en-US" sz="9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계획서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통합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성능 등의 테스트 진행을 위한 계획 및 시나리오 정의</a:t>
                      </a:r>
                      <a:endParaRPr lang="en-US" altLang="en-US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92075" marR="0" lvl="0" indent="-92075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구축단계 종료 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/>
                      </a:r>
                      <a:b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</a:b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2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주 이내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5901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소스 코드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실 구현된 소스코드 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jsp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java, </a:t>
                      </a:r>
                      <a:r>
                        <a:rPr lang="en-US" altLang="ko-KR" sz="900" b="0" i="0" u="none" strike="noStrike" kern="1200" dirty="0" err="1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ddl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28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9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  <a:cs typeface="+mn-cs"/>
                      </a:endParaRPr>
                    </a:p>
                  </a:txBody>
                  <a:tcPr marL="90000" marR="90000" marT="46792" marB="46792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marR="0" lvl="0" indent="-1080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ko-KR" altLang="en-US" sz="9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테스트 결과보고서</a:t>
                      </a: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단위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통합</a:t>
                      </a:r>
                      <a:r>
                        <a:rPr lang="en-US" altLang="ko-KR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성능 등의 테스트 결과 보고</a:t>
                      </a:r>
                      <a:endParaRPr lang="en-US" altLang="ko-KR" sz="90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90000" marR="90000" marT="46800" marB="46800" anchor="ctr" horzOverflow="overflow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45929"/>
                  </a:ext>
                </a:extLst>
              </a:tr>
            </a:tbl>
          </a:graphicData>
        </a:graphic>
      </p:graphicFrame>
      <p:cxnSp>
        <p:nvCxnSpPr>
          <p:cNvPr id="6" name="직선 연결선 5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단계 별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산출물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763987" y="101266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UI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기획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/</a:t>
            </a:r>
            <a:r>
              <a:rPr lang="ko-KR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디자인</a:t>
            </a:r>
            <a:r>
              <a:rPr lang="en-US" altLang="ko-KR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</a:t>
            </a:r>
            <a:r>
              <a:rPr lang="ko-KR" altLang="en-US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개발 프로젝트의 산출물 목록입니다</a:t>
            </a:r>
            <a:r>
              <a:rPr lang="en-US" altLang="ko-KR" sz="2000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8340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2329744" y="2204864"/>
            <a:ext cx="52875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00050" indent="-400050" algn="l">
              <a:lnSpc>
                <a:spcPts val="2400"/>
              </a:lnSpc>
              <a:spcBef>
                <a:spcPts val="0"/>
              </a:spcBef>
              <a:buAutoNum type="romanUcPeriod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구축</a:t>
            </a: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 배경 및 목적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ts val="2400"/>
              </a:lnSpc>
              <a:spcBef>
                <a:spcPts val="0"/>
              </a:spcBef>
            </a:pPr>
            <a:r>
              <a:rPr lang="en-US" altLang="ko-KR" sz="160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Font typeface="+mj-lt"/>
              <a:buAutoNum type="romanUcPeriod" startAt="2"/>
            </a:pPr>
            <a:r>
              <a:rPr kumimoji="0"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구축 </a:t>
            </a:r>
            <a:r>
              <a:rPr lang="ko-KR" altLang="en-US" sz="1600" dirty="0" smtClean="0">
                <a:latin typeface="+mn-ea"/>
                <a:ea typeface="+mn-ea"/>
              </a:rPr>
              <a:t>방</a:t>
            </a:r>
            <a:r>
              <a:rPr kumimoji="0" lang="ko-KR" altLang="en-US" sz="1600" b="1" dirty="0" smtClean="0">
                <a:solidFill>
                  <a:schemeClr val="tx1"/>
                </a:solidFill>
                <a:latin typeface="+mn-ea"/>
                <a:ea typeface="+mn-ea"/>
              </a:rPr>
              <a:t>안</a:t>
            </a:r>
            <a:endParaRPr kumimoji="0" lang="en-US" altLang="ko-KR" sz="1600" b="1" dirty="0" smtClean="0">
              <a:solidFill>
                <a:schemeClr val="tx1"/>
              </a:solidFill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Font typeface="+mj-lt"/>
              <a:buAutoNum type="romanUcPeriod" startAt="2"/>
            </a:pPr>
            <a:endParaRPr lang="en-US" altLang="ko-KR" sz="1600" dirty="0"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Font typeface="+mj-lt"/>
              <a:buAutoNum type="romanUcPeriod" startAt="2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프로젝트 관리방안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Font typeface="+mj-lt"/>
              <a:buAutoNum type="romanUcPeriod" startAt="2"/>
            </a:pPr>
            <a:endParaRPr lang="en-US" altLang="ko-KR" sz="16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Font typeface="+mj-lt"/>
              <a:buAutoNum type="romanUcPeriod" startAt="2"/>
            </a:pPr>
            <a:r>
              <a:rPr lang="ko-KR" altLang="en-US" sz="1600" dirty="0" smtClean="0">
                <a:solidFill>
                  <a:srgbClr val="000000"/>
                </a:solidFill>
                <a:latin typeface="+mn-ea"/>
                <a:ea typeface="+mn-ea"/>
              </a:rPr>
              <a:t>지원부문</a:t>
            </a:r>
            <a:endParaRPr lang="en-US" altLang="ko-KR" sz="160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400050" indent="-400050" algn="l">
              <a:lnSpc>
                <a:spcPts val="2400"/>
              </a:lnSpc>
              <a:spcBef>
                <a:spcPts val="0"/>
              </a:spcBef>
              <a:buAutoNum type="romanUcPeriod" startAt="5"/>
            </a:pPr>
            <a:endParaRPr kumimoji="0"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5" name="Line 21"/>
          <p:cNvSpPr>
            <a:spLocks noChangeShapeType="1"/>
          </p:cNvSpPr>
          <p:nvPr/>
        </p:nvSpPr>
        <p:spPr bwMode="auto">
          <a:xfrm>
            <a:off x="1865217" y="2695081"/>
            <a:ext cx="6100396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6" name="Line 22"/>
          <p:cNvSpPr>
            <a:spLocks noChangeShapeType="1"/>
          </p:cNvSpPr>
          <p:nvPr/>
        </p:nvSpPr>
        <p:spPr bwMode="auto">
          <a:xfrm>
            <a:off x="1865217" y="3271145"/>
            <a:ext cx="6100396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" name="Line 23"/>
          <p:cNvSpPr>
            <a:spLocks noChangeShapeType="1"/>
          </p:cNvSpPr>
          <p:nvPr/>
        </p:nvSpPr>
        <p:spPr bwMode="auto">
          <a:xfrm>
            <a:off x="1873331" y="3861048"/>
            <a:ext cx="6100396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1873331" y="4509120"/>
            <a:ext cx="6100396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9" name="Text Box 31"/>
          <p:cNvSpPr txBox="1">
            <a:spLocks noChangeArrowheads="1"/>
          </p:cNvSpPr>
          <p:nvPr/>
        </p:nvSpPr>
        <p:spPr bwMode="auto">
          <a:xfrm>
            <a:off x="1805137" y="1423873"/>
            <a:ext cx="3449515" cy="55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dist"/>
            <a:r>
              <a:rPr kumimoji="0" lang="en-US" altLang="ko-KR" sz="2800" b="1" dirty="0">
                <a:latin typeface="+mn-ea"/>
                <a:ea typeface="+mn-ea"/>
              </a:rPr>
              <a:t>CONTENTS</a:t>
            </a:r>
          </a:p>
        </p:txBody>
      </p:sp>
      <p:cxnSp>
        <p:nvCxnSpPr>
          <p:cNvPr id="11" name="직선 연결선 10"/>
          <p:cNvCxnSpPr/>
          <p:nvPr/>
        </p:nvCxnSpPr>
        <p:spPr>
          <a:xfrm>
            <a:off x="1881445" y="2125126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906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직사각형 97"/>
          <p:cNvSpPr/>
          <p:nvPr/>
        </p:nvSpPr>
        <p:spPr>
          <a:xfrm>
            <a:off x="7884911" y="2720237"/>
            <a:ext cx="1199399" cy="32319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1" name="Rectangle 94"/>
          <p:cNvSpPr/>
          <p:nvPr/>
        </p:nvSpPr>
        <p:spPr>
          <a:xfrm>
            <a:off x="504454" y="2754294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기획</a:t>
            </a:r>
            <a:endParaRPr lang="en-US" altLang="ko-KR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504454" y="3110337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설계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504454" y="3466382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디자인 컨셉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504454" y="3814963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상세디자인</a:t>
            </a:r>
            <a:endParaRPr lang="en-US" altLang="ko-KR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504454" y="4175003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퍼블리싱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504454" y="4526876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프레임웍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(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개발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)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504454" y="4880566"/>
            <a:ext cx="1284847" cy="364047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구현</a:t>
            </a:r>
            <a:r>
              <a:rPr lang="en-US" altLang="ko-KR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(</a:t>
            </a:r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개발</a:t>
            </a:r>
            <a:r>
              <a:rPr lang="en-US" altLang="ko-KR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)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10" name="Rectangle 97"/>
          <p:cNvSpPr/>
          <p:nvPr/>
        </p:nvSpPr>
        <p:spPr>
          <a:xfrm>
            <a:off x="504454" y="5244613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안정화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504454" y="5588505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Mind Stone</a:t>
            </a:r>
          </a:p>
        </p:txBody>
      </p:sp>
      <p:grpSp>
        <p:nvGrpSpPr>
          <p:cNvPr id="113" name="그룹 87"/>
          <p:cNvGrpSpPr/>
          <p:nvPr/>
        </p:nvGrpSpPr>
        <p:grpSpPr>
          <a:xfrm>
            <a:off x="1795615" y="2420888"/>
            <a:ext cx="1220480" cy="3535625"/>
            <a:chOff x="1602311" y="2185912"/>
            <a:chExt cx="1220480" cy="4301315"/>
          </a:xfrm>
        </p:grpSpPr>
        <p:cxnSp>
          <p:nvCxnSpPr>
            <p:cNvPr id="114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01"/>
            <p:cNvCxnSpPr/>
            <p:nvPr/>
          </p:nvCxnSpPr>
          <p:spPr>
            <a:xfrm>
              <a:off x="160231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9" name="그룹 94"/>
          <p:cNvGrpSpPr/>
          <p:nvPr/>
        </p:nvGrpSpPr>
        <p:grpSpPr>
          <a:xfrm>
            <a:off x="3611605" y="2420888"/>
            <a:ext cx="610240" cy="3510236"/>
            <a:chOff x="2212551" y="2185912"/>
            <a:chExt cx="610240" cy="4301315"/>
          </a:xfrm>
        </p:grpSpPr>
        <p:cxnSp>
          <p:nvCxnSpPr>
            <p:cNvPr id="120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4" name="그룹 100"/>
          <p:cNvGrpSpPr/>
          <p:nvPr/>
        </p:nvGrpSpPr>
        <p:grpSpPr>
          <a:xfrm>
            <a:off x="4825414" y="2420888"/>
            <a:ext cx="610240" cy="3510236"/>
            <a:chOff x="2212551" y="2185912"/>
            <a:chExt cx="610240" cy="4301315"/>
          </a:xfrm>
        </p:grpSpPr>
        <p:cxnSp>
          <p:nvCxnSpPr>
            <p:cNvPr id="125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그룹 105"/>
          <p:cNvGrpSpPr/>
          <p:nvPr/>
        </p:nvGrpSpPr>
        <p:grpSpPr>
          <a:xfrm>
            <a:off x="6052036" y="2420888"/>
            <a:ext cx="610240" cy="3503447"/>
            <a:chOff x="2212551" y="2185912"/>
            <a:chExt cx="610240" cy="4301315"/>
          </a:xfrm>
        </p:grpSpPr>
        <p:cxnSp>
          <p:nvCxnSpPr>
            <p:cNvPr id="130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그룹 110"/>
          <p:cNvGrpSpPr/>
          <p:nvPr/>
        </p:nvGrpSpPr>
        <p:grpSpPr>
          <a:xfrm>
            <a:off x="7267854" y="2420888"/>
            <a:ext cx="610240" cy="3503447"/>
            <a:chOff x="2212551" y="2185912"/>
            <a:chExt cx="610240" cy="4301315"/>
          </a:xfrm>
        </p:grpSpPr>
        <p:cxnSp>
          <p:nvCxnSpPr>
            <p:cNvPr id="135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5" name="Pentagon 81"/>
          <p:cNvSpPr/>
          <p:nvPr/>
        </p:nvSpPr>
        <p:spPr>
          <a:xfrm>
            <a:off x="1789300" y="2379089"/>
            <a:ext cx="7772212" cy="37571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Time</a:t>
            </a:r>
            <a:endParaRPr lang="en-US" sz="800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1789300" y="2420603"/>
            <a:ext cx="2417303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M1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4222856" y="2413655"/>
            <a:ext cx="2448065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M2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6675787" y="2420603"/>
            <a:ext cx="2409543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M3</a:t>
            </a:r>
            <a:endParaRPr lang="en-US" sz="1000" b="1" dirty="0">
              <a:latin typeface="+mn-ea"/>
              <a:cs typeface="나눔고딕"/>
            </a:endParaRPr>
          </a:p>
        </p:txBody>
      </p:sp>
      <p:grpSp>
        <p:nvGrpSpPr>
          <p:cNvPr id="152" name="그룹 144"/>
          <p:cNvGrpSpPr/>
          <p:nvPr/>
        </p:nvGrpSpPr>
        <p:grpSpPr>
          <a:xfrm>
            <a:off x="1784648" y="3106804"/>
            <a:ext cx="7300682" cy="2842476"/>
            <a:chOff x="1573275" y="2756042"/>
            <a:chExt cx="4630560" cy="2842476"/>
          </a:xfrm>
        </p:grpSpPr>
        <p:cxnSp>
          <p:nvCxnSpPr>
            <p:cNvPr id="153" name="Straight Connector 108"/>
            <p:cNvCxnSpPr/>
            <p:nvPr/>
          </p:nvCxnSpPr>
          <p:spPr>
            <a:xfrm>
              <a:off x="1573275" y="3107739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09"/>
            <p:cNvCxnSpPr/>
            <p:nvPr/>
          </p:nvCxnSpPr>
          <p:spPr>
            <a:xfrm>
              <a:off x="1573275" y="3462905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10"/>
            <p:cNvCxnSpPr/>
            <p:nvPr/>
          </p:nvCxnSpPr>
          <p:spPr>
            <a:xfrm>
              <a:off x="1573275" y="2756042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09"/>
            <p:cNvCxnSpPr/>
            <p:nvPr/>
          </p:nvCxnSpPr>
          <p:spPr>
            <a:xfrm>
              <a:off x="1573275" y="4532813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10"/>
            <p:cNvCxnSpPr/>
            <p:nvPr/>
          </p:nvCxnSpPr>
          <p:spPr>
            <a:xfrm>
              <a:off x="1573275" y="3825950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08"/>
            <p:cNvCxnSpPr/>
            <p:nvPr/>
          </p:nvCxnSpPr>
          <p:spPr>
            <a:xfrm>
              <a:off x="1573275" y="5243350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09"/>
            <p:cNvCxnSpPr/>
            <p:nvPr/>
          </p:nvCxnSpPr>
          <p:spPr>
            <a:xfrm>
              <a:off x="1573275" y="5598516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10"/>
            <p:cNvCxnSpPr/>
            <p:nvPr/>
          </p:nvCxnSpPr>
          <p:spPr>
            <a:xfrm>
              <a:off x="1573275" y="4891653"/>
              <a:ext cx="4630560" cy="2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3" name="왼쪽/오른쪽 화살표 162"/>
          <p:cNvSpPr/>
          <p:nvPr/>
        </p:nvSpPr>
        <p:spPr>
          <a:xfrm>
            <a:off x="1812376" y="2863767"/>
            <a:ext cx="1791134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4" name="왼쪽/오른쪽 화살표 163"/>
          <p:cNvSpPr/>
          <p:nvPr/>
        </p:nvSpPr>
        <p:spPr>
          <a:xfrm>
            <a:off x="1821972" y="3212976"/>
            <a:ext cx="1760993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5" name="왼쪽/오른쪽 화살표 164"/>
          <p:cNvSpPr/>
          <p:nvPr/>
        </p:nvSpPr>
        <p:spPr>
          <a:xfrm>
            <a:off x="2422394" y="3573016"/>
            <a:ext cx="1173623" cy="1574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7" name="왼쪽/오른쪽 화살표 166"/>
          <p:cNvSpPr/>
          <p:nvPr/>
        </p:nvSpPr>
        <p:spPr>
          <a:xfrm>
            <a:off x="3610010" y="3926365"/>
            <a:ext cx="1195690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8" name="왼쪽/오른쪽 화살표 167"/>
          <p:cNvSpPr/>
          <p:nvPr/>
        </p:nvSpPr>
        <p:spPr>
          <a:xfrm>
            <a:off x="3625587" y="4273048"/>
            <a:ext cx="2420822" cy="1538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9" name="왼쪽/오른쪽 화살표 168"/>
          <p:cNvSpPr/>
          <p:nvPr/>
        </p:nvSpPr>
        <p:spPr>
          <a:xfrm>
            <a:off x="1797544" y="4622136"/>
            <a:ext cx="1209907" cy="164677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1" name="왼쪽/오른쪽 화살표 170"/>
          <p:cNvSpPr/>
          <p:nvPr/>
        </p:nvSpPr>
        <p:spPr>
          <a:xfrm>
            <a:off x="3022237" y="4979910"/>
            <a:ext cx="4841774" cy="165743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7877756" y="5400224"/>
            <a:ext cx="1226308" cy="159026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3" name="Oval 14"/>
          <p:cNvSpPr/>
          <p:nvPr/>
        </p:nvSpPr>
        <p:spPr>
          <a:xfrm>
            <a:off x="2298256" y="5713675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4" name="Oval 14"/>
          <p:cNvSpPr/>
          <p:nvPr/>
        </p:nvSpPr>
        <p:spPr>
          <a:xfrm>
            <a:off x="3537815" y="573102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5" name="Oval 14"/>
          <p:cNvSpPr/>
          <p:nvPr/>
        </p:nvSpPr>
        <p:spPr>
          <a:xfrm>
            <a:off x="4120512" y="5721280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6" name="Oval 14"/>
          <p:cNvSpPr/>
          <p:nvPr/>
        </p:nvSpPr>
        <p:spPr>
          <a:xfrm>
            <a:off x="7192490" y="572017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7" name="Oval 14"/>
          <p:cNvSpPr/>
          <p:nvPr/>
        </p:nvSpPr>
        <p:spPr>
          <a:xfrm>
            <a:off x="7924538" y="5720174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78" name="Rectangular Callout 97"/>
          <p:cNvSpPr/>
          <p:nvPr/>
        </p:nvSpPr>
        <p:spPr>
          <a:xfrm>
            <a:off x="1592631" y="6069408"/>
            <a:ext cx="1118829" cy="267917"/>
          </a:xfrm>
          <a:prstGeom prst="wedgeRectCallout">
            <a:avLst>
              <a:gd name="adj1" fmla="val 19414"/>
              <a:gd name="adj2" fmla="val -108233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Kick Off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79" name="Rectangular Callout 97"/>
          <p:cNvSpPr/>
          <p:nvPr/>
        </p:nvSpPr>
        <p:spPr>
          <a:xfrm>
            <a:off x="3175954" y="6055693"/>
            <a:ext cx="1317381" cy="267917"/>
          </a:xfrm>
          <a:prstGeom prst="wedgeRectCallout">
            <a:avLst>
              <a:gd name="adj1" fmla="val -17261"/>
              <a:gd name="adj2" fmla="val -90723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디자인 시안 완료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0" name="Rectangular Callout 97"/>
          <p:cNvSpPr/>
          <p:nvPr/>
        </p:nvSpPr>
        <p:spPr>
          <a:xfrm>
            <a:off x="3853544" y="5211820"/>
            <a:ext cx="1317381" cy="267917"/>
          </a:xfrm>
          <a:prstGeom prst="wedgeRectCallout">
            <a:avLst>
              <a:gd name="adj1" fmla="val -21260"/>
              <a:gd name="adj2" fmla="val 15269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기획 완료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1" name="Rectangular Callout 97"/>
          <p:cNvSpPr/>
          <p:nvPr/>
        </p:nvSpPr>
        <p:spPr>
          <a:xfrm>
            <a:off x="6249144" y="6046041"/>
            <a:ext cx="885333" cy="267917"/>
          </a:xfrm>
          <a:prstGeom prst="wedgeRectCallout">
            <a:avLst>
              <a:gd name="adj1" fmla="val 59627"/>
              <a:gd name="adj2" fmla="val -125207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테스트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82" name="Rectangular Callout 97"/>
          <p:cNvSpPr/>
          <p:nvPr/>
        </p:nvSpPr>
        <p:spPr>
          <a:xfrm>
            <a:off x="7335096" y="6055894"/>
            <a:ext cx="1317381" cy="267917"/>
          </a:xfrm>
          <a:prstGeom prst="wedgeRectCallout">
            <a:avLst>
              <a:gd name="adj1" fmla="val 6148"/>
              <a:gd name="adj2" fmla="val -119164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서비스 이관</a:t>
            </a:r>
            <a:endParaRPr lang="en-US" sz="1000" b="1" dirty="0">
              <a:latin typeface="+mn-ea"/>
              <a:cs typeface="나눔고딕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3085227" y="1916832"/>
            <a:ext cx="4288125" cy="329278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endParaRPr>
            </a:p>
          </p:txBody>
        </p:sp>
      </p:grpSp>
      <p:grpSp>
        <p:nvGrpSpPr>
          <p:cNvPr id="90" name="그룹 110"/>
          <p:cNvGrpSpPr/>
          <p:nvPr/>
        </p:nvGrpSpPr>
        <p:grpSpPr>
          <a:xfrm>
            <a:off x="8479740" y="2754802"/>
            <a:ext cx="610240" cy="3186921"/>
            <a:chOff x="2212551" y="2185912"/>
            <a:chExt cx="610240" cy="4301315"/>
          </a:xfrm>
        </p:grpSpPr>
        <p:cxnSp>
          <p:nvCxnSpPr>
            <p:cNvPr id="91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5" name="직선 연결선 94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2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구축일정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9" name="텍스트 개체 틀 2"/>
          <p:cNvSpPr txBox="1">
            <a:spLocks/>
          </p:cNvSpPr>
          <p:nvPr/>
        </p:nvSpPr>
        <p:spPr>
          <a:xfrm>
            <a:off x="763987" y="1012666"/>
            <a:ext cx="8378595" cy="76944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프로젝트의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수행은 총 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3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개월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 간 수행하며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, </a:t>
            </a:r>
          </a:p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안정화 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0.5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개월로 진행하겠습니다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.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  <p:cxnSp>
        <p:nvCxnSpPr>
          <p:cNvPr id="104" name="Straight Connector 110"/>
          <p:cNvCxnSpPr/>
          <p:nvPr/>
        </p:nvCxnSpPr>
        <p:spPr>
          <a:xfrm>
            <a:off x="1770017" y="4523651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370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6496" y="2060848"/>
            <a:ext cx="907300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cxnSp>
        <p:nvCxnSpPr>
          <p:cNvPr id="13" name="꺾인 연결선 12"/>
          <p:cNvCxnSpPr>
            <a:stCxn id="32" idx="2"/>
            <a:endCxn id="16" idx="0"/>
          </p:cNvCxnSpPr>
          <p:nvPr/>
        </p:nvCxnSpPr>
        <p:spPr>
          <a:xfrm rot="16200000" flipH="1">
            <a:off x="5525788" y="3789860"/>
            <a:ext cx="1154362" cy="1170128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AutoShape 11"/>
          <p:cNvSpPr>
            <a:spLocks noChangeArrowheads="1"/>
          </p:cNvSpPr>
          <p:nvPr/>
        </p:nvSpPr>
        <p:spPr bwMode="gray">
          <a:xfrm>
            <a:off x="848545" y="4952105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latin typeface="나눔고딕"/>
                <a:ea typeface="나눔고딕"/>
                <a:cs typeface="나눔고딕"/>
              </a:rPr>
              <a:t>기획</a:t>
            </a:r>
            <a:r>
              <a:rPr lang="en-US" altLang="ko-KR" sz="1100" b="1" dirty="0" smtClean="0">
                <a:latin typeface="나눔고딕"/>
                <a:ea typeface="나눔고딕"/>
                <a:cs typeface="나눔고딕"/>
              </a:rPr>
              <a:t>/</a:t>
            </a:r>
            <a:r>
              <a:rPr lang="ko-KR" altLang="en-US" sz="1100" b="1" dirty="0" smtClean="0">
                <a:latin typeface="나눔고딕"/>
                <a:ea typeface="나눔고딕"/>
                <a:cs typeface="나눔고딕"/>
              </a:rPr>
              <a:t>디자인</a:t>
            </a:r>
            <a:r>
              <a:rPr lang="en-US" altLang="ko-KR" sz="1100" b="1" dirty="0" smtClean="0">
                <a:latin typeface="나눔고딕"/>
                <a:ea typeface="나눔고딕"/>
                <a:cs typeface="나눔고딕"/>
              </a:rPr>
              <a:t>/</a:t>
            </a:r>
            <a:r>
              <a:rPr lang="ko-KR" altLang="en-US" sz="1100" b="1" dirty="0" smtClean="0">
                <a:latin typeface="나눔고딕"/>
                <a:ea typeface="나눔고딕"/>
                <a:cs typeface="나눔고딕"/>
              </a:rPr>
              <a:t>퍼블</a:t>
            </a:r>
            <a:r>
              <a:rPr lang="en-US" altLang="ko-KR" sz="1100" b="1" dirty="0" smtClean="0"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100" b="1" dirty="0" smtClean="0">
                <a:latin typeface="나눔고딕"/>
                <a:ea typeface="나눔고딕"/>
                <a:cs typeface="나눔고딕"/>
              </a:rPr>
              <a:t>파트</a:t>
            </a:r>
            <a:endParaRPr lang="en-US" altLang="ko-KR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15" name="AutoShape 11"/>
          <p:cNvSpPr>
            <a:spLocks noChangeArrowheads="1"/>
          </p:cNvSpPr>
          <p:nvPr/>
        </p:nvSpPr>
        <p:spPr bwMode="gray">
          <a:xfrm>
            <a:off x="848711" y="5374159"/>
            <a:ext cx="2160587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서비스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기획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디자인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AutoShape 11"/>
          <p:cNvSpPr>
            <a:spLocks noChangeArrowheads="1"/>
          </p:cNvSpPr>
          <p:nvPr/>
        </p:nvSpPr>
        <p:spPr bwMode="gray">
          <a:xfrm>
            <a:off x="5608033" y="4952105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개발</a:t>
            </a:r>
            <a:r>
              <a:rPr lang="en-US" altLang="ko-KR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17" name="AutoShape 11"/>
          <p:cNvSpPr>
            <a:spLocks noChangeArrowheads="1"/>
          </p:cNvSpPr>
          <p:nvPr/>
        </p:nvSpPr>
        <p:spPr bwMode="gray">
          <a:xfrm>
            <a:off x="5608358" y="5374159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운영사 개발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AutoShape 11"/>
          <p:cNvSpPr>
            <a:spLocks noChangeArrowheads="1"/>
          </p:cNvSpPr>
          <p:nvPr/>
        </p:nvSpPr>
        <p:spPr bwMode="gray">
          <a:xfrm>
            <a:off x="5608358" y="5732934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비트큐브㈜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9" name="AutoShape 11"/>
          <p:cNvSpPr>
            <a:spLocks noChangeArrowheads="1"/>
          </p:cNvSpPr>
          <p:nvPr/>
        </p:nvSpPr>
        <p:spPr bwMode="gray">
          <a:xfrm>
            <a:off x="3207552" y="4952105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검색엔진</a:t>
            </a:r>
            <a:r>
              <a:rPr lang="en-US" altLang="ko-KR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gray">
          <a:xfrm>
            <a:off x="3208058" y="5374159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검색엔진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AutoShape 11"/>
          <p:cNvSpPr>
            <a:spLocks noChangeArrowheads="1"/>
          </p:cNvSpPr>
          <p:nvPr/>
        </p:nvSpPr>
        <p:spPr bwMode="gray">
          <a:xfrm>
            <a:off x="3208058" y="5732934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㈜ 인사이드정보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Rectangle 34"/>
          <p:cNvSpPr>
            <a:spLocks noChangeArrowheads="1"/>
          </p:cNvSpPr>
          <p:nvPr/>
        </p:nvSpPr>
        <p:spPr bwMode="auto">
          <a:xfrm>
            <a:off x="4419905" y="2501181"/>
            <a:ext cx="2196000" cy="35718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현업 지원파트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3" name="AutoShape 11"/>
          <p:cNvSpPr>
            <a:spLocks noChangeArrowheads="1"/>
          </p:cNvSpPr>
          <p:nvPr/>
        </p:nvSpPr>
        <p:spPr bwMode="gray">
          <a:xfrm>
            <a:off x="4419361" y="2854028"/>
            <a:ext cx="2195513" cy="33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텔레시스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(B2B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4" name="직선 연결선 23"/>
          <p:cNvCxnSpPr>
            <a:stCxn id="23" idx="2"/>
            <a:endCxn id="32" idx="0"/>
          </p:cNvCxnSpPr>
          <p:nvPr/>
        </p:nvCxnSpPr>
        <p:spPr>
          <a:xfrm>
            <a:off x="5517118" y="3193753"/>
            <a:ext cx="787" cy="188065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AutoShape 11"/>
          <p:cNvSpPr>
            <a:spLocks noChangeArrowheads="1"/>
          </p:cNvSpPr>
          <p:nvPr/>
        </p:nvSpPr>
        <p:spPr bwMode="gray">
          <a:xfrm>
            <a:off x="848711" y="5732934"/>
            <a:ext cx="2160587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IDR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인터렉티브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6831929" y="3834684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품질관리 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27" name="AutoShape 11"/>
          <p:cNvSpPr>
            <a:spLocks noChangeArrowheads="1"/>
          </p:cNvSpPr>
          <p:nvPr/>
        </p:nvSpPr>
        <p:spPr bwMode="gray">
          <a:xfrm>
            <a:off x="6832254" y="4260602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비트큐브㈜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꺾인 연결선 32"/>
          <p:cNvCxnSpPr>
            <a:stCxn id="16" idx="3"/>
            <a:endCxn id="26" idx="3"/>
          </p:cNvCxnSpPr>
          <p:nvPr/>
        </p:nvCxnSpPr>
        <p:spPr>
          <a:xfrm flipV="1">
            <a:off x="7768033" y="4050684"/>
            <a:ext cx="1223896" cy="1117421"/>
          </a:xfrm>
          <a:prstGeom prst="bentConnector3">
            <a:avLst>
              <a:gd name="adj1" fmla="val 118678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 28"/>
          <p:cNvCxnSpPr>
            <a:stCxn id="32" idx="2"/>
            <a:endCxn id="14" idx="0"/>
          </p:cNvCxnSpPr>
          <p:nvPr/>
        </p:nvCxnSpPr>
        <p:spPr>
          <a:xfrm rot="5400000">
            <a:off x="3146044" y="2580244"/>
            <a:ext cx="1154362" cy="3589360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65"/>
          <p:cNvCxnSpPr>
            <a:stCxn id="32" idx="2"/>
            <a:endCxn id="26" idx="1"/>
          </p:cNvCxnSpPr>
          <p:nvPr/>
        </p:nvCxnSpPr>
        <p:spPr>
          <a:xfrm rot="16200000" flipH="1">
            <a:off x="6048447" y="3267201"/>
            <a:ext cx="252941" cy="1314024"/>
          </a:xfrm>
          <a:prstGeom prst="bentConnector2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7"/>
          <p:cNvCxnSpPr>
            <a:stCxn id="32" idx="2"/>
            <a:endCxn id="19" idx="0"/>
          </p:cNvCxnSpPr>
          <p:nvPr/>
        </p:nvCxnSpPr>
        <p:spPr>
          <a:xfrm rot="5400000">
            <a:off x="4325548" y="3759748"/>
            <a:ext cx="1154362" cy="1230353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4"/>
          <p:cNvSpPr>
            <a:spLocks noChangeArrowheads="1"/>
          </p:cNvSpPr>
          <p:nvPr/>
        </p:nvSpPr>
        <p:spPr bwMode="auto">
          <a:xfrm>
            <a:off x="4437905" y="3381818"/>
            <a:ext cx="2160000" cy="41592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PM</a:t>
            </a:r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49825"/>
              </p:ext>
            </p:extLst>
          </p:nvPr>
        </p:nvGraphicFramePr>
        <p:xfrm>
          <a:off x="848544" y="2476870"/>
          <a:ext cx="3175074" cy="1541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     분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참여인원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참여개월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ea"/>
                          <a:ea typeface="+mn-ea"/>
                        </a:rPr>
                        <a:t>M/M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기획</a:t>
                      </a:r>
                      <a:endParaRPr lang="en-US" altLang="ko-KR" sz="1000" b="1" i="0" u="none" strike="noStrike" dirty="0" smtClean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디자인</a:t>
                      </a:r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err="1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퍼블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검색엔진 개발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구매사 개발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3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6.5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5905368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합계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8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11.5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33" name="직선 연결선 32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44487" y="404664"/>
            <a:ext cx="4801931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3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수행조직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42" name="텍스트 개체 틀 2"/>
          <p:cNvSpPr txBox="1">
            <a:spLocks/>
          </p:cNvSpPr>
          <p:nvPr/>
        </p:nvSpPr>
        <p:spPr>
          <a:xfrm>
            <a:off x="763987" y="1012666"/>
            <a:ext cx="8378595" cy="70788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eaLnBrk="0" latinLnBrk="0" hangingPunct="0">
              <a:lnSpc>
                <a:spcPct val="100000"/>
              </a:lnSpc>
              <a:spcBef>
                <a:spcPct val="20000"/>
              </a:spcBef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프로젝트의 성공적 수행을 위한 효율적이고 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/>
            </a:r>
            <a:b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</a:b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체계적인 수행조직 구성안을 제시합니다</a:t>
            </a:r>
            <a:r>
              <a:rPr kumimoji="0" lang="en-US" altLang="ko-KR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.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026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028328" y="1995605"/>
            <a:ext cx="5720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dirty="0">
                <a:latin typeface="나눔고딕" pitchFamily="50" charset="-127"/>
                <a:ea typeface="나눔고딕" pitchFamily="50" charset="-127"/>
              </a:rPr>
              <a:t>IV</a:t>
            </a:r>
            <a:r>
              <a:rPr kumimoji="0" lang="en-US" altLang="ko-KR" sz="36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지원부문</a:t>
            </a:r>
            <a:endParaRPr kumimoji="0" lang="en-US" altLang="ko-KR" sz="3600" b="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80792" y="2708920"/>
            <a:ext cx="4111744" cy="1015663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교육계획</a:t>
            </a:r>
          </a:p>
          <a:p>
            <a:pPr algn="l">
              <a:lnSpc>
                <a:spcPct val="250000"/>
              </a:lnSpc>
              <a:spcBef>
                <a:spcPts val="0"/>
              </a:spcBef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유지보수 계획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055471" y="3284984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04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6496" y="1196752"/>
            <a:ext cx="907300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4488" y="404664"/>
            <a:ext cx="2952328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1.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교육계획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41" name="AutoShape 28"/>
          <p:cNvSpPr>
            <a:spLocks noChangeArrowheads="1"/>
          </p:cNvSpPr>
          <p:nvPr/>
        </p:nvSpPr>
        <p:spPr bwMode="gray">
          <a:xfrm flipH="1">
            <a:off x="1676569" y="2705548"/>
            <a:ext cx="2958945" cy="319375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주관기관 운영자</a:t>
            </a:r>
          </a:p>
        </p:txBody>
      </p:sp>
      <p:sp>
        <p:nvSpPr>
          <p:cNvPr id="42" name="AutoShape 28"/>
          <p:cNvSpPr>
            <a:spLocks noChangeArrowheads="1"/>
          </p:cNvSpPr>
          <p:nvPr/>
        </p:nvSpPr>
        <p:spPr bwMode="gray">
          <a:xfrm flipH="1">
            <a:off x="4982452" y="2705548"/>
            <a:ext cx="2951913" cy="319375"/>
          </a:xfrm>
          <a:prstGeom prst="homePlate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72000" tIns="72000" rIns="72000" bIns="72000" anchor="ctr"/>
          <a:lstStyle/>
          <a:p>
            <a:pPr algn="ctr"/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주관기관 사업담당자</a:t>
            </a:r>
          </a:p>
        </p:txBody>
      </p:sp>
      <p:sp>
        <p:nvSpPr>
          <p:cNvPr id="43" name="Rectangle 218"/>
          <p:cNvSpPr>
            <a:spLocks noChangeArrowheads="1"/>
          </p:cNvSpPr>
          <p:nvPr/>
        </p:nvSpPr>
        <p:spPr bwMode="auto">
          <a:xfrm>
            <a:off x="1689249" y="3161605"/>
            <a:ext cx="6250275" cy="1546225"/>
          </a:xfrm>
          <a:prstGeom prst="roundRect">
            <a:avLst>
              <a:gd name="adj" fmla="val 10898"/>
            </a:avLst>
          </a:prstGeom>
          <a:solidFill>
            <a:schemeClr val="bg1"/>
          </a:solidFill>
          <a:ln w="2921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lIns="0" tIns="0" rIns="0" bIns="0" anchor="ctr"/>
          <a:lstStyle/>
          <a:p>
            <a:pPr algn="ctr"/>
            <a:endParaRPr lang="ko-KR" altLang="en-US" sz="3100">
              <a:solidFill>
                <a:srgbClr val="D42806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Line 150"/>
          <p:cNvSpPr>
            <a:spLocks noChangeShapeType="1"/>
          </p:cNvSpPr>
          <p:nvPr/>
        </p:nvSpPr>
        <p:spPr bwMode="auto">
          <a:xfrm flipV="1">
            <a:off x="6395319" y="3542605"/>
            <a:ext cx="0" cy="113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5" name="Line 151"/>
          <p:cNvSpPr>
            <a:spLocks noChangeShapeType="1"/>
          </p:cNvSpPr>
          <p:nvPr/>
        </p:nvSpPr>
        <p:spPr bwMode="auto">
          <a:xfrm flipV="1">
            <a:off x="4814387" y="3542605"/>
            <a:ext cx="0" cy="113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46" name="Text Box 593"/>
          <p:cNvSpPr txBox="1">
            <a:spLocks noChangeArrowheads="1"/>
          </p:cNvSpPr>
          <p:nvPr/>
        </p:nvSpPr>
        <p:spPr bwMode="auto">
          <a:xfrm>
            <a:off x="1801100" y="3596580"/>
            <a:ext cx="1403975" cy="373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0013" indent="-10001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업무담당</a:t>
            </a:r>
            <a:endParaRPr kumimoji="0" lang="ko-KR" altLang="en-US" sz="9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0" indent="0">
              <a:spcBef>
                <a:spcPct val="10000"/>
              </a:spcBef>
              <a:spcAft>
                <a:spcPct val="20000"/>
              </a:spcAft>
            </a:pPr>
            <a:endParaRPr kumimoji="0" lang="ko-KR" altLang="en-US" sz="900" dirty="0">
              <a:solidFill>
                <a:srgbClr val="333333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Rectangle 225"/>
          <p:cNvSpPr>
            <a:spLocks noChangeArrowheads="1"/>
          </p:cNvSpPr>
          <p:nvPr/>
        </p:nvSpPr>
        <p:spPr bwMode="auto">
          <a:xfrm>
            <a:off x="1675894" y="3140968"/>
            <a:ext cx="1543707" cy="3508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48" name="Text Box 9"/>
          <p:cNvSpPr txBox="1">
            <a:spLocks noChangeArrowheads="1"/>
          </p:cNvSpPr>
          <p:nvPr/>
        </p:nvSpPr>
        <p:spPr bwMode="auto">
          <a:xfrm>
            <a:off x="1993185" y="3237143"/>
            <a:ext cx="909125" cy="18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교육훈련 대상</a:t>
            </a:r>
          </a:p>
        </p:txBody>
      </p:sp>
      <p:sp>
        <p:nvSpPr>
          <p:cNvPr id="49" name="Rectangle 225"/>
          <p:cNvSpPr>
            <a:spLocks noChangeArrowheads="1"/>
          </p:cNvSpPr>
          <p:nvPr/>
        </p:nvSpPr>
        <p:spPr bwMode="auto">
          <a:xfrm>
            <a:off x="3251762" y="3140968"/>
            <a:ext cx="1545599" cy="3508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0" name="Text Box 9"/>
          <p:cNvSpPr txBox="1">
            <a:spLocks noChangeArrowheads="1"/>
          </p:cNvSpPr>
          <p:nvPr/>
        </p:nvSpPr>
        <p:spPr bwMode="auto">
          <a:xfrm>
            <a:off x="3570220" y="3237143"/>
            <a:ext cx="908683" cy="18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교육훈련 조직</a:t>
            </a:r>
          </a:p>
        </p:txBody>
      </p:sp>
      <p:sp>
        <p:nvSpPr>
          <p:cNvPr id="51" name="Rectangle 225"/>
          <p:cNvSpPr>
            <a:spLocks noChangeArrowheads="1"/>
          </p:cNvSpPr>
          <p:nvPr/>
        </p:nvSpPr>
        <p:spPr bwMode="auto">
          <a:xfrm>
            <a:off x="4831413" y="3140968"/>
            <a:ext cx="1543707" cy="3508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2" name="Text Box 9"/>
          <p:cNvSpPr txBox="1">
            <a:spLocks noChangeArrowheads="1"/>
          </p:cNvSpPr>
          <p:nvPr/>
        </p:nvSpPr>
        <p:spPr bwMode="auto">
          <a:xfrm>
            <a:off x="5148815" y="3229016"/>
            <a:ext cx="90890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교육훈련 내용</a:t>
            </a:r>
          </a:p>
        </p:txBody>
      </p:sp>
      <p:sp>
        <p:nvSpPr>
          <p:cNvPr id="53" name="Rectangle 225"/>
          <p:cNvSpPr>
            <a:spLocks noChangeArrowheads="1"/>
          </p:cNvSpPr>
          <p:nvPr/>
        </p:nvSpPr>
        <p:spPr bwMode="auto">
          <a:xfrm>
            <a:off x="6409173" y="3140968"/>
            <a:ext cx="1543707" cy="35083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2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6892486" y="3229016"/>
            <a:ext cx="577081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1606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16063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교육일정</a:t>
            </a:r>
          </a:p>
        </p:txBody>
      </p:sp>
      <p:sp>
        <p:nvSpPr>
          <p:cNvPr id="55" name="Line 166"/>
          <p:cNvSpPr>
            <a:spLocks noChangeShapeType="1"/>
          </p:cNvSpPr>
          <p:nvPr/>
        </p:nvSpPr>
        <p:spPr bwMode="auto">
          <a:xfrm flipV="1">
            <a:off x="3230116" y="3542605"/>
            <a:ext cx="0" cy="1131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0" tIns="0" rIns="0" bIns="0" anchor="ctr"/>
          <a:lstStyle/>
          <a:p>
            <a:endParaRPr lang="ko-KR" altLang="en-US"/>
          </a:p>
        </p:txBody>
      </p:sp>
      <p:sp>
        <p:nvSpPr>
          <p:cNvPr id="56" name="Text Box 593"/>
          <p:cNvSpPr txBox="1">
            <a:spLocks noChangeArrowheads="1"/>
          </p:cNvSpPr>
          <p:nvPr/>
        </p:nvSpPr>
        <p:spPr bwMode="auto">
          <a:xfrm>
            <a:off x="3318595" y="3596580"/>
            <a:ext cx="1403975" cy="48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0013" indent="-10001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업무별 개발자 위주 강사 지정</a:t>
            </a:r>
            <a:r>
              <a:rPr kumimoji="0" lang="en-US" altLang="ko-KR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운영하여 교육의 품질 향상</a:t>
            </a:r>
          </a:p>
        </p:txBody>
      </p:sp>
      <p:sp>
        <p:nvSpPr>
          <p:cNvPr id="57" name="Text Box 593"/>
          <p:cNvSpPr txBox="1">
            <a:spLocks noChangeArrowheads="1"/>
          </p:cNvSpPr>
          <p:nvPr/>
        </p:nvSpPr>
        <p:spPr bwMode="auto">
          <a:xfrm>
            <a:off x="4896188" y="3596580"/>
            <a:ext cx="1403975" cy="1066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0013" indent="-10001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시스템 운영에 필요한 개발결과물 설명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장애 대처방법 및 운영 시 주의사항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  <a:buFont typeface="산돌고딕 L" pitchFamily="18" charset="-127"/>
              <a:buChar char="※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별도의 상용</a:t>
            </a:r>
            <a:r>
              <a:rPr kumimoji="0" lang="en-US" altLang="ko-KR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S/W </a:t>
            </a: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교육은 없음</a:t>
            </a:r>
          </a:p>
        </p:txBody>
      </p:sp>
      <p:sp>
        <p:nvSpPr>
          <p:cNvPr id="58" name="Text Box 593"/>
          <p:cNvSpPr txBox="1">
            <a:spLocks noChangeArrowheads="1"/>
          </p:cNvSpPr>
          <p:nvPr/>
        </p:nvSpPr>
        <p:spPr bwMode="auto">
          <a:xfrm>
            <a:off x="6453749" y="3596580"/>
            <a:ext cx="1403975" cy="526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00013" indent="-100013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사업추진일정 고려</a:t>
            </a:r>
          </a:p>
          <a:p>
            <a:pPr algn="l">
              <a:spcBef>
                <a:spcPct val="10000"/>
              </a:spcBef>
              <a:spcAft>
                <a:spcPct val="20000"/>
              </a:spcAft>
              <a:buFontTx/>
              <a:buChar char="•"/>
            </a:pPr>
            <a:r>
              <a:rPr kumimoji="0" lang="ko-KR" altLang="en-US" sz="90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상세한 교육일정은 주관기관과 협의하여 결정</a:t>
            </a:r>
          </a:p>
        </p:txBody>
      </p:sp>
      <p:sp>
        <p:nvSpPr>
          <p:cNvPr id="59" name="Text Box 75"/>
          <p:cNvSpPr txBox="1">
            <a:spLocks noChangeArrowheads="1"/>
          </p:cNvSpPr>
          <p:nvPr/>
        </p:nvSpPr>
        <p:spPr bwMode="gray">
          <a:xfrm>
            <a:off x="3089479" y="1314631"/>
            <a:ext cx="3462807" cy="493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100" dirty="0">
                <a:solidFill>
                  <a:srgbClr val="5F5F5F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체계적인 교육훈련을 통한</a:t>
            </a:r>
          </a:p>
          <a:p>
            <a:pPr algn="ctr">
              <a:defRPr/>
            </a:pP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효율적인 </a:t>
            </a:r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업무수행과 서비스의 안정적 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 </a:t>
            </a:r>
            <a:endParaRPr lang="ko-KR" altLang="en-US" sz="1300" b="1" spc="-6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60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2120798" y="1783295"/>
            <a:ext cx="53641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제목 2"/>
          <p:cNvSpPr txBox="1">
            <a:spLocks/>
          </p:cNvSpPr>
          <p:nvPr/>
        </p:nvSpPr>
        <p:spPr bwMode="auto">
          <a:xfrm>
            <a:off x="2354607" y="2100194"/>
            <a:ext cx="4934101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체계적인</a:t>
            </a:r>
            <a:r>
              <a:rPr lang="ko-KR" altLang="en-US" sz="1600" b="1" dirty="0">
                <a:latin typeface="나눔고딕" pitchFamily="50" charset="-127"/>
                <a:ea typeface="나눔고딕" pitchFamily="50" charset="-127"/>
              </a:rPr>
              <a:t> </a:t>
            </a:r>
            <a:r>
              <a:rPr lang="ko-KR" altLang="en-US" b="1" dirty="0">
                <a:latin typeface="나눔고딕" pitchFamily="50" charset="-127"/>
                <a:ea typeface="나눔고딕" pitchFamily="50" charset="-127"/>
              </a:rPr>
              <a:t>교육훈련</a:t>
            </a:r>
          </a:p>
        </p:txBody>
      </p:sp>
      <p:sp>
        <p:nvSpPr>
          <p:cNvPr id="62" name="Rectangle 159"/>
          <p:cNvSpPr>
            <a:spLocks noChangeArrowheads="1"/>
          </p:cNvSpPr>
          <p:nvPr/>
        </p:nvSpPr>
        <p:spPr bwMode="auto">
          <a:xfrm flipV="1">
            <a:off x="1705689" y="5038655"/>
            <a:ext cx="3081148" cy="1036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>
              <a:buClr>
                <a:srgbClr val="3869B0"/>
              </a:buClr>
              <a:defRPr/>
            </a:pPr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3" name="Rectangle 30"/>
          <p:cNvSpPr>
            <a:spLocks noChangeArrowheads="1"/>
          </p:cNvSpPr>
          <p:nvPr/>
        </p:nvSpPr>
        <p:spPr bwMode="auto">
          <a:xfrm>
            <a:off x="1705689" y="4784655"/>
            <a:ext cx="3087400" cy="255587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216025" y="4819614"/>
            <a:ext cx="2057259" cy="203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 err="1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주관사</a:t>
            </a:r>
            <a:r>
              <a: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필요사항</a:t>
            </a:r>
          </a:p>
        </p:txBody>
      </p:sp>
      <p:sp>
        <p:nvSpPr>
          <p:cNvPr id="65" name="Rectangle 177"/>
          <p:cNvSpPr>
            <a:spLocks noChangeArrowheads="1"/>
          </p:cNvSpPr>
          <p:nvPr/>
        </p:nvSpPr>
        <p:spPr bwMode="auto">
          <a:xfrm>
            <a:off x="1877043" y="5120699"/>
            <a:ext cx="2732187" cy="872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  <a:defRPr/>
            </a:pP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프로젝트 수행 기간 내에 시스템 운영 및 관리에 필요한 기술 습득 </a:t>
            </a:r>
          </a:p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  <a:defRPr/>
            </a:pP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개발시스템 인수 후 안정적인 운영 및 유지보수를 위한 설계</a:t>
            </a:r>
            <a:r>
              <a:rPr lang="en-US" altLang="ko-KR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개발결과물에 대한 내용 습득</a:t>
            </a:r>
          </a:p>
        </p:txBody>
      </p:sp>
      <p:sp>
        <p:nvSpPr>
          <p:cNvPr id="66" name="Rectangle 159"/>
          <p:cNvSpPr>
            <a:spLocks noChangeArrowheads="1"/>
          </p:cNvSpPr>
          <p:nvPr/>
        </p:nvSpPr>
        <p:spPr bwMode="auto">
          <a:xfrm flipV="1">
            <a:off x="4896188" y="5038655"/>
            <a:ext cx="3081148" cy="10366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808038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808038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>
              <a:buClr>
                <a:srgbClr val="3869B0"/>
              </a:buClr>
              <a:defRPr/>
            </a:pPr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7" name="Rectangle 30"/>
          <p:cNvSpPr>
            <a:spLocks noChangeArrowheads="1"/>
          </p:cNvSpPr>
          <p:nvPr/>
        </p:nvSpPr>
        <p:spPr bwMode="auto">
          <a:xfrm>
            <a:off x="4896188" y="4784655"/>
            <a:ext cx="3081148" cy="255588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68" name="Text Box 74"/>
          <p:cNvSpPr txBox="1">
            <a:spLocks noChangeArrowheads="1"/>
          </p:cNvSpPr>
          <p:nvPr/>
        </p:nvSpPr>
        <p:spPr bwMode="auto">
          <a:xfrm>
            <a:off x="5855974" y="4829105"/>
            <a:ext cx="1161577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/>
            <a:r>
              <a:rPr lang="ko-KR" altLang="en-US" sz="1200" b="1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제안사</a:t>
            </a:r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고려사항</a:t>
            </a:r>
          </a:p>
        </p:txBody>
      </p:sp>
      <p:sp>
        <p:nvSpPr>
          <p:cNvPr id="69" name="Rectangle 185"/>
          <p:cNvSpPr>
            <a:spLocks noChangeArrowheads="1"/>
          </p:cNvSpPr>
          <p:nvPr/>
        </p:nvSpPr>
        <p:spPr bwMode="auto">
          <a:xfrm>
            <a:off x="5118108" y="5195817"/>
            <a:ext cx="2656605" cy="7063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  <a:defRPr/>
            </a:pP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교육일정 수립을 위해 사업 일정 및 상황 체크</a:t>
            </a:r>
          </a:p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  <a:defRPr/>
            </a:pP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매뉴얼 및 교재 원고 작성에 대한 사전 준비 철저</a:t>
            </a:r>
          </a:p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  <a:defRPr/>
            </a:pP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교육일정은 </a:t>
            </a:r>
            <a:r>
              <a:rPr lang="ko-KR" altLang="en-US" sz="900" spc="-80" dirty="0" err="1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주관사와와</a:t>
            </a:r>
            <a:r>
              <a:rPr lang="ko-KR" altLang="en-US" sz="900" spc="-80" dirty="0" smtClean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900" spc="-80" dirty="0">
                <a:solidFill>
                  <a:srgbClr val="333333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협의 후 결정</a:t>
            </a:r>
          </a:p>
        </p:txBody>
      </p:sp>
    </p:spTree>
    <p:extLst>
      <p:ext uri="{BB962C8B-B14F-4D97-AF65-F5344CB8AC3E}">
        <p14:creationId xmlns:p14="http://schemas.microsoft.com/office/powerpoint/2010/main" val="2736479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16496" y="1196752"/>
            <a:ext cx="9073008" cy="504056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cxnSp>
        <p:nvCxnSpPr>
          <p:cNvPr id="33" name="직선 연결선 32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342064" y="764704"/>
            <a:ext cx="228572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/>
          <p:nvPr/>
        </p:nvCxnSpPr>
        <p:spPr>
          <a:xfrm>
            <a:off x="342064" y="235265"/>
            <a:ext cx="22857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44488" y="404664"/>
            <a:ext cx="2952328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2. </a:t>
            </a:r>
            <a:r>
              <a:rPr lang="ko-KR" altLang="en-US" sz="1800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Arial" panose="020B0604020202020204" pitchFamily="34" charset="0"/>
              </a:rPr>
              <a:t>유지보수 계획</a:t>
            </a:r>
            <a:endParaRPr lang="en-US" altLang="ko-KR" sz="1800" dirty="0">
              <a:latin typeface="나눔고딕" panose="020D0604000000000000" pitchFamily="50" charset="-127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39" name="Text Box 75"/>
          <p:cNvSpPr txBox="1">
            <a:spLocks noChangeArrowheads="1"/>
          </p:cNvSpPr>
          <p:nvPr/>
        </p:nvSpPr>
        <p:spPr bwMode="gray">
          <a:xfrm>
            <a:off x="4027352" y="1213015"/>
            <a:ext cx="21624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b="1" spc="-6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안정적인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6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시스템</a:t>
            </a:r>
            <a:r>
              <a:rPr lang="ko-KR" altLang="en-US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b="1" spc="-60" dirty="0" smtClean="0">
                <a:solidFill>
                  <a:prstClr val="black"/>
                </a:solidFill>
                <a:latin typeface="나눔고딕" pitchFamily="50" charset="-127"/>
                <a:ea typeface="나눔고딕" pitchFamily="50" charset="-127"/>
              </a:rPr>
              <a:t>운영</a:t>
            </a:r>
          </a:p>
        </p:txBody>
      </p:sp>
      <p:pic>
        <p:nvPicPr>
          <p:cNvPr id="40" name="Picture 4" descr="C:\Documents and Settings\Administrator\My Documents\_ing\방향2-01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56"/>
          <a:stretch>
            <a:fillRect/>
          </a:stretch>
        </p:blipFill>
        <p:spPr bwMode="auto">
          <a:xfrm>
            <a:off x="2428479" y="1584186"/>
            <a:ext cx="5364162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Oval 56"/>
          <p:cNvSpPr>
            <a:spLocks noChangeArrowheads="1"/>
          </p:cNvSpPr>
          <p:nvPr/>
        </p:nvSpPr>
        <p:spPr bwMode="auto">
          <a:xfrm>
            <a:off x="2381345" y="2007399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2" name="AutoShape 57"/>
          <p:cNvSpPr>
            <a:spLocks noChangeArrowheads="1"/>
          </p:cNvSpPr>
          <p:nvPr/>
        </p:nvSpPr>
        <p:spPr bwMode="auto">
          <a:xfrm rot="16200000">
            <a:off x="2380343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3" name="AutoShape 58"/>
          <p:cNvSpPr>
            <a:spLocks noChangeArrowheads="1"/>
          </p:cNvSpPr>
          <p:nvPr/>
        </p:nvSpPr>
        <p:spPr bwMode="auto">
          <a:xfrm rot="5400000" flipH="1">
            <a:off x="2380343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4" name="Oval 59"/>
          <p:cNvSpPr>
            <a:spLocks noChangeArrowheads="1"/>
          </p:cNvSpPr>
          <p:nvPr/>
        </p:nvSpPr>
        <p:spPr bwMode="auto">
          <a:xfrm>
            <a:off x="2465340" y="2091510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5" name="제목 2"/>
          <p:cNvSpPr txBox="1">
            <a:spLocks/>
          </p:cNvSpPr>
          <p:nvPr/>
        </p:nvSpPr>
        <p:spPr bwMode="auto">
          <a:xfrm>
            <a:off x="2465340" y="2493432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구축 시스템의 안정성 유지</a:t>
            </a:r>
          </a:p>
        </p:txBody>
      </p:sp>
      <p:sp>
        <p:nvSpPr>
          <p:cNvPr id="77" name="Oval 56"/>
          <p:cNvSpPr>
            <a:spLocks noChangeArrowheads="1"/>
          </p:cNvSpPr>
          <p:nvPr/>
        </p:nvSpPr>
        <p:spPr bwMode="auto">
          <a:xfrm>
            <a:off x="4387706" y="2007399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8" name="AutoShape 57"/>
          <p:cNvSpPr>
            <a:spLocks noChangeArrowheads="1"/>
          </p:cNvSpPr>
          <p:nvPr/>
        </p:nvSpPr>
        <p:spPr bwMode="auto">
          <a:xfrm rot="16200000">
            <a:off x="4386704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79" name="AutoShape 58"/>
          <p:cNvSpPr>
            <a:spLocks noChangeArrowheads="1"/>
          </p:cNvSpPr>
          <p:nvPr/>
        </p:nvSpPr>
        <p:spPr bwMode="auto">
          <a:xfrm rot="5400000" flipH="1">
            <a:off x="4386704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0" name="Oval 59"/>
          <p:cNvSpPr>
            <a:spLocks noChangeArrowheads="1"/>
          </p:cNvSpPr>
          <p:nvPr/>
        </p:nvSpPr>
        <p:spPr bwMode="auto">
          <a:xfrm>
            <a:off x="4471701" y="2091510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1" name="제목 2"/>
          <p:cNvSpPr txBox="1">
            <a:spLocks/>
          </p:cNvSpPr>
          <p:nvPr/>
        </p:nvSpPr>
        <p:spPr bwMode="auto">
          <a:xfrm>
            <a:off x="4463080" y="2493432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업무연속성 확보</a:t>
            </a:r>
          </a:p>
        </p:txBody>
      </p:sp>
      <p:sp>
        <p:nvSpPr>
          <p:cNvPr id="83" name="Oval 56"/>
          <p:cNvSpPr>
            <a:spLocks noChangeArrowheads="1"/>
          </p:cNvSpPr>
          <p:nvPr/>
        </p:nvSpPr>
        <p:spPr bwMode="auto">
          <a:xfrm>
            <a:off x="6516507" y="2007399"/>
            <a:ext cx="1455920" cy="1457925"/>
          </a:xfrm>
          <a:prstGeom prst="ellipse">
            <a:avLst/>
          </a:prstGeom>
          <a:solidFill>
            <a:srgbClr val="C0C0C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4" name="AutoShape 57"/>
          <p:cNvSpPr>
            <a:spLocks noChangeArrowheads="1"/>
          </p:cNvSpPr>
          <p:nvPr/>
        </p:nvSpPr>
        <p:spPr bwMode="auto">
          <a:xfrm rot="16200000">
            <a:off x="6515505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5" name="AutoShape 58"/>
          <p:cNvSpPr>
            <a:spLocks noChangeArrowheads="1"/>
          </p:cNvSpPr>
          <p:nvPr/>
        </p:nvSpPr>
        <p:spPr bwMode="auto">
          <a:xfrm rot="5400000" flipH="1">
            <a:off x="6515505" y="2008402"/>
            <a:ext cx="1457925" cy="1455920"/>
          </a:xfrm>
          <a:custGeom>
            <a:avLst/>
            <a:gdLst>
              <a:gd name="G0" fmla="+- 4905 0 0"/>
              <a:gd name="G1" fmla="+- -8726101 0 0"/>
              <a:gd name="G2" fmla="+- 0 0 -8726101"/>
              <a:gd name="T0" fmla="*/ 0 256 1"/>
              <a:gd name="T1" fmla="*/ 180 256 1"/>
              <a:gd name="G3" fmla="+- -8726101 T0 T1"/>
              <a:gd name="T2" fmla="*/ 0 256 1"/>
              <a:gd name="T3" fmla="*/ 90 256 1"/>
              <a:gd name="G4" fmla="+- -8726101 T2 T3"/>
              <a:gd name="G5" fmla="*/ G4 2 1"/>
              <a:gd name="T4" fmla="*/ 90 256 1"/>
              <a:gd name="T5" fmla="*/ 0 256 1"/>
              <a:gd name="G6" fmla="+- -8726101 T4 T5"/>
              <a:gd name="G7" fmla="*/ G6 2 1"/>
              <a:gd name="G8" fmla="abs -8726101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4905"/>
              <a:gd name="G18" fmla="*/ 4905 1 2"/>
              <a:gd name="G19" fmla="+- G18 5400 0"/>
              <a:gd name="G20" fmla="cos G19 -8726101"/>
              <a:gd name="G21" fmla="sin G19 -8726101"/>
              <a:gd name="G22" fmla="+- G20 10800 0"/>
              <a:gd name="G23" fmla="+- G21 10800 0"/>
              <a:gd name="G24" fmla="+- 10800 0 G20"/>
              <a:gd name="G25" fmla="+- 4905 10800 0"/>
              <a:gd name="G26" fmla="?: G9 G17 G25"/>
              <a:gd name="G27" fmla="?: G9 0 21600"/>
              <a:gd name="G28" fmla="cos 10800 -8726101"/>
              <a:gd name="G29" fmla="sin 10800 -8726101"/>
              <a:gd name="G30" fmla="sin 4905 -8726101"/>
              <a:gd name="G31" fmla="+- G28 10800 0"/>
              <a:gd name="G32" fmla="+- G29 10800 0"/>
              <a:gd name="G33" fmla="+- G30 10800 0"/>
              <a:gd name="G34" fmla="?: G4 0 G31"/>
              <a:gd name="G35" fmla="?: -8726101 G34 0"/>
              <a:gd name="G36" fmla="?: G6 G35 G31"/>
              <a:gd name="G37" fmla="+- 21600 0 G36"/>
              <a:gd name="G38" fmla="?: G4 0 G33"/>
              <a:gd name="G39" fmla="?: -8726101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5429 w 21600"/>
              <a:gd name="T15" fmla="*/ 5070 h 21600"/>
              <a:gd name="T16" fmla="*/ 10800 w 21600"/>
              <a:gd name="T17" fmla="*/ 5895 h 21600"/>
              <a:gd name="T18" fmla="*/ 16171 w 21600"/>
              <a:gd name="T19" fmla="*/ 5070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7445" y="7221"/>
                </a:moveTo>
                <a:cubicBezTo>
                  <a:pt x="8354" y="6369"/>
                  <a:pt x="9553" y="5894"/>
                  <a:pt x="10800" y="5895"/>
                </a:cubicBezTo>
                <a:cubicBezTo>
                  <a:pt x="12046" y="5895"/>
                  <a:pt x="13245" y="6369"/>
                  <a:pt x="14154" y="7221"/>
                </a:cubicBezTo>
                <a:lnTo>
                  <a:pt x="18186" y="2920"/>
                </a:lnTo>
                <a:cubicBezTo>
                  <a:pt x="16184" y="1044"/>
                  <a:pt x="13543" y="-1"/>
                  <a:pt x="10799" y="0"/>
                </a:cubicBezTo>
                <a:cubicBezTo>
                  <a:pt x="8056" y="0"/>
                  <a:pt x="5415" y="1044"/>
                  <a:pt x="3413" y="292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  <a:extLst/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6" name="Oval 59"/>
          <p:cNvSpPr>
            <a:spLocks noChangeArrowheads="1"/>
          </p:cNvSpPr>
          <p:nvPr/>
        </p:nvSpPr>
        <p:spPr bwMode="auto">
          <a:xfrm>
            <a:off x="6600502" y="2091510"/>
            <a:ext cx="1287929" cy="1289703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latinLnBrk="0"/>
            <a:endParaRPr lang="ko-KR" altLang="en-US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87" name="제목 2"/>
          <p:cNvSpPr txBox="1">
            <a:spLocks/>
          </p:cNvSpPr>
          <p:nvPr/>
        </p:nvSpPr>
        <p:spPr bwMode="auto">
          <a:xfrm>
            <a:off x="6600501" y="2493432"/>
            <a:ext cx="1287930" cy="485859"/>
          </a:xfrm>
          <a:prstGeom prst="rect">
            <a:avLst/>
          </a:prstGeom>
        </p:spPr>
        <p:txBody>
          <a:bodyPr lIns="0" tIns="0" rIns="0" bIns="0" anchor="ctr">
            <a:scene3d>
              <a:camera prst="orthographicFront"/>
              <a:lightRig rig="threePt" dir="t"/>
            </a:scene3d>
            <a:sp3d>
              <a:bevelT w="0" h="38100"/>
            </a:sp3d>
          </a:bodyPr>
          <a:lstStyle>
            <a:defPPr>
              <a:defRPr lang="ko-KR"/>
            </a:defPPr>
            <a:lvl1pPr algn="ctr" eaLnBrk="0" hangingPunct="0">
              <a:defRPr sz="1800" b="0" spc="-60" baseline="0">
                <a:solidFill>
                  <a:srgbClr val="3A3A3A"/>
                </a:solidFill>
                <a:latin typeface="Rix모던고딕 B" pitchFamily="18" charset="-127"/>
                <a:ea typeface="Rix모던고딕 B" pitchFamily="18" charset="-127"/>
                <a:cs typeface="+mj-cs"/>
              </a:defRPr>
            </a:lvl1pPr>
            <a:lvl2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2pPr>
            <a:lvl3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3pPr>
            <a:lvl4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4pPr>
            <a:lvl5pPr eaLnBrk="0" hangingPunct="0"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Century Gothic" pitchFamily="34" charset="0"/>
                <a:ea typeface="돋움" pitchFamily="50" charset="-127"/>
              </a:defRPr>
            </a:lvl9pPr>
          </a:lstStyle>
          <a:p>
            <a:pPr latinLnBrk="0"/>
            <a:r>
              <a:rPr lang="ko-KR" altLang="en-US" sz="1200" b="1" dirty="0">
                <a:solidFill>
                  <a:schemeClr val="tx1"/>
                </a:solidFill>
                <a:latin typeface="나눔고딕" pitchFamily="50" charset="-127"/>
                <a:ea typeface="나눔고딕" pitchFamily="50" charset="-127"/>
              </a:rPr>
              <a:t>장애상황 대응</a:t>
            </a:r>
          </a:p>
        </p:txBody>
      </p:sp>
      <p:sp>
        <p:nvSpPr>
          <p:cNvPr id="89" name="직사각형 88"/>
          <p:cNvSpPr/>
          <p:nvPr/>
        </p:nvSpPr>
        <p:spPr bwMode="auto">
          <a:xfrm>
            <a:off x="992560" y="3727873"/>
            <a:ext cx="3880992" cy="238368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defTabSz="808038">
              <a:buClr>
                <a:srgbClr val="3869B0"/>
              </a:buCl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110611" y="3722762"/>
            <a:ext cx="3874837" cy="2388791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/>
          <a:p>
            <a:pPr defTabSz="808038">
              <a:buClr>
                <a:srgbClr val="3869B0"/>
              </a:buClr>
              <a:defRPr/>
            </a:pPr>
            <a:endParaRPr lang="ko-KR" altLang="en-US" sz="80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1" name="Rectangle 134"/>
          <p:cNvSpPr>
            <a:spLocks noChangeArrowheads="1"/>
          </p:cNvSpPr>
          <p:nvPr/>
        </p:nvSpPr>
        <p:spPr bwMode="auto">
          <a:xfrm>
            <a:off x="1143417" y="3803228"/>
            <a:ext cx="3657016" cy="21236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wrap="square" lIns="0" tIns="0" rIns="0" bIns="0">
            <a:spAutoFit/>
          </a:bodyPr>
          <a:lstStyle/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하자보수 기간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검수 완료 후 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하자 보수 기간 중 시스템 장애 또는 중대한 결함이 발생하는 경우 문제 해결 시까지 인력을 투입하여 조치하여야 한다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하자보수로 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인하여 변경된 부분에 대해서는 시스템 운영 및 유지보수 등을 관련 담당자가 수행 할 수 있도록 기술전수를 실시한다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spc="-8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시스템의 최적 운용방안 및 응급처리 방안 등에 대한 상세한 장애대응 방안을 제시한다</a:t>
            </a:r>
            <a:r>
              <a:rPr lang="en-US" altLang="ko-KR" sz="1000" spc="-8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전담사업자는 다음과 같은 사항을 하자보수 활동에 포함하여 지원</a:t>
            </a:r>
          </a:p>
          <a:p>
            <a:pPr marL="205200" lvl="1" algn="l"/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개발한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S/W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장애발생에 대한   처리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(Trouble shooting)</a:t>
            </a:r>
          </a:p>
          <a:p>
            <a:pPr marL="205200" lvl="1" algn="l">
              <a:lnSpc>
                <a:spcPct val="150000"/>
              </a:lnSpc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기타 시스템의 정상운영을 위한 기술지원 등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2" name="Rectangle 142"/>
          <p:cNvSpPr>
            <a:spLocks noChangeArrowheads="1"/>
          </p:cNvSpPr>
          <p:nvPr/>
        </p:nvSpPr>
        <p:spPr bwMode="auto">
          <a:xfrm>
            <a:off x="5243893" y="3809611"/>
            <a:ext cx="3583559" cy="226215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xtLst/>
        </p:spPr>
        <p:txBody>
          <a:bodyPr lIns="0" tIns="0" rIns="0" bIns="0">
            <a:spAutoFit/>
          </a:bodyPr>
          <a:lstStyle/>
          <a:p>
            <a:pPr marL="106363" indent="-106363" algn="l">
              <a:lnSpc>
                <a:spcPct val="150000"/>
              </a:lnSpc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하자보수 기간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분야별 인수테스트  완료 후 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12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개월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장애 발생 시 장애분석은 주관기관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운영기관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에서 수행하고 장애원인이  응용프로그램으로 판명 시 응용 프로그램 하자개선 수행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오픈 전 인수테스트 및 인수 완료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개통 후 발생하는 개선사항 처리는 별도 계약에 따른 유상유지보수로 지원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오픈 전 </a:t>
            </a:r>
            <a:r>
              <a:rPr lang="ko-KR" altLang="en-US" sz="1000" spc="-8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오픈 계획서를 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통하여 운영방안 및 장애 응급처리 방안 제시</a:t>
            </a:r>
          </a:p>
          <a:p>
            <a:pPr marL="106363" indent="-106363" algn="l">
              <a:spcBef>
                <a:spcPct val="30000"/>
              </a:spcBef>
              <a:buClr>
                <a:srgbClr val="333333"/>
              </a:buClr>
              <a:buFontTx/>
              <a:buChar char="•"/>
            </a:pP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하자보수의 범위는 개발한 응용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S/W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장애발생에 대한 처리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(Trouble shooting)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에 한함</a:t>
            </a:r>
            <a:r>
              <a:rPr lang="en-US" altLang="ko-KR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000" spc="-8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기타 시스템 운영상의 기술지원 등은 하자보수의 범위에서 제외</a:t>
            </a:r>
          </a:p>
        </p:txBody>
      </p:sp>
      <p:sp>
        <p:nvSpPr>
          <p:cNvPr id="93" name="Rectangle 30"/>
          <p:cNvSpPr>
            <a:spLocks noChangeArrowheads="1"/>
          </p:cNvSpPr>
          <p:nvPr/>
        </p:nvSpPr>
        <p:spPr bwMode="auto">
          <a:xfrm>
            <a:off x="992560" y="3561770"/>
            <a:ext cx="3880992" cy="2478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4" name="Text Box 74"/>
          <p:cNvSpPr txBox="1">
            <a:spLocks noChangeArrowheads="1"/>
          </p:cNvSpPr>
          <p:nvPr/>
        </p:nvSpPr>
        <p:spPr bwMode="auto">
          <a:xfrm>
            <a:off x="1645693" y="3617618"/>
            <a:ext cx="2589257" cy="12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/>
            <a:r>
              <a:rPr lang="ko-KR" altLang="en-US" sz="1200" b="1" dirty="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항목</a:t>
            </a:r>
            <a:endParaRPr lang="ko-KR" altLang="en-US" sz="1200" b="1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5" name="Rectangle 30"/>
          <p:cNvSpPr>
            <a:spLocks noChangeArrowheads="1"/>
          </p:cNvSpPr>
          <p:nvPr/>
        </p:nvSpPr>
        <p:spPr bwMode="auto">
          <a:xfrm>
            <a:off x="5110560" y="3561770"/>
            <a:ext cx="3874888" cy="247841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 algn="ctr">
            <a:solidFill>
              <a:schemeClr val="tx1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525"/>
            <a:endParaRPr lang="ko-KR" altLang="en-US" dirty="0" smtClean="0">
              <a:solidFill>
                <a:schemeClr val="tx1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96" name="Text Box 74"/>
          <p:cNvSpPr txBox="1">
            <a:spLocks noChangeArrowheads="1"/>
          </p:cNvSpPr>
          <p:nvPr/>
        </p:nvSpPr>
        <p:spPr bwMode="auto">
          <a:xfrm>
            <a:off x="5754376" y="3617618"/>
            <a:ext cx="2589257" cy="12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1584325"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defTabSz="1584325" eaLnBrk="0" fontAlgn="base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rgbClr val="D42806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eaLnBrk="1" hangingPunct="1"/>
            <a:r>
              <a:rPr lang="ko-KR" altLang="en-US" sz="120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방안</a:t>
            </a:r>
          </a:p>
        </p:txBody>
      </p:sp>
    </p:spTree>
    <p:extLst>
      <p:ext uri="{BB962C8B-B14F-4D97-AF65-F5344CB8AC3E}">
        <p14:creationId xmlns:p14="http://schemas.microsoft.com/office/powerpoint/2010/main" val="407920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028328" y="1995605"/>
            <a:ext cx="5720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I</a:t>
            </a:r>
            <a:r>
              <a:rPr kumimoji="0" lang="en-US" altLang="ko-KR" sz="36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구축 배경 및 목적</a:t>
            </a:r>
            <a:endParaRPr kumimoji="0" lang="en-US" altLang="ko-KR" sz="3600" b="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059832" y="275408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80792" y="2708920"/>
            <a:ext cx="4111744" cy="1938992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배경 및 목적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구축범위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구축범위 상세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l">
              <a:lnSpc>
                <a:spcPct val="250000"/>
              </a:lnSpc>
              <a:spcBef>
                <a:spcPts val="0"/>
              </a:spcBef>
            </a:pP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055471" y="3284984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055471" y="3725345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55471" y="4221088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101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2"/>
          <p:cNvSpPr txBox="1">
            <a:spLocks/>
          </p:cNvSpPr>
          <p:nvPr/>
        </p:nvSpPr>
        <p:spPr>
          <a:xfrm>
            <a:off x="416496" y="980728"/>
            <a:ext cx="921645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kumimoji="0" lang="ko-KR" altLang="en-US" sz="1400" b="0" i="0" strike="noStrike" kern="0" cap="none" spc="0" normalizeH="0" noProof="0" dirty="0" smtClean="0">
                <a:ln>
                  <a:noFill/>
                </a:ln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프로젝트는 </a:t>
            </a:r>
            <a:r>
              <a:rPr lang="en-US" altLang="ko-KR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OK </a:t>
            </a:r>
            <a:r>
              <a:rPr lang="ko-KR" altLang="en-US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BigData </a:t>
            </a:r>
            <a:r>
              <a:rPr lang="ko-KR" altLang="en-US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산출인 연관</a:t>
            </a:r>
            <a:r>
              <a:rPr lang="en-US" altLang="ko-KR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추천 상품의 전시</a:t>
            </a:r>
            <a:r>
              <a:rPr lang="ko-KR" altLang="en-US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뿐 아니라 구매사의 </a:t>
            </a:r>
            <a:r>
              <a:rPr lang="ko-KR" altLang="en-US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구매행동을 분석</a:t>
            </a:r>
            <a:r>
              <a:rPr lang="ko-KR" altLang="en-US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하고 고객관점에서의 서비스 및 기능을 도출하여 </a:t>
            </a:r>
            <a:r>
              <a:rPr lang="ko-KR" altLang="en-US" sz="140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만족도 향상 및 매출증대를 목표</a:t>
            </a:r>
            <a:r>
              <a:rPr lang="ko-KR" altLang="en-US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로 합니다</a:t>
            </a:r>
            <a:r>
              <a:rPr lang="en-US" altLang="ko-KR" sz="1400" b="0" kern="0" noProof="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Freeform 84"/>
          <p:cNvSpPr>
            <a:spLocks/>
          </p:cNvSpPr>
          <p:nvPr/>
        </p:nvSpPr>
        <p:spPr bwMode="auto">
          <a:xfrm flipV="1">
            <a:off x="1008468" y="2276872"/>
            <a:ext cx="8177096" cy="2109055"/>
          </a:xfrm>
          <a:custGeom>
            <a:avLst/>
            <a:gdLst>
              <a:gd name="T0" fmla="*/ 0 w 21600"/>
              <a:gd name="T1" fmla="*/ 0 h 21600"/>
              <a:gd name="T2" fmla="*/ 0 w 21600"/>
              <a:gd name="T3" fmla="*/ 0 h 21600"/>
              <a:gd name="T4" fmla="*/ 0 w 21600"/>
              <a:gd name="T5" fmla="*/ 0 h 21600"/>
              <a:gd name="T6" fmla="*/ 0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64 w 21600"/>
              <a:gd name="T13" fmla="*/ 3164 h 21600"/>
              <a:gd name="T14" fmla="*/ 18436 w 21600"/>
              <a:gd name="T15" fmla="*/ 1843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27" y="21600"/>
                </a:lnTo>
                <a:lnTo>
                  <a:pt x="18873" y="21600"/>
                </a:lnTo>
                <a:lnTo>
                  <a:pt x="21600" y="0"/>
                </a:ln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ABC7E3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10800000" wrap="none" anchor="ctr"/>
          <a:lstStyle/>
          <a:p>
            <a:endParaRPr lang="ko-KR" altLang="en-US" dirty="0">
              <a:latin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5241032" y="4058950"/>
            <a:ext cx="4104456" cy="2065714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명확한 정보전달을 위한 메뉴구조 개선</a:t>
            </a: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접근성 향상을 위한 주요기능 개선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편의성을 위한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레이아웃 개선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전반에 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WEB2.0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반영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추천상품은 메인화면</a:t>
            </a: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연관상품은 상세화면에 배치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사용자 환경을 고려한 화면 사이즈 맞춤 레이아웃 구성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704528" y="4058950"/>
            <a:ext cx="4320480" cy="2065714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b="1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OK </a:t>
            </a:r>
            <a:r>
              <a:rPr kumimoji="0" lang="ko-KR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플라자 구매서비스의 차별화된 브랜드 </a:t>
            </a:r>
            <a:endParaRPr lang="en-US" altLang="ko-KR" sz="120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AI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기반의 해당 사업장 별 자재추천</a:t>
            </a:r>
            <a:endParaRPr lang="en-US" altLang="ko-KR" sz="120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2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 효율적인 온라인 마케팅서비스를 통한 고객 점유율 제고</a:t>
            </a:r>
            <a:endParaRPr kumimoji="0" lang="en-US" altLang="ko-KR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85725" marR="0" lvl="0" indent="-85725" defTabSz="91440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2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필터링을 통한 추천 및 관련상품 노출 정책 부재 </a:t>
            </a:r>
            <a:endParaRPr kumimoji="0" lang="en-US" altLang="ko-KR" sz="120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맑은 고딕" panose="020B0503020000020004" pitchFamily="50" charset="-127"/>
                <a:cs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맑은 고딕" panose="020B0503020000020004" pitchFamily="50" charset="-127"/>
                <a:cs typeface="Arial" panose="020B0604020202020204" pitchFamily="34" charset="0"/>
              </a:rPr>
              <a:t>구축 배경 및 목적</a:t>
            </a:r>
            <a:endParaRPr lang="en-US" altLang="ko-KR" sz="1800" dirty="0">
              <a:latin typeface="맑은 고딕" panose="020B0503020000020004" pitchFamily="50" charset="-127"/>
              <a:cs typeface="Arial" panose="020B0604020202020204" pitchFamily="34" charset="0"/>
            </a:endParaRPr>
          </a:p>
        </p:txBody>
      </p:sp>
      <p:sp>
        <p:nvSpPr>
          <p:cNvPr id="3" name="모서리가 둥근 직사각형 2"/>
          <p:cNvSpPr/>
          <p:nvPr/>
        </p:nvSpPr>
        <p:spPr bwMode="gray">
          <a:xfrm>
            <a:off x="2118731" y="1916832"/>
            <a:ext cx="6062779" cy="61425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2000" b="1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서비스 만족도 향상 및 매출 증대</a:t>
            </a:r>
            <a:endParaRPr lang="ko-KR" altLang="en-US" sz="20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" name="직사각형 3"/>
          <p:cNvSpPr/>
          <p:nvPr/>
        </p:nvSpPr>
        <p:spPr bwMode="gray">
          <a:xfrm>
            <a:off x="3696085" y="3263776"/>
            <a:ext cx="2872459" cy="288032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OK </a:t>
            </a:r>
            <a:r>
              <a:rPr lang="ko-KR" altLang="en-US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플라자 웹사이트 개편 </a:t>
            </a:r>
            <a:r>
              <a:rPr lang="en-US" altLang="ko-KR" b="1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Needs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cxnSp>
        <p:nvCxnSpPr>
          <p:cNvPr id="27" name="꺾인 연결선 26"/>
          <p:cNvCxnSpPr>
            <a:stCxn id="4" idx="1"/>
            <a:endCxn id="47" idx="0"/>
          </p:cNvCxnSpPr>
          <p:nvPr/>
        </p:nvCxnSpPr>
        <p:spPr>
          <a:xfrm rot="10800000" flipV="1">
            <a:off x="2918493" y="3407792"/>
            <a:ext cx="777593" cy="391516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 38"/>
          <p:cNvCxnSpPr>
            <a:stCxn id="4" idx="3"/>
            <a:endCxn id="50" idx="0"/>
          </p:cNvCxnSpPr>
          <p:nvPr/>
        </p:nvCxnSpPr>
        <p:spPr>
          <a:xfrm>
            <a:off x="6568544" y="3407792"/>
            <a:ext cx="724716" cy="392024"/>
          </a:xfrm>
          <a:prstGeom prst="bentConnector2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 bwMode="gray">
          <a:xfrm>
            <a:off x="1592886" y="2852936"/>
            <a:ext cx="7009121" cy="288032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en-US" altLang="ko-KR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“</a:t>
            </a:r>
            <a:r>
              <a:rPr lang="ko-KR" altLang="en-US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자재추천 기능 및 </a:t>
            </a:r>
            <a:r>
              <a:rPr lang="en-US" altLang="ko-KR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UI</a:t>
            </a:r>
            <a:r>
              <a:rPr lang="ko-KR" altLang="en-US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개선을 통해 차별화된 온라인 경쟁력 확보</a:t>
            </a:r>
            <a:r>
              <a:rPr lang="en-US" altLang="ko-KR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”</a:t>
            </a:r>
            <a:r>
              <a:rPr lang="ko-KR" altLang="en-US" sz="1800" b="1" dirty="0" smtClean="0">
                <a:latin typeface="Arial" pitchFamily="34" charset="0"/>
                <a:ea typeface="Malgun Gothic" pitchFamily="34" charset="-127"/>
                <a:cs typeface="Arial" pitchFamily="34" charset="0"/>
              </a:rPr>
              <a:t> </a:t>
            </a:r>
            <a:endParaRPr lang="ko-KR" altLang="en-US" sz="1800" b="1" dirty="0"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47" name="모서리가 둥근 직사각형 46"/>
          <p:cNvSpPr/>
          <p:nvPr/>
        </p:nvSpPr>
        <p:spPr bwMode="auto">
          <a:xfrm>
            <a:off x="1127868" y="3799308"/>
            <a:ext cx="3581248" cy="468053"/>
          </a:xfrm>
          <a:prstGeom prst="roundRect">
            <a:avLst>
              <a:gd name="adj" fmla="val 8136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자재추천 기능 </a:t>
            </a:r>
            <a:r>
              <a:rPr lang="en-US" altLang="ko-KR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추천상품</a:t>
            </a:r>
            <a:r>
              <a:rPr lang="en-US" altLang="ko-KR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연관상품</a:t>
            </a:r>
            <a:r>
              <a:rPr lang="en-US" altLang="ko-KR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)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50" name="모서리가 둥근 직사각형 49"/>
          <p:cNvSpPr/>
          <p:nvPr/>
        </p:nvSpPr>
        <p:spPr bwMode="auto">
          <a:xfrm>
            <a:off x="5502636" y="3799816"/>
            <a:ext cx="3581248" cy="468053"/>
          </a:xfrm>
          <a:prstGeom prst="roundRect">
            <a:avLst>
              <a:gd name="adj" fmla="val 8136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메뉴구조</a:t>
            </a:r>
            <a:r>
              <a:rPr lang="en-US" altLang="ko-KR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/UI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개선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5466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2</a:t>
            </a:r>
            <a:r>
              <a:rPr lang="en-US" altLang="ko-KR" sz="18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구축범위</a:t>
            </a:r>
            <a:endParaRPr lang="en-US" altLang="ko-KR" sz="1800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본 사업의 제안범위는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1)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자재추천 기능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2)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사용자 중심의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UI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개선 </a:t>
            </a:r>
            <a:r>
              <a:rPr kumimoji="0" lang="en-US" altLang="ko-KR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3)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구매행동 분석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으로 구성하였습니다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맑은 고딕" panose="020B0503020000020004" pitchFamily="50" charset="-127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맑은 고딕" panose="020B0503020000020004" pitchFamily="50" charset="-127"/>
            </a:endParaRP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840559" y="2042845"/>
            <a:ext cx="2720624" cy="4081819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indent="0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구매 독려를 위한 이벤트 제품 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Display</a:t>
            </a:r>
            <a:endParaRPr lang="en-US" altLang="ko-KR" sz="1300" b="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altLang="ko-KR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</a:t>
            </a: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결과 기반의 해당 사업장 별 자재추천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공사유형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사업장 특성을 반영한 검색 상품의 연관자재 추천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주문에 누락된 자재가 있는지 다시 한번 확인 해 주는 누락자재 추천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indent="-85725" fontAlgn="auto" latinLnBrk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1300" b="0" kern="0" dirty="0">
                <a:solidFill>
                  <a:srgbClr val="000000"/>
                </a:solidFill>
                <a:latin typeface="맑은 고딕" panose="020B0503020000020004" pitchFamily="50" charset="-127"/>
              </a:rPr>
              <a:t>주문상태표시 및 추천상품을 배치하여 장바구니 편의제공 </a:t>
            </a: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 bwMode="auto">
          <a:xfrm>
            <a:off x="1067643" y="1810519"/>
            <a:ext cx="2344614" cy="468053"/>
          </a:xfrm>
          <a:prstGeom prst="roundRect">
            <a:avLst>
              <a:gd name="adj" fmla="val 8136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자재추천 기능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 bwMode="auto">
          <a:xfrm>
            <a:off x="3656856" y="2042845"/>
            <a:ext cx="2720624" cy="4044116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indent="0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상품 재고파악 및 관리를 위한 재고관리 메뉴 신규생성</a:t>
            </a:r>
            <a:endParaRPr lang="en-US" altLang="ko-KR" sz="1300" b="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카테고리를 </a:t>
            </a:r>
            <a:r>
              <a:rPr lang="en-US" altLang="ko-KR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3Depth</a:t>
            </a: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한눈에 볼 수 있는 메뉴구조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카테고리 별 주요 상품을 인지하기 용이한 메인화면 구성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최적의 사용자 환경을 고려한 화면 사이즈에 맞춤 레이아웃 구성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가이드를 통해 일관성 있는 디자인 가이드 제작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 bwMode="auto">
          <a:xfrm>
            <a:off x="3872880" y="1772816"/>
            <a:ext cx="2344614" cy="468053"/>
          </a:xfrm>
          <a:prstGeom prst="roundRect">
            <a:avLst>
              <a:gd name="adj" fmla="val 8136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사용자중심의 </a:t>
            </a:r>
            <a:r>
              <a:rPr lang="en-US" altLang="ko-KR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UI </a:t>
            </a: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개선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  <p:sp>
        <p:nvSpPr>
          <p:cNvPr id="27" name="모서리가 둥근 직사각형 26"/>
          <p:cNvSpPr/>
          <p:nvPr/>
        </p:nvSpPr>
        <p:spPr bwMode="auto">
          <a:xfrm>
            <a:off x="6465168" y="2042845"/>
            <a:ext cx="2720624" cy="4044116"/>
          </a:xfrm>
          <a:prstGeom prst="roundRect">
            <a:avLst>
              <a:gd name="adj" fmla="val 8136"/>
            </a:avLst>
          </a:prstGeom>
          <a:solidFill>
            <a:srgbClr val="FFFFFF"/>
          </a:solidFill>
          <a:ln w="9525" cap="flat" cmpd="sng" algn="ctr">
            <a:solidFill>
              <a:srgbClr val="FFFFFF">
                <a:lumMod val="50000"/>
              </a:srgb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  <p:txBody>
          <a:bodyPr vert="horz" wrap="square" lIns="72000" tIns="45720" rIns="0" bIns="45720" numCol="1" rtlCol="0" anchor="t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8000" marR="0" lvl="0" indent="0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marR="0" lvl="0" indent="-85725" defTabSz="914400" eaLnBrk="1" fontAlgn="auto" latinLnBrk="0" hangingPunct="1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상품구매이력 데이터를 분석하여 추천</a:t>
            </a:r>
            <a:r>
              <a:rPr kumimoji="0" lang="en-US" altLang="ko-KR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연관상품 구성</a:t>
            </a:r>
            <a:endParaRPr lang="en-US" altLang="ko-KR" sz="1300" b="0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lvl="0" indent="-85725" fontAlgn="auto" latinLnBrk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</a:rPr>
              <a:t>추천과 연관상품의 조회 및 구매 이벤트 로그를 관리하여 사업장 별 주요 구매상품을 파악할 수 있도록 통계자료 제공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</a:endParaRPr>
          </a:p>
          <a:p>
            <a:pPr marL="108000" lvl="0" indent="-85725" fontAlgn="auto" latinLnBrk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ko-KR" altLang="en-US" sz="1300" b="0" kern="0" dirty="0" smtClean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상품검색 시 검색 실패 요인을 분석하여 검색제안을 할 수 있도록 함</a:t>
            </a:r>
            <a:endParaRPr lang="en-US" altLang="ko-KR" sz="1300" b="0" kern="0" dirty="0" smtClean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08000" lvl="0" indent="-85725" fontAlgn="auto" latinLnBrk="0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kumimoji="0" lang="ko-KR" altLang="en-US" sz="13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검색 시 구매조직과 관련된 상품의 자동완성 기능 제공</a:t>
            </a:r>
            <a:endParaRPr kumimoji="0" lang="en-US" altLang="ko-KR" sz="13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6671667" y="1772816"/>
            <a:ext cx="2344614" cy="468053"/>
          </a:xfrm>
          <a:prstGeom prst="roundRect">
            <a:avLst>
              <a:gd name="adj" fmla="val 8136"/>
            </a:avLst>
          </a:prstGeom>
          <a:ln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kern="0" dirty="0" smtClean="0">
                <a:solidFill>
                  <a:sysClr val="windowText" lastClr="000000"/>
                </a:solidFill>
                <a:latin typeface="맑은 고딕" panose="020B0503020000020004" pitchFamily="50" charset="-127"/>
              </a:rPr>
              <a:t>구매행동 분석</a:t>
            </a:r>
            <a:endParaRPr lang="en-US" altLang="ko-KR" kern="0" dirty="0">
              <a:solidFill>
                <a:sysClr val="windowText" lastClr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6193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3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구축범위상세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업무별 상세 기능을 정의합니다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716008"/>
              </p:ext>
            </p:extLst>
          </p:nvPr>
        </p:nvGraphicFramePr>
        <p:xfrm>
          <a:off x="992560" y="1437464"/>
          <a:ext cx="7488831" cy="499338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938869">
                  <a:extLst>
                    <a:ext uri="{9D8B030D-6E8A-4147-A177-3AD203B41FA5}">
                      <a16:colId xmlns:a16="http://schemas.microsoft.com/office/drawing/2014/main" val="839214808"/>
                    </a:ext>
                  </a:extLst>
                </a:gridCol>
                <a:gridCol w="1024222">
                  <a:extLst>
                    <a:ext uri="{9D8B030D-6E8A-4147-A177-3AD203B41FA5}">
                      <a16:colId xmlns:a16="http://schemas.microsoft.com/office/drawing/2014/main" val="4282732262"/>
                    </a:ext>
                  </a:extLst>
                </a:gridCol>
                <a:gridCol w="5525740">
                  <a:extLst>
                    <a:ext uri="{9D8B030D-6E8A-4147-A177-3AD203B41FA5}">
                      <a16:colId xmlns:a16="http://schemas.microsoft.com/office/drawing/2014/main" val="38342804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모듈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서브모듈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</a:rPr>
                        <a:t>작업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879561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  <a:t>Big Data</a:t>
                      </a:r>
                      <a:br>
                        <a:rPr lang="en-US" sz="900" u="none" strike="noStrike" dirty="0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인터페이스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송신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업체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주문 등의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데이터를 송신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I/F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320514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수신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 상품 데이터 수신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I/F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030135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송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수신 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일자별 송수신 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I/F Data 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관리 화면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102062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연관상품 </a:t>
                      </a:r>
                      <a:b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이벤트 로그관리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 상품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Display/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클릭 이벤트 로그 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130020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장바구니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추천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 상품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Display/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클릭 이벤트 로그 작성 및 추천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 상품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구매 로그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041712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화면로그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상품검색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관심상품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상품상세 추천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 상품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Display/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클릭 이벤트 로그 작성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618825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추천상품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추천상품관리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BigData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I/F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된 추천상품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페이지 별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Display,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추천상품 추가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573197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추천상품이력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일별 추천상품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페이지 별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History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520542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추천상품통계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월별 추천상품 통계 및 그래프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0730714"/>
                  </a:ext>
                </a:extLst>
              </a:tr>
              <a:tr h="24765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연관상품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연관상품관리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BigData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에서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I/F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된 연관상품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페이지 별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Display,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연관상품 추가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삭제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144854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연관상품이력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일별 연관상품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페이지 별 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History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087338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연관상품통계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월별 연관상품 통계 및 그래프 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0389329"/>
                  </a:ext>
                </a:extLst>
              </a:tr>
              <a:tr h="24765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각화면개발</a:t>
                      </a:r>
                      <a:b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</a:b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퍼블리시 화면</a:t>
                      </a:r>
                      <a:r>
                        <a:rPr lang="en-US" altLang="ko-KR" sz="9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메인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일반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홈앤서비스 메인 화면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55901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주문관리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상품리스트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구매요청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선입금주문내역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주문진척도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구매이력조회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022831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인수반품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상품인수</a:t>
                      </a:r>
                      <a:r>
                        <a:rPr lang="en-US" altLang="ko-KR" sz="900" u="none" strike="noStrike" dirty="0" smtClean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반품신청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현황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인수이력조회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045929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정산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세금계산서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거래명세서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채무관리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073172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상품관리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상품소싱요청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신규상품제안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관심상품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품질관리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023000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재고관리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재고현황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재고이동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2113095"/>
                  </a:ext>
                </a:extLst>
              </a:tr>
              <a:tr h="2476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>
                          <a:effectLst/>
                          <a:latin typeface="+mn-ea"/>
                          <a:ea typeface="+mn-ea"/>
                        </a:rPr>
                        <a:t>고객센터</a:t>
                      </a:r>
                      <a:endParaRPr lang="ko-KR" altLang="en-US" sz="9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질의응답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자유게시판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dirty="0" smtClean="0">
                          <a:effectLst/>
                          <a:latin typeface="+mn-ea"/>
                          <a:ea typeface="+mn-ea"/>
                        </a:rPr>
                        <a:t>시스템 장애</a:t>
                      </a:r>
                      <a:r>
                        <a:rPr lang="en-US" altLang="ko-KR" sz="900" u="none" strike="noStrike" dirty="0"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900" u="none" strike="noStrike" dirty="0">
                          <a:effectLst/>
                          <a:latin typeface="+mn-ea"/>
                          <a:ea typeface="+mn-ea"/>
                        </a:rPr>
                        <a:t>개선요청 등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153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28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3028328" y="881345"/>
            <a:ext cx="572013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dirty="0" smtClean="0">
                <a:latin typeface="나눔고딕" pitchFamily="50" charset="-127"/>
                <a:ea typeface="나눔고딕" pitchFamily="50" charset="-127"/>
              </a:rPr>
              <a:t>II</a:t>
            </a:r>
            <a:r>
              <a:rPr kumimoji="0" lang="en-US" altLang="ko-KR" sz="3600" b="0" dirty="0" smtClean="0"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3600" dirty="0" smtClean="0">
                <a:latin typeface="나눔고딕" pitchFamily="50" charset="-127"/>
                <a:ea typeface="나눔고딕" pitchFamily="50" charset="-127"/>
              </a:rPr>
              <a:t>구축 방안</a:t>
            </a:r>
            <a:endParaRPr kumimoji="0" lang="en-US" altLang="ko-KR" sz="3600" b="0" dirty="0">
              <a:latin typeface="나눔고딕" pitchFamily="50" charset="-127"/>
              <a:ea typeface="나눔고딕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59832" y="163982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3059832" y="1639825"/>
            <a:ext cx="608416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80792" y="1594660"/>
            <a:ext cx="4111744" cy="4708981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시스템 구성도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메뉴구조 개선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상품카테고리 구조개선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장바구니 편의제공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메인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상세화면 편의제공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UI 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레이아웃 사이즈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 목록 화면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인터페이스 처리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이벤트 로그 관리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228600" indent="-228600" algn="l">
              <a:lnSpc>
                <a:spcPct val="2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추천</a:t>
            </a:r>
            <a:r>
              <a:rPr lang="en-US" altLang="ko-KR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연관상품 관리</a:t>
            </a:r>
            <a:endParaRPr lang="en-US" altLang="ko-KR" sz="1200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3055471" y="2170724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3055471" y="2611085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Line 9"/>
          <p:cNvSpPr>
            <a:spLocks noChangeShapeType="1"/>
          </p:cNvSpPr>
          <p:nvPr/>
        </p:nvSpPr>
        <p:spPr bwMode="auto">
          <a:xfrm>
            <a:off x="3055471" y="3106828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>
            <a:off x="3055471" y="3545641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3055471" y="3986002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3055471" y="4481745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3055471" y="4913793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Line 9"/>
          <p:cNvSpPr>
            <a:spLocks noChangeShapeType="1"/>
          </p:cNvSpPr>
          <p:nvPr/>
        </p:nvSpPr>
        <p:spPr bwMode="auto">
          <a:xfrm>
            <a:off x="3055471" y="5354154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>
            <a:off x="3055471" y="5816645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3055471" y="6309320"/>
            <a:ext cx="6088529" cy="0"/>
          </a:xfrm>
          <a:prstGeom prst="line">
            <a:avLst/>
          </a:prstGeom>
          <a:noFill/>
          <a:ln w="12700">
            <a:solidFill>
              <a:srgbClr val="DDDDDD"/>
            </a:solidFill>
            <a:round/>
            <a:headEnd/>
            <a:tailEnd/>
          </a:ln>
        </p:spPr>
        <p:txBody>
          <a:bodyPr/>
          <a:lstStyle/>
          <a:p>
            <a:endParaRPr lang="ko-KR" altLang="en-US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221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>
                <a:latin typeface="+mn-ea"/>
                <a:ea typeface="+mn-ea"/>
                <a:cs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시스템 구성도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구매사 시스템 리뉴얼 구성도를 아래와 같이 정의합니다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73BF05-BF4D-4996-8CF0-44F39250ADE8}"/>
              </a:ext>
            </a:extLst>
          </p:cNvPr>
          <p:cNvSpPr/>
          <p:nvPr/>
        </p:nvSpPr>
        <p:spPr>
          <a:xfrm>
            <a:off x="2902452" y="1946141"/>
            <a:ext cx="4733812" cy="2037227"/>
          </a:xfrm>
          <a:prstGeom prst="rect">
            <a:avLst/>
          </a:prstGeom>
          <a:solidFill>
            <a:srgbClr val="FCE3D4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1108" dirty="0" err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53EF5B8-5F55-4C5B-BD57-28B07C473196}"/>
              </a:ext>
            </a:extLst>
          </p:cNvPr>
          <p:cNvSpPr/>
          <p:nvPr/>
        </p:nvSpPr>
        <p:spPr>
          <a:xfrm>
            <a:off x="3039299" y="4573772"/>
            <a:ext cx="3844800" cy="1630460"/>
          </a:xfrm>
          <a:prstGeom prst="rect">
            <a:avLst/>
          </a:prstGeom>
          <a:solidFill>
            <a:srgbClr val="FCE3D4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1108" dirty="0" err="1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" name="꺾인 연결선 86">
            <a:extLst>
              <a:ext uri="{FF2B5EF4-FFF2-40B4-BE49-F238E27FC236}">
                <a16:creationId xmlns:a16="http://schemas.microsoft.com/office/drawing/2014/main" id="{3A1ADA99-998C-4608-909C-5AC3030FC97F}"/>
              </a:ext>
            </a:extLst>
          </p:cNvPr>
          <p:cNvCxnSpPr>
            <a:stCxn id="31" idx="4"/>
            <a:endCxn id="33" idx="1"/>
          </p:cNvCxnSpPr>
          <p:nvPr/>
        </p:nvCxnSpPr>
        <p:spPr>
          <a:xfrm>
            <a:off x="4368677" y="5098257"/>
            <a:ext cx="328964" cy="103047"/>
          </a:xfrm>
          <a:prstGeom prst="bentConnector3">
            <a:avLst>
              <a:gd name="adj1" fmla="val 50000"/>
            </a:avLst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모서리가 둥근 직사각형 87">
            <a:extLst>
              <a:ext uri="{FF2B5EF4-FFF2-40B4-BE49-F238E27FC236}">
                <a16:creationId xmlns:a16="http://schemas.microsoft.com/office/drawing/2014/main" id="{83AD1F46-90A4-4906-91B7-91F558413D47}"/>
              </a:ext>
            </a:extLst>
          </p:cNvPr>
          <p:cNvSpPr/>
          <p:nvPr/>
        </p:nvSpPr>
        <p:spPr>
          <a:xfrm>
            <a:off x="678172" y="1922692"/>
            <a:ext cx="1163077" cy="919084"/>
          </a:xfrm>
          <a:prstGeom prst="roundRect">
            <a:avLst>
              <a:gd name="adj" fmla="val 3889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 latinLnBrk="0">
              <a:defRPr/>
            </a:pPr>
            <a:endParaRPr lang="ko-KR" altLang="en-US" sz="1662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8D9BF6-9865-451E-816D-F06051C32313}"/>
              </a:ext>
            </a:extLst>
          </p:cNvPr>
          <p:cNvSpPr/>
          <p:nvPr/>
        </p:nvSpPr>
        <p:spPr>
          <a:xfrm>
            <a:off x="678172" y="1717713"/>
            <a:ext cx="1163077" cy="263771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ko-KR" altLang="en-US" sz="923" b="1" kern="0" dirty="0">
                <a:solidFill>
                  <a:sysClr val="window" lastClr="FFFFFF"/>
                </a:solidFill>
                <a:latin typeface="+mn-ea"/>
              </a:rPr>
              <a:t>공사 </a:t>
            </a:r>
            <a:r>
              <a:rPr lang="en-US" altLang="ko-KR" sz="923" b="1" kern="0" dirty="0">
                <a:solidFill>
                  <a:sysClr val="window" lastClr="FFFFFF"/>
                </a:solidFill>
                <a:latin typeface="+mn-ea"/>
              </a:rPr>
              <a:t>BP</a:t>
            </a:r>
            <a:endParaRPr lang="ko-KR" altLang="en-US" sz="923" b="1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3" name="모서리가 둥근 직사각형 89">
            <a:extLst>
              <a:ext uri="{FF2B5EF4-FFF2-40B4-BE49-F238E27FC236}">
                <a16:creationId xmlns:a16="http://schemas.microsoft.com/office/drawing/2014/main" id="{ED06E7CC-00F9-4D1F-BFD0-D3E736B385FB}"/>
              </a:ext>
            </a:extLst>
          </p:cNvPr>
          <p:cNvSpPr/>
          <p:nvPr/>
        </p:nvSpPr>
        <p:spPr>
          <a:xfrm>
            <a:off x="761249" y="2071401"/>
            <a:ext cx="996923" cy="321887"/>
          </a:xfrm>
          <a:prstGeom prst="roundRect">
            <a:avLst>
              <a:gd name="adj" fmla="val 3889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923" b="1" kern="0" dirty="0">
                <a:solidFill>
                  <a:sysClr val="windowText" lastClr="000000"/>
                </a:solidFill>
                <a:latin typeface="+mn-ea"/>
              </a:rPr>
              <a:t>유선 공사</a:t>
            </a:r>
            <a:endParaRPr lang="en-US" altLang="ko-KR" sz="923" b="1" kern="0" dirty="0">
              <a:solidFill>
                <a:sysClr val="windowText" lastClr="000000"/>
              </a:solidFill>
              <a:latin typeface="+mn-ea"/>
            </a:endParaRPr>
          </a:p>
          <a:p>
            <a:pPr algn="ctr" latinLnBrk="0">
              <a:defRPr/>
            </a:pPr>
            <a:r>
              <a:rPr lang="en-US" altLang="ko-KR" sz="923" b="1" kern="0" dirty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lang="ko-KR" altLang="en-US" sz="923" b="1" kern="0" dirty="0" err="1">
                <a:solidFill>
                  <a:sysClr val="windowText" lastClr="000000"/>
                </a:solidFill>
                <a:latin typeface="+mn-ea"/>
              </a:rPr>
              <a:t>도급사</a:t>
            </a:r>
            <a:r>
              <a:rPr lang="en-US" altLang="ko-KR" sz="923" b="1" kern="0" dirty="0">
                <a:solidFill>
                  <a:sysClr val="windowText" lastClr="000000"/>
                </a:solidFill>
                <a:latin typeface="+mn-ea"/>
              </a:rPr>
              <a:t>)</a:t>
            </a:r>
            <a:endParaRPr lang="ko-KR" altLang="en-US" sz="923" b="1" kern="0" dirty="0">
              <a:solidFill>
                <a:sysClr val="windowText" lastClr="000000"/>
              </a:solidFill>
              <a:latin typeface="+mn-ea"/>
            </a:endParaRPr>
          </a:p>
        </p:txBody>
      </p:sp>
      <p:sp>
        <p:nvSpPr>
          <p:cNvPr id="14" name="모서리가 둥근 직사각형 90">
            <a:extLst>
              <a:ext uri="{FF2B5EF4-FFF2-40B4-BE49-F238E27FC236}">
                <a16:creationId xmlns:a16="http://schemas.microsoft.com/office/drawing/2014/main" id="{3ECCA6FC-5448-47C5-945D-3A10F3A9DD02}"/>
              </a:ext>
            </a:extLst>
          </p:cNvPr>
          <p:cNvSpPr/>
          <p:nvPr/>
        </p:nvSpPr>
        <p:spPr>
          <a:xfrm>
            <a:off x="753457" y="2442424"/>
            <a:ext cx="996923" cy="321887"/>
          </a:xfrm>
          <a:prstGeom prst="roundRect">
            <a:avLst>
              <a:gd name="adj" fmla="val 3889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 latinLnBrk="0">
              <a:defRPr/>
            </a:pPr>
            <a:r>
              <a:rPr lang="ko-KR" altLang="en-US" sz="923" b="1" kern="0" dirty="0">
                <a:latin typeface="+mn-ea"/>
              </a:rPr>
              <a:t>무선 공사</a:t>
            </a:r>
            <a:endParaRPr lang="en-US" altLang="ko-KR" sz="923" b="1" kern="0" dirty="0">
              <a:latin typeface="+mn-ea"/>
            </a:endParaRPr>
          </a:p>
          <a:p>
            <a:pPr algn="ctr" defTabSz="844083" latinLnBrk="0">
              <a:defRPr/>
            </a:pPr>
            <a:r>
              <a:rPr lang="en-US" altLang="ko-KR" sz="923" b="1" kern="0" dirty="0">
                <a:latin typeface="+mn-ea"/>
              </a:rPr>
              <a:t>(</a:t>
            </a:r>
            <a:r>
              <a:rPr lang="ko-KR" altLang="en-US" sz="923" b="1" kern="0" dirty="0" err="1">
                <a:latin typeface="+mn-ea"/>
              </a:rPr>
              <a:t>도급사</a:t>
            </a:r>
            <a:r>
              <a:rPr lang="en-US" altLang="ko-KR" sz="923" b="1" kern="0" dirty="0">
                <a:latin typeface="+mn-ea"/>
              </a:rPr>
              <a:t>)</a:t>
            </a:r>
            <a:endParaRPr lang="ko-KR" altLang="en-US" sz="923" b="1" kern="0" dirty="0">
              <a:latin typeface="+mn-ea"/>
            </a:endParaRPr>
          </a:p>
        </p:txBody>
      </p:sp>
      <p:cxnSp>
        <p:nvCxnSpPr>
          <p:cNvPr id="15" name="꺾인 연결선 94">
            <a:extLst>
              <a:ext uri="{FF2B5EF4-FFF2-40B4-BE49-F238E27FC236}">
                <a16:creationId xmlns:a16="http://schemas.microsoft.com/office/drawing/2014/main" id="{D1F45183-E221-4474-9936-C2768E1D2FC0}"/>
              </a:ext>
            </a:extLst>
          </p:cNvPr>
          <p:cNvCxnSpPr>
            <a:cxnSpLocks/>
            <a:stCxn id="14" idx="3"/>
            <a:endCxn id="19" idx="1"/>
          </p:cNvCxnSpPr>
          <p:nvPr/>
        </p:nvCxnSpPr>
        <p:spPr>
          <a:xfrm flipV="1">
            <a:off x="1750380" y="2208010"/>
            <a:ext cx="1402351" cy="39535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6" name="꺾인 연결선 95">
            <a:extLst>
              <a:ext uri="{FF2B5EF4-FFF2-40B4-BE49-F238E27FC236}">
                <a16:creationId xmlns:a16="http://schemas.microsoft.com/office/drawing/2014/main" id="{A973B51E-4A52-46E6-B1BE-7378D15D5ADB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1758172" y="2208010"/>
            <a:ext cx="1394559" cy="2433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E447341-8D64-4F21-9976-463EE0D2857B}"/>
              </a:ext>
            </a:extLst>
          </p:cNvPr>
          <p:cNvSpPr txBox="1"/>
          <p:nvPr/>
        </p:nvSpPr>
        <p:spPr>
          <a:xfrm>
            <a:off x="2089803" y="1736544"/>
            <a:ext cx="671979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지정지입 </a:t>
            </a:r>
            <a:r>
              <a:rPr lang="en-US" altLang="ko-KR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/ </a:t>
            </a:r>
          </a:p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일반지입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EE83BA9-399F-4246-8378-6A1FDBD23DF1}"/>
              </a:ext>
            </a:extLst>
          </p:cNvPr>
          <p:cNvSpPr/>
          <p:nvPr/>
        </p:nvSpPr>
        <p:spPr>
          <a:xfrm>
            <a:off x="2889326" y="1720651"/>
            <a:ext cx="4746939" cy="263771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en-US" altLang="ko-KR" sz="969" b="1" kern="0" dirty="0">
                <a:solidFill>
                  <a:schemeClr val="bg1"/>
                </a:solidFill>
                <a:latin typeface="+mn-ea"/>
              </a:rPr>
              <a:t>OKPLAZA</a:t>
            </a:r>
            <a:endParaRPr lang="ko-KR" altLang="en-US" sz="969" b="1" kern="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9" name="오각형 101">
            <a:extLst>
              <a:ext uri="{FF2B5EF4-FFF2-40B4-BE49-F238E27FC236}">
                <a16:creationId xmlns:a16="http://schemas.microsoft.com/office/drawing/2014/main" id="{6C3D22A9-59CD-4126-95C9-2F2C8C26818A}"/>
              </a:ext>
            </a:extLst>
          </p:cNvPr>
          <p:cNvSpPr/>
          <p:nvPr/>
        </p:nvSpPr>
        <p:spPr>
          <a:xfrm>
            <a:off x="3152731" y="2058471"/>
            <a:ext cx="1476215" cy="299077"/>
          </a:xfrm>
          <a:prstGeom prst="homePlate">
            <a:avLst>
              <a:gd name="adj" fmla="val 31037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ko-KR" altLang="en-US" sz="831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구매 요청</a:t>
            </a:r>
          </a:p>
        </p:txBody>
      </p:sp>
      <p:sp>
        <p:nvSpPr>
          <p:cNvPr id="20" name="오각형 102">
            <a:extLst>
              <a:ext uri="{FF2B5EF4-FFF2-40B4-BE49-F238E27FC236}">
                <a16:creationId xmlns:a16="http://schemas.microsoft.com/office/drawing/2014/main" id="{F1719AC2-CF31-4687-BDCC-6D3F8E34E94C}"/>
              </a:ext>
            </a:extLst>
          </p:cNvPr>
          <p:cNvSpPr/>
          <p:nvPr/>
        </p:nvSpPr>
        <p:spPr>
          <a:xfrm>
            <a:off x="4663549" y="2058471"/>
            <a:ext cx="1476215" cy="299077"/>
          </a:xfrm>
          <a:prstGeom prst="homePlate">
            <a:avLst>
              <a:gd name="adj" fmla="val 31037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ko-KR" altLang="en-US" sz="831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구매 추천</a:t>
            </a:r>
          </a:p>
        </p:txBody>
      </p:sp>
      <p:sp>
        <p:nvSpPr>
          <p:cNvPr id="21" name="오각형 103">
            <a:extLst>
              <a:ext uri="{FF2B5EF4-FFF2-40B4-BE49-F238E27FC236}">
                <a16:creationId xmlns:a16="http://schemas.microsoft.com/office/drawing/2014/main" id="{F5F25350-EF11-45B2-B591-58CB18097D92}"/>
              </a:ext>
            </a:extLst>
          </p:cNvPr>
          <p:cNvSpPr/>
          <p:nvPr/>
        </p:nvSpPr>
        <p:spPr>
          <a:xfrm>
            <a:off x="6149025" y="2058471"/>
            <a:ext cx="1453055" cy="299077"/>
          </a:xfrm>
          <a:prstGeom prst="homePlate">
            <a:avLst>
              <a:gd name="adj" fmla="val 31037"/>
            </a:avLst>
          </a:prstGeom>
          <a:solidFill>
            <a:schemeClr val="bg1">
              <a:lumMod val="65000"/>
            </a:schemeClr>
          </a:solidFill>
          <a:ln w="3175" cap="flat" cmpd="sng" algn="ctr">
            <a:noFill/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ko-KR" altLang="en-US" sz="831" b="1" kern="0" dirty="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+mn-ea"/>
              </a:rPr>
              <a:t>추천 자재 노출</a:t>
            </a:r>
          </a:p>
        </p:txBody>
      </p:sp>
      <p:sp>
        <p:nvSpPr>
          <p:cNvPr id="22" name="모서리가 둥근 직사각형 114">
            <a:extLst>
              <a:ext uri="{FF2B5EF4-FFF2-40B4-BE49-F238E27FC236}">
                <a16:creationId xmlns:a16="http://schemas.microsoft.com/office/drawing/2014/main" id="{E0A68E2D-7756-4909-BB45-4B64D83B787C}"/>
              </a:ext>
            </a:extLst>
          </p:cNvPr>
          <p:cNvSpPr/>
          <p:nvPr/>
        </p:nvSpPr>
        <p:spPr>
          <a:xfrm>
            <a:off x="3759862" y="2564904"/>
            <a:ext cx="1096615" cy="1196308"/>
          </a:xfrm>
          <a:prstGeom prst="roundRect">
            <a:avLst>
              <a:gd name="adj" fmla="val 6229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99692" rtlCol="0" anchor="t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b="1" dirty="0">
                <a:solidFill>
                  <a:srgbClr val="000000"/>
                </a:solidFill>
                <a:latin typeface="+mn-ea"/>
              </a:rPr>
              <a:t>서비스 </a:t>
            </a:r>
            <a:r>
              <a:rPr lang="en-US" altLang="ko-KR" sz="923" b="1" dirty="0">
                <a:solidFill>
                  <a:srgbClr val="000000"/>
                </a:solidFill>
                <a:latin typeface="+mn-ea"/>
              </a:rPr>
              <a:t>DB</a:t>
            </a:r>
            <a:endParaRPr lang="ko-KR" altLang="en-US" sz="923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3" name="원통 115">
            <a:extLst>
              <a:ext uri="{FF2B5EF4-FFF2-40B4-BE49-F238E27FC236}">
                <a16:creationId xmlns:a16="http://schemas.microsoft.com/office/drawing/2014/main" id="{54D9E6C8-63BF-49BF-A0E1-8C60277FC77B}"/>
              </a:ext>
            </a:extLst>
          </p:cNvPr>
          <p:cNvSpPr/>
          <p:nvPr/>
        </p:nvSpPr>
        <p:spPr>
          <a:xfrm>
            <a:off x="3794997" y="2838436"/>
            <a:ext cx="498462" cy="374768"/>
          </a:xfrm>
          <a:prstGeom prst="ca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4" name="원통 116">
            <a:extLst>
              <a:ext uri="{FF2B5EF4-FFF2-40B4-BE49-F238E27FC236}">
                <a16:creationId xmlns:a16="http://schemas.microsoft.com/office/drawing/2014/main" id="{E32B24B5-45B6-4573-96F7-86D9C8513428}"/>
              </a:ext>
            </a:extLst>
          </p:cNvPr>
          <p:cNvSpPr/>
          <p:nvPr/>
        </p:nvSpPr>
        <p:spPr>
          <a:xfrm>
            <a:off x="4319908" y="2838436"/>
            <a:ext cx="498462" cy="374768"/>
          </a:xfrm>
          <a:prstGeom prst="ca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5" name="원통 117">
            <a:extLst>
              <a:ext uri="{FF2B5EF4-FFF2-40B4-BE49-F238E27FC236}">
                <a16:creationId xmlns:a16="http://schemas.microsoft.com/office/drawing/2014/main" id="{E5FBDC75-45F1-457B-9482-378732CE565C}"/>
              </a:ext>
            </a:extLst>
          </p:cNvPr>
          <p:cNvSpPr/>
          <p:nvPr/>
        </p:nvSpPr>
        <p:spPr>
          <a:xfrm>
            <a:off x="3794997" y="3280225"/>
            <a:ext cx="498462" cy="374768"/>
          </a:xfrm>
          <a:prstGeom prst="ca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원통 118">
            <a:extLst>
              <a:ext uri="{FF2B5EF4-FFF2-40B4-BE49-F238E27FC236}">
                <a16:creationId xmlns:a16="http://schemas.microsoft.com/office/drawing/2014/main" id="{422E5EFD-DC3C-4DF7-BDF0-E305A4EA5E30}"/>
              </a:ext>
            </a:extLst>
          </p:cNvPr>
          <p:cNvSpPr/>
          <p:nvPr/>
        </p:nvSpPr>
        <p:spPr>
          <a:xfrm>
            <a:off x="4319908" y="3280225"/>
            <a:ext cx="498462" cy="374768"/>
          </a:xfrm>
          <a:prstGeom prst="can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1579E2-B5F5-4ED0-AF20-80D4ACB4E3FC}"/>
              </a:ext>
            </a:extLst>
          </p:cNvPr>
          <p:cNvSpPr txBox="1"/>
          <p:nvPr/>
        </p:nvSpPr>
        <p:spPr>
          <a:xfrm>
            <a:off x="3865207" y="2928352"/>
            <a:ext cx="37382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고객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정보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870E57B-CC26-4C36-9F5A-6CD02F935BEF}"/>
              </a:ext>
            </a:extLst>
          </p:cNvPr>
          <p:cNvSpPr txBox="1"/>
          <p:nvPr/>
        </p:nvSpPr>
        <p:spPr>
          <a:xfrm>
            <a:off x="4391023" y="2928352"/>
            <a:ext cx="37382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자재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정보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E5C9FD-0912-438D-97A0-070C7CF42BB7}"/>
              </a:ext>
            </a:extLst>
          </p:cNvPr>
          <p:cNvSpPr txBox="1"/>
          <p:nvPr/>
        </p:nvSpPr>
        <p:spPr>
          <a:xfrm>
            <a:off x="3865209" y="3370140"/>
            <a:ext cx="37382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구매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정보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25D8E-75B9-4D95-8371-F8FDD8824986}"/>
              </a:ext>
            </a:extLst>
          </p:cNvPr>
          <p:cNvSpPr txBox="1"/>
          <p:nvPr/>
        </p:nvSpPr>
        <p:spPr>
          <a:xfrm>
            <a:off x="4391023" y="3370140"/>
            <a:ext cx="373820" cy="3103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주문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  <a:p>
            <a:pPr algn="ctr" latinLnBrk="0">
              <a:lnSpc>
                <a:spcPts val="554"/>
              </a:lnSpc>
              <a:spcAft>
                <a:spcPts val="462"/>
              </a:spcAft>
            </a:pPr>
            <a:r>
              <a:rPr lang="ko-KR" altLang="en-US" sz="738" b="1" dirty="0">
                <a:solidFill>
                  <a:schemeClr val="bg1"/>
                </a:solidFill>
                <a:latin typeface="+mn-ea"/>
              </a:rPr>
              <a:t>정보</a:t>
            </a:r>
            <a:endParaRPr lang="en-US" altLang="ko-KR" sz="738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원통 123">
            <a:extLst>
              <a:ext uri="{FF2B5EF4-FFF2-40B4-BE49-F238E27FC236}">
                <a16:creationId xmlns:a16="http://schemas.microsoft.com/office/drawing/2014/main" id="{3797AC03-3158-4D5A-B4C7-5EB2E4D72B56}"/>
              </a:ext>
            </a:extLst>
          </p:cNvPr>
          <p:cNvSpPr/>
          <p:nvPr/>
        </p:nvSpPr>
        <p:spPr>
          <a:xfrm>
            <a:off x="3238705" y="4715075"/>
            <a:ext cx="1129972" cy="766364"/>
          </a:xfrm>
          <a:prstGeom prst="can">
            <a:avLst>
              <a:gd name="adj" fmla="val 12262"/>
            </a:avLst>
          </a:prstGeom>
          <a:solidFill>
            <a:schemeClr val="accent5">
              <a:lumMod val="60000"/>
              <a:lumOff val="4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원통 124">
            <a:extLst>
              <a:ext uri="{FF2B5EF4-FFF2-40B4-BE49-F238E27FC236}">
                <a16:creationId xmlns:a16="http://schemas.microsoft.com/office/drawing/2014/main" id="{4F043513-FACA-4E1C-9A58-42F95E0B091D}"/>
              </a:ext>
            </a:extLst>
          </p:cNvPr>
          <p:cNvSpPr/>
          <p:nvPr/>
        </p:nvSpPr>
        <p:spPr>
          <a:xfrm>
            <a:off x="3238705" y="5590929"/>
            <a:ext cx="1129972" cy="564923"/>
          </a:xfrm>
          <a:prstGeom prst="can">
            <a:avLst>
              <a:gd name="adj" fmla="val 18056"/>
            </a:avLst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66154" tIns="99692" rIns="166154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모서리가 둥근 직사각형 125">
            <a:extLst>
              <a:ext uri="{FF2B5EF4-FFF2-40B4-BE49-F238E27FC236}">
                <a16:creationId xmlns:a16="http://schemas.microsoft.com/office/drawing/2014/main" id="{A4F85D6D-1839-4E38-B9C9-B5BF970C1805}"/>
              </a:ext>
            </a:extLst>
          </p:cNvPr>
          <p:cNvSpPr/>
          <p:nvPr/>
        </p:nvSpPr>
        <p:spPr>
          <a:xfrm>
            <a:off x="4697641" y="4769304"/>
            <a:ext cx="2060308" cy="864000"/>
          </a:xfrm>
          <a:prstGeom prst="roundRect">
            <a:avLst>
              <a:gd name="adj" fmla="val 6542"/>
            </a:avLst>
          </a:prstGeom>
          <a:solidFill>
            <a:schemeClr val="accent6">
              <a:lumMod val="40000"/>
              <a:lumOff val="6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0" rtlCol="0" anchor="t"/>
          <a:lstStyle/>
          <a:p>
            <a:pPr algn="ctr" latinLnBrk="0">
              <a:spcAft>
                <a:spcPts val="0"/>
              </a:spcAft>
            </a:pPr>
            <a:r>
              <a:rPr lang="ko-KR" altLang="en-US" sz="1015" b="1" dirty="0">
                <a:solidFill>
                  <a:schemeClr val="tx1"/>
                </a:solidFill>
                <a:latin typeface="+mn-ea"/>
              </a:rPr>
              <a:t>맞춤형 최적 추천 알고리즘 </a:t>
            </a:r>
            <a:endParaRPr lang="en-US" altLang="ko-KR" sz="1015" b="1" dirty="0">
              <a:solidFill>
                <a:schemeClr val="tx1"/>
              </a:solidFill>
              <a:latin typeface="+mn-ea"/>
            </a:endParaRPr>
          </a:p>
          <a:p>
            <a:pPr algn="ctr" latinLnBrk="0">
              <a:spcAft>
                <a:spcPts val="462"/>
              </a:spcAft>
            </a:pPr>
            <a:r>
              <a:rPr lang="en-US" altLang="ko-KR" sz="1015" b="1" dirty="0">
                <a:solidFill>
                  <a:schemeClr val="tx1"/>
                </a:solidFill>
                <a:latin typeface="+mn-ea"/>
              </a:rPr>
              <a:t>( AI  Algorithm)</a:t>
            </a:r>
            <a:endParaRPr lang="ko-KR" altLang="en-US" sz="1015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2E817B9F-E707-4352-85CE-4EE44DBE0F63}"/>
              </a:ext>
            </a:extLst>
          </p:cNvPr>
          <p:cNvSpPr/>
          <p:nvPr/>
        </p:nvSpPr>
        <p:spPr>
          <a:xfrm>
            <a:off x="3035426" y="4351468"/>
            <a:ext cx="3843438" cy="263771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en-US" altLang="ko-KR" sz="969" b="1" kern="0" dirty="0">
                <a:solidFill>
                  <a:schemeClr val="bg1"/>
                </a:solidFill>
                <a:latin typeface="+mn-ea"/>
              </a:rPr>
              <a:t>AI</a:t>
            </a:r>
            <a:r>
              <a:rPr lang="ko-KR" altLang="en-US" sz="969" b="1" kern="0" dirty="0">
                <a:solidFill>
                  <a:schemeClr val="bg1"/>
                </a:solidFill>
                <a:latin typeface="+mn-ea"/>
              </a:rPr>
              <a:t> 기반 분석 플랫폼 서버</a:t>
            </a:r>
          </a:p>
        </p:txBody>
      </p:sp>
      <p:cxnSp>
        <p:nvCxnSpPr>
          <p:cNvPr id="35" name="꺾인 연결선 128">
            <a:extLst>
              <a:ext uri="{FF2B5EF4-FFF2-40B4-BE49-F238E27FC236}">
                <a16:creationId xmlns:a16="http://schemas.microsoft.com/office/drawing/2014/main" id="{74622EB5-6A1C-496F-A831-EBBD5E3B19FC}"/>
              </a:ext>
            </a:extLst>
          </p:cNvPr>
          <p:cNvCxnSpPr>
            <a:cxnSpLocks/>
            <a:endCxn id="31" idx="2"/>
          </p:cNvCxnSpPr>
          <p:nvPr/>
        </p:nvCxnSpPr>
        <p:spPr>
          <a:xfrm rot="5400000">
            <a:off x="2923268" y="4064528"/>
            <a:ext cx="1349168" cy="718291"/>
          </a:xfrm>
          <a:prstGeom prst="bentConnector4">
            <a:avLst>
              <a:gd name="adj1" fmla="val 35799"/>
              <a:gd name="adj2" fmla="val 195548"/>
            </a:avLst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0520651-9DA5-43AB-A658-553A1EF39E7C}"/>
              </a:ext>
            </a:extLst>
          </p:cNvPr>
          <p:cNvSpPr txBox="1"/>
          <p:nvPr/>
        </p:nvSpPr>
        <p:spPr>
          <a:xfrm>
            <a:off x="1782311" y="4547023"/>
            <a:ext cx="763351" cy="3194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공사</a:t>
            </a:r>
            <a:r>
              <a:rPr lang="en-US" altLang="ko-KR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BP, </a:t>
            </a: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주문</a:t>
            </a:r>
            <a:r>
              <a:rPr lang="en-US" altLang="ko-KR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</a:p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발주</a:t>
            </a:r>
            <a:r>
              <a:rPr lang="en-US" altLang="ko-KR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상품 등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B43B27-6490-4A55-968D-4DAB60AAEF80}"/>
              </a:ext>
            </a:extLst>
          </p:cNvPr>
          <p:cNvSpPr txBox="1"/>
          <p:nvPr/>
        </p:nvSpPr>
        <p:spPr>
          <a:xfrm>
            <a:off x="2528173" y="4488523"/>
            <a:ext cx="550151" cy="4405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spcAft>
                <a:spcPts val="462"/>
              </a:spcAft>
            </a:pPr>
            <a:r>
              <a:rPr lang="en-US" altLang="ko-KR" sz="923" dirty="0">
                <a:solidFill>
                  <a:srgbClr val="FF0000"/>
                </a:solidFill>
                <a:latin typeface="+mn-ea"/>
              </a:rPr>
              <a:t>ETL</a:t>
            </a:r>
          </a:p>
          <a:p>
            <a:pPr algn="ctr" latinLnBrk="0">
              <a:spcAft>
                <a:spcPts val="462"/>
              </a:spcAft>
            </a:pPr>
            <a:r>
              <a:rPr lang="en-US" altLang="ko-KR" sz="923" dirty="0">
                <a:latin typeface="+mn-ea"/>
              </a:rPr>
              <a:t>(Batch)</a:t>
            </a:r>
            <a:endParaRPr lang="ko-KR" altLang="en-US" sz="923" dirty="0">
              <a:latin typeface="+mn-ea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067A34-BF27-4728-87EF-A46049C371D3}"/>
              </a:ext>
            </a:extLst>
          </p:cNvPr>
          <p:cNvSpPr/>
          <p:nvPr/>
        </p:nvSpPr>
        <p:spPr>
          <a:xfrm>
            <a:off x="3338460" y="4855280"/>
            <a:ext cx="930462" cy="1495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99692" rIns="33231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고객 정보</a:t>
            </a:r>
          </a:p>
        </p:txBody>
      </p:sp>
      <p:cxnSp>
        <p:nvCxnSpPr>
          <p:cNvPr id="39" name="꺾인 연결선 133">
            <a:extLst>
              <a:ext uri="{FF2B5EF4-FFF2-40B4-BE49-F238E27FC236}">
                <a16:creationId xmlns:a16="http://schemas.microsoft.com/office/drawing/2014/main" id="{43991768-8C5C-45D2-B826-F39720774562}"/>
              </a:ext>
            </a:extLst>
          </p:cNvPr>
          <p:cNvCxnSpPr>
            <a:cxnSpLocks/>
            <a:stCxn id="33" idx="0"/>
            <a:endCxn id="76" idx="2"/>
          </p:cNvCxnSpPr>
          <p:nvPr/>
        </p:nvCxnSpPr>
        <p:spPr>
          <a:xfrm rot="16200000" flipV="1">
            <a:off x="5116285" y="4157793"/>
            <a:ext cx="1020215" cy="20280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ysClr val="window" lastClr="FFFFFF">
                <a:lumMod val="50000"/>
              </a:sysClr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C7FE08C-D70B-478E-819A-BC141661BE3A}"/>
              </a:ext>
            </a:extLst>
          </p:cNvPr>
          <p:cNvSpPr/>
          <p:nvPr/>
        </p:nvSpPr>
        <p:spPr>
          <a:xfrm>
            <a:off x="4829363" y="5205643"/>
            <a:ext cx="1768398" cy="294822"/>
          </a:xfrm>
          <a:prstGeom prst="rect">
            <a:avLst/>
          </a:prstGeom>
          <a:solidFill>
            <a:schemeClr val="accent3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33231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831" b="1" dirty="0">
                <a:solidFill>
                  <a:schemeClr val="tx1"/>
                </a:solidFill>
                <a:latin typeface="+mn-ea"/>
              </a:rPr>
              <a:t>AI</a:t>
            </a:r>
            <a:r>
              <a:rPr lang="ko-KR" altLang="en-US" sz="831" b="1" dirty="0">
                <a:solidFill>
                  <a:schemeClr val="tx1"/>
                </a:solidFill>
                <a:latin typeface="+mn-ea"/>
              </a:rPr>
              <a:t> 분석 </a:t>
            </a:r>
            <a:r>
              <a:rPr lang="en-US" altLang="ko-KR" sz="831" b="1" dirty="0">
                <a:solidFill>
                  <a:schemeClr val="tx1"/>
                </a:solidFill>
                <a:latin typeface="+mn-ea"/>
              </a:rPr>
              <a:t>Platform (SparklingSoDA)</a:t>
            </a:r>
            <a:endParaRPr lang="ko-KR" altLang="en-US" sz="83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0973160-2EEC-4862-9788-272DEB6F162C}"/>
              </a:ext>
            </a:extLst>
          </p:cNvPr>
          <p:cNvSpPr/>
          <p:nvPr/>
        </p:nvSpPr>
        <p:spPr>
          <a:xfrm>
            <a:off x="3338460" y="5762619"/>
            <a:ext cx="930462" cy="342441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99692" rIns="33231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923" dirty="0">
                <a:solidFill>
                  <a:schemeClr val="tx1"/>
                </a:solidFill>
                <a:latin typeface="+mn-ea"/>
              </a:rPr>
              <a:t>log</a:t>
            </a:r>
            <a:endParaRPr lang="ko-KR" altLang="en-US" sz="923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D51A4F9-FE1B-466D-A60D-A31C1430FAAB}"/>
              </a:ext>
            </a:extLst>
          </p:cNvPr>
          <p:cNvSpPr/>
          <p:nvPr/>
        </p:nvSpPr>
        <p:spPr>
          <a:xfrm>
            <a:off x="3338460" y="5021433"/>
            <a:ext cx="930462" cy="1495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99692" rIns="33231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거래 정보</a:t>
            </a:r>
          </a:p>
        </p:txBody>
      </p:sp>
      <p:cxnSp>
        <p:nvCxnSpPr>
          <p:cNvPr id="43" name="꺾인 연결선 140">
            <a:extLst>
              <a:ext uri="{FF2B5EF4-FFF2-40B4-BE49-F238E27FC236}">
                <a16:creationId xmlns:a16="http://schemas.microsoft.com/office/drawing/2014/main" id="{334116E0-7B71-4D7A-8A8D-9FF1824D1069}"/>
              </a:ext>
            </a:extLst>
          </p:cNvPr>
          <p:cNvCxnSpPr>
            <a:cxnSpLocks/>
            <a:stCxn id="44" idx="3"/>
            <a:endCxn id="32" idx="2"/>
          </p:cNvCxnSpPr>
          <p:nvPr/>
        </p:nvCxnSpPr>
        <p:spPr>
          <a:xfrm flipV="1">
            <a:off x="1823887" y="5873391"/>
            <a:ext cx="1414819" cy="24454"/>
          </a:xfrm>
          <a:prstGeom prst="bentConnector3">
            <a:avLst>
              <a:gd name="adj1" fmla="val 50000"/>
            </a:avLst>
          </a:prstGeom>
          <a:noFill/>
          <a:ln w="12700" cap="flat" cmpd="sng" algn="ctr">
            <a:solidFill>
              <a:schemeClr val="tx2">
                <a:lumMod val="60000"/>
                <a:lumOff val="40000"/>
              </a:schemeClr>
            </a:solidFill>
            <a:prstDash val="dash"/>
            <a:headEnd type="none" w="med" len="med"/>
            <a:tailEnd type="triangle" w="med" len="med"/>
          </a:ln>
          <a:effectLst/>
        </p:spPr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3B04DBC-649B-4281-B51D-1D05571798D9}"/>
              </a:ext>
            </a:extLst>
          </p:cNvPr>
          <p:cNvSpPr txBox="1"/>
          <p:nvPr/>
        </p:nvSpPr>
        <p:spPr>
          <a:xfrm>
            <a:off x="776057" y="5741589"/>
            <a:ext cx="1047830" cy="31944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각종 로그정보 </a:t>
            </a:r>
            <a:r>
              <a:rPr lang="en-US" altLang="ko-KR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시스템</a:t>
            </a:r>
            <a:r>
              <a:rPr lang="en-US" altLang="ko-KR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App.)</a:t>
            </a:r>
            <a:r>
              <a:rPr lang="ko-KR" altLang="en-US" sz="738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FF06DF-2EFC-400D-ADD8-B69DB420D8D4}"/>
              </a:ext>
            </a:extLst>
          </p:cNvPr>
          <p:cNvSpPr txBox="1"/>
          <p:nvPr/>
        </p:nvSpPr>
        <p:spPr>
          <a:xfrm>
            <a:off x="3437246" y="4593276"/>
            <a:ext cx="732893" cy="248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b="1" dirty="0">
                <a:latin typeface="+mn-ea"/>
              </a:rPr>
              <a:t>분석</a:t>
            </a:r>
            <a:r>
              <a:rPr lang="en-US" altLang="ko-KR" sz="923" b="1" dirty="0">
                <a:latin typeface="+mn-ea"/>
              </a:rPr>
              <a:t> Mart</a:t>
            </a:r>
            <a:endParaRPr lang="ko-KR" altLang="en-US" sz="923" b="1" dirty="0">
              <a:latin typeface="+mn-ea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1B215D9-9707-417A-B674-D4598A108FDE}"/>
              </a:ext>
            </a:extLst>
          </p:cNvPr>
          <p:cNvSpPr txBox="1"/>
          <p:nvPr/>
        </p:nvSpPr>
        <p:spPr>
          <a:xfrm>
            <a:off x="3437246" y="5484834"/>
            <a:ext cx="732893" cy="248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b="1" dirty="0">
                <a:latin typeface="+mn-ea"/>
              </a:rPr>
              <a:t>분석</a:t>
            </a:r>
            <a:r>
              <a:rPr lang="en-US" altLang="ko-KR" sz="923" b="1" dirty="0">
                <a:latin typeface="+mn-ea"/>
              </a:rPr>
              <a:t> Mart</a:t>
            </a:r>
            <a:endParaRPr lang="ko-KR" altLang="en-US" sz="923" b="1" dirty="0"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F88AC84-AA78-48B9-B9DE-E7338485BA75}"/>
              </a:ext>
            </a:extLst>
          </p:cNvPr>
          <p:cNvSpPr txBox="1"/>
          <p:nvPr/>
        </p:nvSpPr>
        <p:spPr>
          <a:xfrm>
            <a:off x="2538609" y="5668538"/>
            <a:ext cx="713658" cy="437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831" dirty="0">
                <a:latin typeface="+mn-ea"/>
              </a:rPr>
              <a:t>데이터수집</a:t>
            </a:r>
            <a:endParaRPr lang="en-US" altLang="ko-KR" sz="831" dirty="0">
              <a:latin typeface="+mn-ea"/>
            </a:endParaRPr>
          </a:p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831" dirty="0">
                <a:latin typeface="+mn-ea"/>
              </a:rPr>
              <a:t>/</a:t>
            </a:r>
            <a:r>
              <a:rPr lang="ko-KR" altLang="en-US" sz="831" dirty="0">
                <a:latin typeface="+mn-ea"/>
              </a:rPr>
              <a:t>처리</a:t>
            </a:r>
          </a:p>
        </p:txBody>
      </p:sp>
      <p:cxnSp>
        <p:nvCxnSpPr>
          <p:cNvPr id="48" name="꺾인 연결선 147">
            <a:extLst>
              <a:ext uri="{FF2B5EF4-FFF2-40B4-BE49-F238E27FC236}">
                <a16:creationId xmlns:a16="http://schemas.microsoft.com/office/drawing/2014/main" id="{163208C3-C475-4AAA-B3B4-6A4F77935E7B}"/>
              </a:ext>
            </a:extLst>
          </p:cNvPr>
          <p:cNvCxnSpPr/>
          <p:nvPr/>
        </p:nvCxnSpPr>
        <p:spPr>
          <a:xfrm flipV="1">
            <a:off x="4368677" y="5430053"/>
            <a:ext cx="328964" cy="465231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D9FD5A5-5EC2-40CA-9B22-C2695C19D66F}"/>
              </a:ext>
            </a:extLst>
          </p:cNvPr>
          <p:cNvSpPr/>
          <p:nvPr/>
        </p:nvSpPr>
        <p:spPr>
          <a:xfrm>
            <a:off x="3338460" y="5277540"/>
            <a:ext cx="930462" cy="14953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99692" rIns="33231" bIns="9969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dirty="0">
                <a:solidFill>
                  <a:schemeClr val="tx1"/>
                </a:solidFill>
                <a:latin typeface="+mn-ea"/>
              </a:rPr>
              <a:t>상품 정보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85C313-0D25-4C81-A123-F645972781BE}"/>
              </a:ext>
            </a:extLst>
          </p:cNvPr>
          <p:cNvSpPr txBox="1"/>
          <p:nvPr/>
        </p:nvSpPr>
        <p:spPr>
          <a:xfrm>
            <a:off x="3700536" y="5164106"/>
            <a:ext cx="221536" cy="182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ts val="738"/>
              </a:lnSpc>
              <a:spcAft>
                <a:spcPts val="462"/>
              </a:spcAft>
            </a:pPr>
            <a:r>
              <a:rPr lang="en-US" altLang="ko-KR" sz="1292" dirty="0">
                <a:latin typeface="+mn-ea"/>
              </a:rPr>
              <a:t>:</a:t>
            </a:r>
            <a:endParaRPr lang="ko-KR" altLang="en-US" sz="1292" dirty="0">
              <a:latin typeface="+mn-ea"/>
            </a:endParaRPr>
          </a:p>
        </p:txBody>
      </p:sp>
      <p:grpSp>
        <p:nvGrpSpPr>
          <p:cNvPr id="51" name="그룹 139">
            <a:extLst>
              <a:ext uri="{FF2B5EF4-FFF2-40B4-BE49-F238E27FC236}">
                <a16:creationId xmlns:a16="http://schemas.microsoft.com/office/drawing/2014/main" id="{7FB1D440-8C2C-4F86-9BF4-AFAB00DE120A}"/>
              </a:ext>
            </a:extLst>
          </p:cNvPr>
          <p:cNvGrpSpPr/>
          <p:nvPr/>
        </p:nvGrpSpPr>
        <p:grpSpPr>
          <a:xfrm>
            <a:off x="4807061" y="5567501"/>
            <a:ext cx="1939358" cy="232615"/>
            <a:chOff x="4975656" y="6074254"/>
            <a:chExt cx="1770179" cy="252000"/>
          </a:xfrm>
          <a:solidFill>
            <a:schemeClr val="accent6">
              <a:lumMod val="75000"/>
            </a:schemeClr>
          </a:solidFill>
        </p:grpSpPr>
        <p:sp>
          <p:nvSpPr>
            <p:cNvPr id="52" name="오각형 159">
              <a:extLst>
                <a:ext uri="{FF2B5EF4-FFF2-40B4-BE49-F238E27FC236}">
                  <a16:creationId xmlns:a16="http://schemas.microsoft.com/office/drawing/2014/main" id="{79426EB1-944F-4D07-B91C-4BD0CEBF295A}"/>
                </a:ext>
              </a:extLst>
            </p:cNvPr>
            <p:cNvSpPr/>
            <p:nvPr/>
          </p:nvSpPr>
          <p:spPr>
            <a:xfrm>
              <a:off x="4975656" y="6074254"/>
              <a:ext cx="648000" cy="252000"/>
            </a:xfrm>
            <a:prstGeom prst="homePlate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6154" tIns="99692" rIns="166154" bIns="99692" rtlCol="0" anchor="ctr"/>
            <a:lstStyle/>
            <a:p>
              <a:pPr algn="ctr" latinLnBrk="0">
                <a:lnSpc>
                  <a:spcPct val="110000"/>
                </a:lnSpc>
                <a:spcAft>
                  <a:spcPts val="462"/>
                </a:spcAft>
              </a:pPr>
              <a:endParaRPr lang="ko-KR" altLang="en-US" sz="1108" dirty="0" err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3" name="갈매기형 수장 160">
              <a:extLst>
                <a:ext uri="{FF2B5EF4-FFF2-40B4-BE49-F238E27FC236}">
                  <a16:creationId xmlns:a16="http://schemas.microsoft.com/office/drawing/2014/main" id="{AD979082-7916-45E0-98A1-FAC88BFC4EBB}"/>
                </a:ext>
              </a:extLst>
            </p:cNvPr>
            <p:cNvSpPr/>
            <p:nvPr/>
          </p:nvSpPr>
          <p:spPr>
            <a:xfrm>
              <a:off x="5536746" y="6074254"/>
              <a:ext cx="648000" cy="252000"/>
            </a:xfrm>
            <a:prstGeom prst="chevron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6154" tIns="99692" rIns="166154" bIns="99692" rtlCol="0" anchor="ctr"/>
            <a:lstStyle/>
            <a:p>
              <a:pPr algn="ctr" latinLnBrk="0">
                <a:lnSpc>
                  <a:spcPct val="110000"/>
                </a:lnSpc>
                <a:spcAft>
                  <a:spcPts val="462"/>
                </a:spcAft>
              </a:pPr>
              <a:endParaRPr lang="ko-KR" altLang="en-US" sz="1108" dirty="0" err="1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54" name="갈매기형 수장 161">
              <a:extLst>
                <a:ext uri="{FF2B5EF4-FFF2-40B4-BE49-F238E27FC236}">
                  <a16:creationId xmlns:a16="http://schemas.microsoft.com/office/drawing/2014/main" id="{5CB268BE-5485-47DC-BEAF-41687A1CCF4C}"/>
                </a:ext>
              </a:extLst>
            </p:cNvPr>
            <p:cNvSpPr/>
            <p:nvPr/>
          </p:nvSpPr>
          <p:spPr>
            <a:xfrm>
              <a:off x="6097835" y="6074254"/>
              <a:ext cx="648000" cy="252000"/>
            </a:xfrm>
            <a:prstGeom prst="chevron">
              <a:avLst/>
            </a:prstGeom>
            <a:grp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6154" tIns="99692" rIns="166154" bIns="99692" rtlCol="0" anchor="ctr"/>
            <a:lstStyle/>
            <a:p>
              <a:pPr algn="ctr" latinLnBrk="0">
                <a:lnSpc>
                  <a:spcPct val="110000"/>
                </a:lnSpc>
                <a:spcAft>
                  <a:spcPts val="462"/>
                </a:spcAft>
              </a:pPr>
              <a:endParaRPr lang="ko-KR" altLang="en-US" sz="1108" dirty="0" err="1">
                <a:solidFill>
                  <a:schemeClr val="bg1"/>
                </a:solidFill>
                <a:latin typeface="+mn-ea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2998DB8A-7281-480B-97AE-F09FB33EC0FF}"/>
              </a:ext>
            </a:extLst>
          </p:cNvPr>
          <p:cNvSpPr txBox="1"/>
          <p:nvPr/>
        </p:nvSpPr>
        <p:spPr>
          <a:xfrm>
            <a:off x="4917754" y="5585044"/>
            <a:ext cx="1774845" cy="2485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b="1" dirty="0">
                <a:solidFill>
                  <a:schemeClr val="bg1"/>
                </a:solidFill>
                <a:latin typeface="+mn-ea"/>
              </a:rPr>
              <a:t>알고리즘  결과 검증 프로세스</a:t>
            </a:r>
          </a:p>
        </p:txBody>
      </p:sp>
      <p:grpSp>
        <p:nvGrpSpPr>
          <p:cNvPr id="56" name="Group 43">
            <a:extLst>
              <a:ext uri="{FF2B5EF4-FFF2-40B4-BE49-F238E27FC236}">
                <a16:creationId xmlns:a16="http://schemas.microsoft.com/office/drawing/2014/main" id="{7A9B9001-3EBF-4E4D-BA32-CCCD20500882}"/>
              </a:ext>
            </a:extLst>
          </p:cNvPr>
          <p:cNvGrpSpPr>
            <a:grpSpLocks/>
          </p:cNvGrpSpPr>
          <p:nvPr/>
        </p:nvGrpSpPr>
        <p:grpSpPr bwMode="auto">
          <a:xfrm>
            <a:off x="4658492" y="5547396"/>
            <a:ext cx="332345" cy="332308"/>
            <a:chOff x="1616" y="3392"/>
            <a:chExt cx="947" cy="942"/>
          </a:xfrm>
        </p:grpSpPr>
        <p:grpSp>
          <p:nvGrpSpPr>
            <p:cNvPr id="57" name="Group 44">
              <a:extLst>
                <a:ext uri="{FF2B5EF4-FFF2-40B4-BE49-F238E27FC236}">
                  <a16:creationId xmlns:a16="http://schemas.microsoft.com/office/drawing/2014/main" id="{DF1F26DD-9F7D-4825-AD2F-6E71D9CD6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4" y="3392"/>
              <a:ext cx="486" cy="295"/>
              <a:chOff x="1004" y="1782"/>
              <a:chExt cx="1060" cy="644"/>
            </a:xfrm>
          </p:grpSpPr>
          <p:sp>
            <p:nvSpPr>
              <p:cNvPr id="73" name="Freeform 45">
                <a:extLst>
                  <a:ext uri="{FF2B5EF4-FFF2-40B4-BE49-F238E27FC236}">
                    <a16:creationId xmlns:a16="http://schemas.microsoft.com/office/drawing/2014/main" id="{361D4518-64AC-406B-932E-EB462EC19A17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04" y="1859"/>
                <a:ext cx="718" cy="567"/>
              </a:xfrm>
              <a:custGeom>
                <a:avLst/>
                <a:gdLst>
                  <a:gd name="T0" fmla="*/ 259 w 718"/>
                  <a:gd name="T1" fmla="*/ 0 h 567"/>
                  <a:gd name="T2" fmla="*/ 139 w 718"/>
                  <a:gd name="T3" fmla="*/ 204 h 567"/>
                  <a:gd name="T4" fmla="*/ 0 w 718"/>
                  <a:gd name="T5" fmla="*/ 120 h 567"/>
                  <a:gd name="T6" fmla="*/ 199 w 718"/>
                  <a:gd name="T7" fmla="*/ 567 h 567"/>
                  <a:gd name="T8" fmla="*/ 685 w 718"/>
                  <a:gd name="T9" fmla="*/ 525 h 567"/>
                  <a:gd name="T10" fmla="*/ 555 w 718"/>
                  <a:gd name="T11" fmla="*/ 442 h 567"/>
                  <a:gd name="T12" fmla="*/ 718 w 718"/>
                  <a:gd name="T13" fmla="*/ 157 h 567"/>
                  <a:gd name="T14" fmla="*/ 259 w 718"/>
                  <a:gd name="T15" fmla="*/ 0 h 5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18" h="567">
                    <a:moveTo>
                      <a:pt x="259" y="0"/>
                    </a:moveTo>
                    <a:lnTo>
                      <a:pt x="139" y="204"/>
                    </a:lnTo>
                    <a:lnTo>
                      <a:pt x="0" y="120"/>
                    </a:lnTo>
                    <a:lnTo>
                      <a:pt x="199" y="567"/>
                    </a:lnTo>
                    <a:lnTo>
                      <a:pt x="685" y="525"/>
                    </a:lnTo>
                    <a:lnTo>
                      <a:pt x="555" y="442"/>
                    </a:lnTo>
                    <a:lnTo>
                      <a:pt x="718" y="15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74" name="Freeform 46">
                <a:extLst>
                  <a:ext uri="{FF2B5EF4-FFF2-40B4-BE49-F238E27FC236}">
                    <a16:creationId xmlns:a16="http://schemas.microsoft.com/office/drawing/2014/main" id="{CB3539AC-9E60-4219-9844-6C0A03DD27E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19" y="1782"/>
                <a:ext cx="845" cy="252"/>
              </a:xfrm>
              <a:custGeom>
                <a:avLst/>
                <a:gdLst>
                  <a:gd name="T0" fmla="*/ 845 w 845"/>
                  <a:gd name="T1" fmla="*/ 15 h 252"/>
                  <a:gd name="T2" fmla="*/ 751 w 845"/>
                  <a:gd name="T3" fmla="*/ 6 h 252"/>
                  <a:gd name="T4" fmla="*/ 578 w 845"/>
                  <a:gd name="T5" fmla="*/ 0 h 252"/>
                  <a:gd name="T6" fmla="*/ 331 w 845"/>
                  <a:gd name="T7" fmla="*/ 3 h 252"/>
                  <a:gd name="T8" fmla="*/ 140 w 845"/>
                  <a:gd name="T9" fmla="*/ 17 h 252"/>
                  <a:gd name="T10" fmla="*/ 70 w 845"/>
                  <a:gd name="T11" fmla="*/ 42 h 252"/>
                  <a:gd name="T12" fmla="*/ 43 w 845"/>
                  <a:gd name="T13" fmla="*/ 80 h 252"/>
                  <a:gd name="T14" fmla="*/ 28 w 845"/>
                  <a:gd name="T15" fmla="*/ 151 h 252"/>
                  <a:gd name="T16" fmla="*/ 210 w 845"/>
                  <a:gd name="T17" fmla="*/ 197 h 252"/>
                  <a:gd name="T18" fmla="*/ 391 w 845"/>
                  <a:gd name="T19" fmla="*/ 242 h 252"/>
                  <a:gd name="T20" fmla="*/ 482 w 845"/>
                  <a:gd name="T21" fmla="*/ 242 h 252"/>
                  <a:gd name="T22" fmla="*/ 497 w 845"/>
                  <a:gd name="T23" fmla="*/ 242 h 252"/>
                  <a:gd name="T24" fmla="*/ 538 w 845"/>
                  <a:gd name="T25" fmla="*/ 179 h 252"/>
                  <a:gd name="T26" fmla="*/ 565 w 845"/>
                  <a:gd name="T27" fmla="*/ 143 h 252"/>
                  <a:gd name="T28" fmla="*/ 610 w 845"/>
                  <a:gd name="T29" fmla="*/ 101 h 252"/>
                  <a:gd name="T30" fmla="*/ 668 w 845"/>
                  <a:gd name="T31" fmla="*/ 63 h 252"/>
                  <a:gd name="T32" fmla="*/ 748 w 845"/>
                  <a:gd name="T33" fmla="*/ 32 h 252"/>
                  <a:gd name="T34" fmla="*/ 845 w 845"/>
                  <a:gd name="T35" fmla="*/ 15 h 2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45" h="252">
                    <a:moveTo>
                      <a:pt x="845" y="15"/>
                    </a:moveTo>
                    <a:lnTo>
                      <a:pt x="751" y="6"/>
                    </a:lnTo>
                    <a:cubicBezTo>
                      <a:pt x="707" y="4"/>
                      <a:pt x="648" y="0"/>
                      <a:pt x="578" y="0"/>
                    </a:cubicBezTo>
                    <a:cubicBezTo>
                      <a:pt x="508" y="0"/>
                      <a:pt x="404" y="0"/>
                      <a:pt x="331" y="3"/>
                    </a:cubicBezTo>
                    <a:cubicBezTo>
                      <a:pt x="258" y="6"/>
                      <a:pt x="183" y="11"/>
                      <a:pt x="140" y="17"/>
                    </a:cubicBezTo>
                    <a:cubicBezTo>
                      <a:pt x="97" y="23"/>
                      <a:pt x="86" y="32"/>
                      <a:pt x="70" y="42"/>
                    </a:cubicBezTo>
                    <a:cubicBezTo>
                      <a:pt x="54" y="52"/>
                      <a:pt x="50" y="62"/>
                      <a:pt x="43" y="80"/>
                    </a:cubicBezTo>
                    <a:cubicBezTo>
                      <a:pt x="36" y="98"/>
                      <a:pt x="0" y="132"/>
                      <a:pt x="28" y="151"/>
                    </a:cubicBezTo>
                    <a:cubicBezTo>
                      <a:pt x="56" y="170"/>
                      <a:pt x="150" y="182"/>
                      <a:pt x="210" y="197"/>
                    </a:cubicBezTo>
                    <a:cubicBezTo>
                      <a:pt x="270" y="212"/>
                      <a:pt x="346" y="235"/>
                      <a:pt x="391" y="242"/>
                    </a:cubicBezTo>
                    <a:cubicBezTo>
                      <a:pt x="436" y="249"/>
                      <a:pt x="464" y="242"/>
                      <a:pt x="482" y="242"/>
                    </a:cubicBezTo>
                    <a:cubicBezTo>
                      <a:pt x="500" y="242"/>
                      <a:pt x="488" y="252"/>
                      <a:pt x="497" y="242"/>
                    </a:cubicBezTo>
                    <a:cubicBezTo>
                      <a:pt x="506" y="232"/>
                      <a:pt x="527" y="195"/>
                      <a:pt x="538" y="179"/>
                    </a:cubicBezTo>
                    <a:cubicBezTo>
                      <a:pt x="549" y="163"/>
                      <a:pt x="553" y="156"/>
                      <a:pt x="565" y="143"/>
                    </a:cubicBezTo>
                    <a:cubicBezTo>
                      <a:pt x="577" y="130"/>
                      <a:pt x="593" y="114"/>
                      <a:pt x="610" y="101"/>
                    </a:cubicBezTo>
                    <a:cubicBezTo>
                      <a:pt x="627" y="88"/>
                      <a:pt x="645" y="74"/>
                      <a:pt x="668" y="63"/>
                    </a:cubicBezTo>
                    <a:cubicBezTo>
                      <a:pt x="691" y="52"/>
                      <a:pt x="719" y="40"/>
                      <a:pt x="748" y="32"/>
                    </a:cubicBezTo>
                    <a:cubicBezTo>
                      <a:pt x="777" y="24"/>
                      <a:pt x="806" y="19"/>
                      <a:pt x="845" y="15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8" name="Group 47">
              <a:extLst>
                <a:ext uri="{FF2B5EF4-FFF2-40B4-BE49-F238E27FC236}">
                  <a16:creationId xmlns:a16="http://schemas.microsoft.com/office/drawing/2014/main" id="{CFAF91AD-F1A9-4634-B1D8-BEE4B0CEA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9" y="3404"/>
              <a:ext cx="343" cy="338"/>
              <a:chOff x="1716" y="1808"/>
              <a:chExt cx="750" cy="739"/>
            </a:xfrm>
          </p:grpSpPr>
          <p:sp>
            <p:nvSpPr>
              <p:cNvPr id="71" name="Freeform 48">
                <a:extLst>
                  <a:ext uri="{FF2B5EF4-FFF2-40B4-BE49-F238E27FC236}">
                    <a16:creationId xmlns:a16="http://schemas.microsoft.com/office/drawing/2014/main" id="{E98C9455-C54D-482C-BEE2-E19A22D78C49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75"/>
                <a:ext cx="750" cy="672"/>
              </a:xfrm>
              <a:custGeom>
                <a:avLst/>
                <a:gdLst>
                  <a:gd name="T0" fmla="*/ 0 w 750"/>
                  <a:gd name="T1" fmla="*/ 182 h 672"/>
                  <a:gd name="T2" fmla="*/ 336 w 750"/>
                  <a:gd name="T3" fmla="*/ 672 h 672"/>
                  <a:gd name="T4" fmla="*/ 750 w 750"/>
                  <a:gd name="T5" fmla="*/ 437 h 672"/>
                  <a:gd name="T6" fmla="*/ 479 w 750"/>
                  <a:gd name="T7" fmla="*/ 0 h 672"/>
                  <a:gd name="T8" fmla="*/ 0 w 750"/>
                  <a:gd name="T9" fmla="*/ 182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0" h="672">
                    <a:moveTo>
                      <a:pt x="0" y="182"/>
                    </a:moveTo>
                    <a:lnTo>
                      <a:pt x="336" y="672"/>
                    </a:lnTo>
                    <a:lnTo>
                      <a:pt x="750" y="437"/>
                    </a:lnTo>
                    <a:lnTo>
                      <a:pt x="479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72" name="Freeform 49">
                <a:extLst>
                  <a:ext uri="{FF2B5EF4-FFF2-40B4-BE49-F238E27FC236}">
                    <a16:creationId xmlns:a16="http://schemas.microsoft.com/office/drawing/2014/main" id="{437B26BF-C076-4BB7-A3FF-26139BD6E35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08"/>
                <a:ext cx="489" cy="308"/>
              </a:xfrm>
              <a:custGeom>
                <a:avLst/>
                <a:gdLst>
                  <a:gd name="T0" fmla="*/ 393 w 489"/>
                  <a:gd name="T1" fmla="*/ 171 h 308"/>
                  <a:gd name="T2" fmla="*/ 477 w 489"/>
                  <a:gd name="T3" fmla="*/ 85 h 308"/>
                  <a:gd name="T4" fmla="*/ 464 w 489"/>
                  <a:gd name="T5" fmla="*/ 55 h 308"/>
                  <a:gd name="T6" fmla="*/ 428 w 489"/>
                  <a:gd name="T7" fmla="*/ 27 h 308"/>
                  <a:gd name="T8" fmla="*/ 356 w 489"/>
                  <a:gd name="T9" fmla="*/ 3 h 308"/>
                  <a:gd name="T10" fmla="*/ 287 w 489"/>
                  <a:gd name="T11" fmla="*/ 10 h 308"/>
                  <a:gd name="T12" fmla="*/ 189 w 489"/>
                  <a:gd name="T13" fmla="*/ 45 h 308"/>
                  <a:gd name="T14" fmla="*/ 131 w 489"/>
                  <a:gd name="T15" fmla="*/ 78 h 308"/>
                  <a:gd name="T16" fmla="*/ 78 w 489"/>
                  <a:gd name="T17" fmla="*/ 129 h 308"/>
                  <a:gd name="T18" fmla="*/ 36 w 489"/>
                  <a:gd name="T19" fmla="*/ 187 h 308"/>
                  <a:gd name="T20" fmla="*/ 2 w 489"/>
                  <a:gd name="T21" fmla="*/ 252 h 308"/>
                  <a:gd name="T22" fmla="*/ 23 w 489"/>
                  <a:gd name="T23" fmla="*/ 268 h 308"/>
                  <a:gd name="T24" fmla="*/ 75 w 489"/>
                  <a:gd name="T25" fmla="*/ 307 h 308"/>
                  <a:gd name="T26" fmla="*/ 257 w 489"/>
                  <a:gd name="T27" fmla="*/ 261 h 308"/>
                  <a:gd name="T28" fmla="*/ 393 w 489"/>
                  <a:gd name="T29" fmla="*/ 171 h 3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89" h="308">
                    <a:moveTo>
                      <a:pt x="393" y="171"/>
                    </a:moveTo>
                    <a:cubicBezTo>
                      <a:pt x="430" y="142"/>
                      <a:pt x="465" y="104"/>
                      <a:pt x="477" y="85"/>
                    </a:cubicBezTo>
                    <a:cubicBezTo>
                      <a:pt x="489" y="66"/>
                      <a:pt x="472" y="65"/>
                      <a:pt x="464" y="55"/>
                    </a:cubicBezTo>
                    <a:cubicBezTo>
                      <a:pt x="456" y="45"/>
                      <a:pt x="446" y="36"/>
                      <a:pt x="428" y="27"/>
                    </a:cubicBezTo>
                    <a:cubicBezTo>
                      <a:pt x="410" y="18"/>
                      <a:pt x="379" y="6"/>
                      <a:pt x="356" y="3"/>
                    </a:cubicBezTo>
                    <a:cubicBezTo>
                      <a:pt x="333" y="0"/>
                      <a:pt x="315" y="3"/>
                      <a:pt x="287" y="10"/>
                    </a:cubicBezTo>
                    <a:cubicBezTo>
                      <a:pt x="259" y="17"/>
                      <a:pt x="215" y="34"/>
                      <a:pt x="189" y="45"/>
                    </a:cubicBezTo>
                    <a:cubicBezTo>
                      <a:pt x="163" y="56"/>
                      <a:pt x="150" y="64"/>
                      <a:pt x="131" y="78"/>
                    </a:cubicBezTo>
                    <a:cubicBezTo>
                      <a:pt x="112" y="92"/>
                      <a:pt x="94" y="111"/>
                      <a:pt x="78" y="129"/>
                    </a:cubicBezTo>
                    <a:cubicBezTo>
                      <a:pt x="62" y="147"/>
                      <a:pt x="49" y="166"/>
                      <a:pt x="36" y="187"/>
                    </a:cubicBezTo>
                    <a:cubicBezTo>
                      <a:pt x="23" y="208"/>
                      <a:pt x="4" y="239"/>
                      <a:pt x="2" y="252"/>
                    </a:cubicBezTo>
                    <a:cubicBezTo>
                      <a:pt x="0" y="265"/>
                      <a:pt x="11" y="259"/>
                      <a:pt x="23" y="268"/>
                    </a:cubicBezTo>
                    <a:cubicBezTo>
                      <a:pt x="35" y="277"/>
                      <a:pt x="36" y="308"/>
                      <a:pt x="75" y="307"/>
                    </a:cubicBezTo>
                    <a:cubicBezTo>
                      <a:pt x="114" y="306"/>
                      <a:pt x="204" y="284"/>
                      <a:pt x="257" y="261"/>
                    </a:cubicBezTo>
                    <a:cubicBezTo>
                      <a:pt x="310" y="238"/>
                      <a:pt x="356" y="200"/>
                      <a:pt x="393" y="171"/>
                    </a:cubicBez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59" name="Group 50">
              <a:extLst>
                <a:ext uri="{FF2B5EF4-FFF2-40B4-BE49-F238E27FC236}">
                  <a16:creationId xmlns:a16="http://schemas.microsoft.com/office/drawing/2014/main" id="{E52B7A2A-50CE-4E33-8E0C-1D27EA8C062A}"/>
                </a:ext>
              </a:extLst>
            </p:cNvPr>
            <p:cNvGrpSpPr>
              <a:grpSpLocks/>
            </p:cNvGrpSpPr>
            <p:nvPr/>
          </p:nvGrpSpPr>
          <p:grpSpPr bwMode="auto">
            <a:xfrm rot="7276284">
              <a:off x="2172" y="3799"/>
              <a:ext cx="486" cy="295"/>
              <a:chOff x="1004" y="1782"/>
              <a:chExt cx="1060" cy="644"/>
            </a:xfrm>
          </p:grpSpPr>
          <p:sp>
            <p:nvSpPr>
              <p:cNvPr id="69" name="Freeform 51">
                <a:extLst>
                  <a:ext uri="{FF2B5EF4-FFF2-40B4-BE49-F238E27FC236}">
                    <a16:creationId xmlns:a16="http://schemas.microsoft.com/office/drawing/2014/main" id="{369D01F2-FE88-4A75-BB59-5430F4A58E7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04" y="1859"/>
                <a:ext cx="718" cy="567"/>
              </a:xfrm>
              <a:custGeom>
                <a:avLst/>
                <a:gdLst>
                  <a:gd name="T0" fmla="*/ 259 w 718"/>
                  <a:gd name="T1" fmla="*/ 0 h 567"/>
                  <a:gd name="T2" fmla="*/ 139 w 718"/>
                  <a:gd name="T3" fmla="*/ 204 h 567"/>
                  <a:gd name="T4" fmla="*/ 0 w 718"/>
                  <a:gd name="T5" fmla="*/ 120 h 567"/>
                  <a:gd name="T6" fmla="*/ 199 w 718"/>
                  <a:gd name="T7" fmla="*/ 567 h 567"/>
                  <a:gd name="T8" fmla="*/ 685 w 718"/>
                  <a:gd name="T9" fmla="*/ 525 h 567"/>
                  <a:gd name="T10" fmla="*/ 555 w 718"/>
                  <a:gd name="T11" fmla="*/ 442 h 567"/>
                  <a:gd name="T12" fmla="*/ 718 w 718"/>
                  <a:gd name="T13" fmla="*/ 157 h 567"/>
                  <a:gd name="T14" fmla="*/ 259 w 718"/>
                  <a:gd name="T15" fmla="*/ 0 h 5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18" h="567">
                    <a:moveTo>
                      <a:pt x="259" y="0"/>
                    </a:moveTo>
                    <a:lnTo>
                      <a:pt x="139" y="204"/>
                    </a:lnTo>
                    <a:lnTo>
                      <a:pt x="0" y="120"/>
                    </a:lnTo>
                    <a:lnTo>
                      <a:pt x="199" y="567"/>
                    </a:lnTo>
                    <a:lnTo>
                      <a:pt x="685" y="525"/>
                    </a:lnTo>
                    <a:lnTo>
                      <a:pt x="555" y="442"/>
                    </a:lnTo>
                    <a:lnTo>
                      <a:pt x="718" y="15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A2AD7B82-234E-444F-9A69-4A382558CE1E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19" y="1782"/>
                <a:ext cx="845" cy="252"/>
              </a:xfrm>
              <a:custGeom>
                <a:avLst/>
                <a:gdLst>
                  <a:gd name="T0" fmla="*/ 845 w 845"/>
                  <a:gd name="T1" fmla="*/ 15 h 252"/>
                  <a:gd name="T2" fmla="*/ 751 w 845"/>
                  <a:gd name="T3" fmla="*/ 6 h 252"/>
                  <a:gd name="T4" fmla="*/ 578 w 845"/>
                  <a:gd name="T5" fmla="*/ 0 h 252"/>
                  <a:gd name="T6" fmla="*/ 331 w 845"/>
                  <a:gd name="T7" fmla="*/ 3 h 252"/>
                  <a:gd name="T8" fmla="*/ 140 w 845"/>
                  <a:gd name="T9" fmla="*/ 17 h 252"/>
                  <a:gd name="T10" fmla="*/ 70 w 845"/>
                  <a:gd name="T11" fmla="*/ 42 h 252"/>
                  <a:gd name="T12" fmla="*/ 43 w 845"/>
                  <a:gd name="T13" fmla="*/ 80 h 252"/>
                  <a:gd name="T14" fmla="*/ 28 w 845"/>
                  <a:gd name="T15" fmla="*/ 151 h 252"/>
                  <a:gd name="T16" fmla="*/ 210 w 845"/>
                  <a:gd name="T17" fmla="*/ 197 h 252"/>
                  <a:gd name="T18" fmla="*/ 391 w 845"/>
                  <a:gd name="T19" fmla="*/ 242 h 252"/>
                  <a:gd name="T20" fmla="*/ 482 w 845"/>
                  <a:gd name="T21" fmla="*/ 242 h 252"/>
                  <a:gd name="T22" fmla="*/ 497 w 845"/>
                  <a:gd name="T23" fmla="*/ 242 h 252"/>
                  <a:gd name="T24" fmla="*/ 538 w 845"/>
                  <a:gd name="T25" fmla="*/ 179 h 252"/>
                  <a:gd name="T26" fmla="*/ 565 w 845"/>
                  <a:gd name="T27" fmla="*/ 143 h 252"/>
                  <a:gd name="T28" fmla="*/ 610 w 845"/>
                  <a:gd name="T29" fmla="*/ 101 h 252"/>
                  <a:gd name="T30" fmla="*/ 668 w 845"/>
                  <a:gd name="T31" fmla="*/ 63 h 252"/>
                  <a:gd name="T32" fmla="*/ 748 w 845"/>
                  <a:gd name="T33" fmla="*/ 32 h 252"/>
                  <a:gd name="T34" fmla="*/ 845 w 845"/>
                  <a:gd name="T35" fmla="*/ 15 h 2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45" h="252">
                    <a:moveTo>
                      <a:pt x="845" y="15"/>
                    </a:moveTo>
                    <a:lnTo>
                      <a:pt x="751" y="6"/>
                    </a:lnTo>
                    <a:cubicBezTo>
                      <a:pt x="707" y="4"/>
                      <a:pt x="648" y="0"/>
                      <a:pt x="578" y="0"/>
                    </a:cubicBezTo>
                    <a:cubicBezTo>
                      <a:pt x="508" y="0"/>
                      <a:pt x="404" y="0"/>
                      <a:pt x="331" y="3"/>
                    </a:cubicBezTo>
                    <a:cubicBezTo>
                      <a:pt x="258" y="6"/>
                      <a:pt x="183" y="11"/>
                      <a:pt x="140" y="17"/>
                    </a:cubicBezTo>
                    <a:cubicBezTo>
                      <a:pt x="97" y="23"/>
                      <a:pt x="86" y="32"/>
                      <a:pt x="70" y="42"/>
                    </a:cubicBezTo>
                    <a:cubicBezTo>
                      <a:pt x="54" y="52"/>
                      <a:pt x="50" y="62"/>
                      <a:pt x="43" y="80"/>
                    </a:cubicBezTo>
                    <a:cubicBezTo>
                      <a:pt x="36" y="98"/>
                      <a:pt x="0" y="132"/>
                      <a:pt x="28" y="151"/>
                    </a:cubicBezTo>
                    <a:cubicBezTo>
                      <a:pt x="56" y="170"/>
                      <a:pt x="150" y="182"/>
                      <a:pt x="210" y="197"/>
                    </a:cubicBezTo>
                    <a:cubicBezTo>
                      <a:pt x="270" y="212"/>
                      <a:pt x="346" y="235"/>
                      <a:pt x="391" y="242"/>
                    </a:cubicBezTo>
                    <a:cubicBezTo>
                      <a:pt x="436" y="249"/>
                      <a:pt x="464" y="242"/>
                      <a:pt x="482" y="242"/>
                    </a:cubicBezTo>
                    <a:cubicBezTo>
                      <a:pt x="500" y="242"/>
                      <a:pt x="488" y="252"/>
                      <a:pt x="497" y="242"/>
                    </a:cubicBezTo>
                    <a:cubicBezTo>
                      <a:pt x="506" y="232"/>
                      <a:pt x="527" y="195"/>
                      <a:pt x="538" y="179"/>
                    </a:cubicBezTo>
                    <a:cubicBezTo>
                      <a:pt x="549" y="163"/>
                      <a:pt x="553" y="156"/>
                      <a:pt x="565" y="143"/>
                    </a:cubicBezTo>
                    <a:cubicBezTo>
                      <a:pt x="577" y="130"/>
                      <a:pt x="593" y="114"/>
                      <a:pt x="610" y="101"/>
                    </a:cubicBezTo>
                    <a:cubicBezTo>
                      <a:pt x="627" y="88"/>
                      <a:pt x="645" y="74"/>
                      <a:pt x="668" y="63"/>
                    </a:cubicBezTo>
                    <a:cubicBezTo>
                      <a:pt x="691" y="52"/>
                      <a:pt x="719" y="40"/>
                      <a:pt x="748" y="32"/>
                    </a:cubicBezTo>
                    <a:cubicBezTo>
                      <a:pt x="777" y="24"/>
                      <a:pt x="806" y="19"/>
                      <a:pt x="845" y="15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0" name="Group 53">
              <a:extLst>
                <a:ext uri="{FF2B5EF4-FFF2-40B4-BE49-F238E27FC236}">
                  <a16:creationId xmlns:a16="http://schemas.microsoft.com/office/drawing/2014/main" id="{9D4303C6-8C86-463E-B554-E8DFB1243599}"/>
                </a:ext>
              </a:extLst>
            </p:cNvPr>
            <p:cNvGrpSpPr>
              <a:grpSpLocks/>
            </p:cNvGrpSpPr>
            <p:nvPr/>
          </p:nvGrpSpPr>
          <p:grpSpPr bwMode="auto">
            <a:xfrm rot="7276284">
              <a:off x="2084" y="3977"/>
              <a:ext cx="343" cy="338"/>
              <a:chOff x="1716" y="1808"/>
              <a:chExt cx="750" cy="739"/>
            </a:xfrm>
          </p:grpSpPr>
          <p:sp>
            <p:nvSpPr>
              <p:cNvPr id="67" name="Freeform 54">
                <a:extLst>
                  <a:ext uri="{FF2B5EF4-FFF2-40B4-BE49-F238E27FC236}">
                    <a16:creationId xmlns:a16="http://schemas.microsoft.com/office/drawing/2014/main" id="{F523E1A9-C153-429F-A4F5-A3F42AC3545A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75"/>
                <a:ext cx="750" cy="672"/>
              </a:xfrm>
              <a:custGeom>
                <a:avLst/>
                <a:gdLst>
                  <a:gd name="T0" fmla="*/ 0 w 750"/>
                  <a:gd name="T1" fmla="*/ 182 h 672"/>
                  <a:gd name="T2" fmla="*/ 336 w 750"/>
                  <a:gd name="T3" fmla="*/ 672 h 672"/>
                  <a:gd name="T4" fmla="*/ 750 w 750"/>
                  <a:gd name="T5" fmla="*/ 437 h 672"/>
                  <a:gd name="T6" fmla="*/ 479 w 750"/>
                  <a:gd name="T7" fmla="*/ 0 h 672"/>
                  <a:gd name="T8" fmla="*/ 0 w 750"/>
                  <a:gd name="T9" fmla="*/ 182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0" h="672">
                    <a:moveTo>
                      <a:pt x="0" y="182"/>
                    </a:moveTo>
                    <a:lnTo>
                      <a:pt x="336" y="672"/>
                    </a:lnTo>
                    <a:lnTo>
                      <a:pt x="750" y="437"/>
                    </a:lnTo>
                    <a:lnTo>
                      <a:pt x="479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68" name="Freeform 55">
                <a:extLst>
                  <a:ext uri="{FF2B5EF4-FFF2-40B4-BE49-F238E27FC236}">
                    <a16:creationId xmlns:a16="http://schemas.microsoft.com/office/drawing/2014/main" id="{53EDC580-52CA-4313-B5C6-40E0696135FF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08"/>
                <a:ext cx="489" cy="308"/>
              </a:xfrm>
              <a:custGeom>
                <a:avLst/>
                <a:gdLst>
                  <a:gd name="T0" fmla="*/ 393 w 489"/>
                  <a:gd name="T1" fmla="*/ 171 h 308"/>
                  <a:gd name="T2" fmla="*/ 477 w 489"/>
                  <a:gd name="T3" fmla="*/ 85 h 308"/>
                  <a:gd name="T4" fmla="*/ 464 w 489"/>
                  <a:gd name="T5" fmla="*/ 55 h 308"/>
                  <a:gd name="T6" fmla="*/ 428 w 489"/>
                  <a:gd name="T7" fmla="*/ 27 h 308"/>
                  <a:gd name="T8" fmla="*/ 356 w 489"/>
                  <a:gd name="T9" fmla="*/ 3 h 308"/>
                  <a:gd name="T10" fmla="*/ 287 w 489"/>
                  <a:gd name="T11" fmla="*/ 10 h 308"/>
                  <a:gd name="T12" fmla="*/ 189 w 489"/>
                  <a:gd name="T13" fmla="*/ 45 h 308"/>
                  <a:gd name="T14" fmla="*/ 131 w 489"/>
                  <a:gd name="T15" fmla="*/ 78 h 308"/>
                  <a:gd name="T16" fmla="*/ 78 w 489"/>
                  <a:gd name="T17" fmla="*/ 129 h 308"/>
                  <a:gd name="T18" fmla="*/ 36 w 489"/>
                  <a:gd name="T19" fmla="*/ 187 h 308"/>
                  <a:gd name="T20" fmla="*/ 2 w 489"/>
                  <a:gd name="T21" fmla="*/ 252 h 308"/>
                  <a:gd name="T22" fmla="*/ 23 w 489"/>
                  <a:gd name="T23" fmla="*/ 268 h 308"/>
                  <a:gd name="T24" fmla="*/ 75 w 489"/>
                  <a:gd name="T25" fmla="*/ 307 h 308"/>
                  <a:gd name="T26" fmla="*/ 257 w 489"/>
                  <a:gd name="T27" fmla="*/ 261 h 308"/>
                  <a:gd name="T28" fmla="*/ 393 w 489"/>
                  <a:gd name="T29" fmla="*/ 171 h 3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89" h="308">
                    <a:moveTo>
                      <a:pt x="393" y="171"/>
                    </a:moveTo>
                    <a:cubicBezTo>
                      <a:pt x="430" y="142"/>
                      <a:pt x="465" y="104"/>
                      <a:pt x="477" y="85"/>
                    </a:cubicBezTo>
                    <a:cubicBezTo>
                      <a:pt x="489" y="66"/>
                      <a:pt x="472" y="65"/>
                      <a:pt x="464" y="55"/>
                    </a:cubicBezTo>
                    <a:cubicBezTo>
                      <a:pt x="456" y="45"/>
                      <a:pt x="446" y="36"/>
                      <a:pt x="428" y="27"/>
                    </a:cubicBezTo>
                    <a:cubicBezTo>
                      <a:pt x="410" y="18"/>
                      <a:pt x="379" y="6"/>
                      <a:pt x="356" y="3"/>
                    </a:cubicBezTo>
                    <a:cubicBezTo>
                      <a:pt x="333" y="0"/>
                      <a:pt x="315" y="3"/>
                      <a:pt x="287" y="10"/>
                    </a:cubicBezTo>
                    <a:cubicBezTo>
                      <a:pt x="259" y="17"/>
                      <a:pt x="215" y="34"/>
                      <a:pt x="189" y="45"/>
                    </a:cubicBezTo>
                    <a:cubicBezTo>
                      <a:pt x="163" y="56"/>
                      <a:pt x="150" y="64"/>
                      <a:pt x="131" y="78"/>
                    </a:cubicBezTo>
                    <a:cubicBezTo>
                      <a:pt x="112" y="92"/>
                      <a:pt x="94" y="111"/>
                      <a:pt x="78" y="129"/>
                    </a:cubicBezTo>
                    <a:cubicBezTo>
                      <a:pt x="62" y="147"/>
                      <a:pt x="49" y="166"/>
                      <a:pt x="36" y="187"/>
                    </a:cubicBezTo>
                    <a:cubicBezTo>
                      <a:pt x="23" y="208"/>
                      <a:pt x="4" y="239"/>
                      <a:pt x="2" y="252"/>
                    </a:cubicBezTo>
                    <a:cubicBezTo>
                      <a:pt x="0" y="265"/>
                      <a:pt x="11" y="259"/>
                      <a:pt x="23" y="268"/>
                    </a:cubicBezTo>
                    <a:cubicBezTo>
                      <a:pt x="35" y="277"/>
                      <a:pt x="36" y="308"/>
                      <a:pt x="75" y="307"/>
                    </a:cubicBezTo>
                    <a:cubicBezTo>
                      <a:pt x="114" y="306"/>
                      <a:pt x="204" y="284"/>
                      <a:pt x="257" y="261"/>
                    </a:cubicBezTo>
                    <a:cubicBezTo>
                      <a:pt x="310" y="238"/>
                      <a:pt x="356" y="200"/>
                      <a:pt x="393" y="171"/>
                    </a:cubicBez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1" name="Group 56">
              <a:extLst>
                <a:ext uri="{FF2B5EF4-FFF2-40B4-BE49-F238E27FC236}">
                  <a16:creationId xmlns:a16="http://schemas.microsoft.com/office/drawing/2014/main" id="{F32C8F3D-86F7-4ECB-A04E-7CA4D0CACBF3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1640" y="3943"/>
              <a:ext cx="486" cy="295"/>
              <a:chOff x="1004" y="1782"/>
              <a:chExt cx="1060" cy="644"/>
            </a:xfrm>
          </p:grpSpPr>
          <p:sp>
            <p:nvSpPr>
              <p:cNvPr id="65" name="Freeform 57">
                <a:extLst>
                  <a:ext uri="{FF2B5EF4-FFF2-40B4-BE49-F238E27FC236}">
                    <a16:creationId xmlns:a16="http://schemas.microsoft.com/office/drawing/2014/main" id="{A45847E3-B4D7-4BB7-BABD-45E73F27CB3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004" y="1859"/>
                <a:ext cx="718" cy="567"/>
              </a:xfrm>
              <a:custGeom>
                <a:avLst/>
                <a:gdLst>
                  <a:gd name="T0" fmla="*/ 259 w 718"/>
                  <a:gd name="T1" fmla="*/ 0 h 567"/>
                  <a:gd name="T2" fmla="*/ 139 w 718"/>
                  <a:gd name="T3" fmla="*/ 204 h 567"/>
                  <a:gd name="T4" fmla="*/ 0 w 718"/>
                  <a:gd name="T5" fmla="*/ 120 h 567"/>
                  <a:gd name="T6" fmla="*/ 199 w 718"/>
                  <a:gd name="T7" fmla="*/ 567 h 567"/>
                  <a:gd name="T8" fmla="*/ 685 w 718"/>
                  <a:gd name="T9" fmla="*/ 525 h 567"/>
                  <a:gd name="T10" fmla="*/ 555 w 718"/>
                  <a:gd name="T11" fmla="*/ 442 h 567"/>
                  <a:gd name="T12" fmla="*/ 718 w 718"/>
                  <a:gd name="T13" fmla="*/ 157 h 567"/>
                  <a:gd name="T14" fmla="*/ 259 w 718"/>
                  <a:gd name="T15" fmla="*/ 0 h 567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718" h="567">
                    <a:moveTo>
                      <a:pt x="259" y="0"/>
                    </a:moveTo>
                    <a:lnTo>
                      <a:pt x="139" y="204"/>
                    </a:lnTo>
                    <a:lnTo>
                      <a:pt x="0" y="120"/>
                    </a:lnTo>
                    <a:lnTo>
                      <a:pt x="199" y="567"/>
                    </a:lnTo>
                    <a:lnTo>
                      <a:pt x="685" y="525"/>
                    </a:lnTo>
                    <a:lnTo>
                      <a:pt x="555" y="442"/>
                    </a:lnTo>
                    <a:lnTo>
                      <a:pt x="718" y="157"/>
                    </a:lnTo>
                    <a:lnTo>
                      <a:pt x="259" y="0"/>
                    </a:ln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66" name="Freeform 58">
                <a:extLst>
                  <a:ext uri="{FF2B5EF4-FFF2-40B4-BE49-F238E27FC236}">
                    <a16:creationId xmlns:a16="http://schemas.microsoft.com/office/drawing/2014/main" id="{92DF09BE-40C2-4B29-8BED-408770748B2D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19" y="1782"/>
                <a:ext cx="845" cy="252"/>
              </a:xfrm>
              <a:custGeom>
                <a:avLst/>
                <a:gdLst>
                  <a:gd name="T0" fmla="*/ 845 w 845"/>
                  <a:gd name="T1" fmla="*/ 15 h 252"/>
                  <a:gd name="T2" fmla="*/ 751 w 845"/>
                  <a:gd name="T3" fmla="*/ 6 h 252"/>
                  <a:gd name="T4" fmla="*/ 578 w 845"/>
                  <a:gd name="T5" fmla="*/ 0 h 252"/>
                  <a:gd name="T6" fmla="*/ 331 w 845"/>
                  <a:gd name="T7" fmla="*/ 3 h 252"/>
                  <a:gd name="T8" fmla="*/ 140 w 845"/>
                  <a:gd name="T9" fmla="*/ 17 h 252"/>
                  <a:gd name="T10" fmla="*/ 70 w 845"/>
                  <a:gd name="T11" fmla="*/ 42 h 252"/>
                  <a:gd name="T12" fmla="*/ 43 w 845"/>
                  <a:gd name="T13" fmla="*/ 80 h 252"/>
                  <a:gd name="T14" fmla="*/ 28 w 845"/>
                  <a:gd name="T15" fmla="*/ 151 h 252"/>
                  <a:gd name="T16" fmla="*/ 210 w 845"/>
                  <a:gd name="T17" fmla="*/ 197 h 252"/>
                  <a:gd name="T18" fmla="*/ 391 w 845"/>
                  <a:gd name="T19" fmla="*/ 242 h 252"/>
                  <a:gd name="T20" fmla="*/ 482 w 845"/>
                  <a:gd name="T21" fmla="*/ 242 h 252"/>
                  <a:gd name="T22" fmla="*/ 497 w 845"/>
                  <a:gd name="T23" fmla="*/ 242 h 252"/>
                  <a:gd name="T24" fmla="*/ 538 w 845"/>
                  <a:gd name="T25" fmla="*/ 179 h 252"/>
                  <a:gd name="T26" fmla="*/ 565 w 845"/>
                  <a:gd name="T27" fmla="*/ 143 h 252"/>
                  <a:gd name="T28" fmla="*/ 610 w 845"/>
                  <a:gd name="T29" fmla="*/ 101 h 252"/>
                  <a:gd name="T30" fmla="*/ 668 w 845"/>
                  <a:gd name="T31" fmla="*/ 63 h 252"/>
                  <a:gd name="T32" fmla="*/ 748 w 845"/>
                  <a:gd name="T33" fmla="*/ 32 h 252"/>
                  <a:gd name="T34" fmla="*/ 845 w 845"/>
                  <a:gd name="T35" fmla="*/ 15 h 25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845" h="252">
                    <a:moveTo>
                      <a:pt x="845" y="15"/>
                    </a:moveTo>
                    <a:lnTo>
                      <a:pt x="751" y="6"/>
                    </a:lnTo>
                    <a:cubicBezTo>
                      <a:pt x="707" y="4"/>
                      <a:pt x="648" y="0"/>
                      <a:pt x="578" y="0"/>
                    </a:cubicBezTo>
                    <a:cubicBezTo>
                      <a:pt x="508" y="0"/>
                      <a:pt x="404" y="0"/>
                      <a:pt x="331" y="3"/>
                    </a:cubicBezTo>
                    <a:cubicBezTo>
                      <a:pt x="258" y="6"/>
                      <a:pt x="183" y="11"/>
                      <a:pt x="140" y="17"/>
                    </a:cubicBezTo>
                    <a:cubicBezTo>
                      <a:pt x="97" y="23"/>
                      <a:pt x="86" y="32"/>
                      <a:pt x="70" y="42"/>
                    </a:cubicBezTo>
                    <a:cubicBezTo>
                      <a:pt x="54" y="52"/>
                      <a:pt x="50" y="62"/>
                      <a:pt x="43" y="80"/>
                    </a:cubicBezTo>
                    <a:cubicBezTo>
                      <a:pt x="36" y="98"/>
                      <a:pt x="0" y="132"/>
                      <a:pt x="28" y="151"/>
                    </a:cubicBezTo>
                    <a:cubicBezTo>
                      <a:pt x="56" y="170"/>
                      <a:pt x="150" y="182"/>
                      <a:pt x="210" y="197"/>
                    </a:cubicBezTo>
                    <a:cubicBezTo>
                      <a:pt x="270" y="212"/>
                      <a:pt x="346" y="235"/>
                      <a:pt x="391" y="242"/>
                    </a:cubicBezTo>
                    <a:cubicBezTo>
                      <a:pt x="436" y="249"/>
                      <a:pt x="464" y="242"/>
                      <a:pt x="482" y="242"/>
                    </a:cubicBezTo>
                    <a:cubicBezTo>
                      <a:pt x="500" y="242"/>
                      <a:pt x="488" y="252"/>
                      <a:pt x="497" y="242"/>
                    </a:cubicBezTo>
                    <a:cubicBezTo>
                      <a:pt x="506" y="232"/>
                      <a:pt x="527" y="195"/>
                      <a:pt x="538" y="179"/>
                    </a:cubicBezTo>
                    <a:cubicBezTo>
                      <a:pt x="549" y="163"/>
                      <a:pt x="553" y="156"/>
                      <a:pt x="565" y="143"/>
                    </a:cubicBezTo>
                    <a:cubicBezTo>
                      <a:pt x="577" y="130"/>
                      <a:pt x="593" y="114"/>
                      <a:pt x="610" y="101"/>
                    </a:cubicBezTo>
                    <a:cubicBezTo>
                      <a:pt x="627" y="88"/>
                      <a:pt x="645" y="74"/>
                      <a:pt x="668" y="63"/>
                    </a:cubicBezTo>
                    <a:cubicBezTo>
                      <a:pt x="691" y="52"/>
                      <a:pt x="719" y="40"/>
                      <a:pt x="748" y="32"/>
                    </a:cubicBezTo>
                    <a:cubicBezTo>
                      <a:pt x="777" y="24"/>
                      <a:pt x="806" y="19"/>
                      <a:pt x="845" y="15"/>
                    </a:cubicBezTo>
                    <a:close/>
                  </a:path>
                </a:pathLst>
              </a:custGeom>
              <a:solidFill>
                <a:srgbClr val="B2B2B2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  <p:grpSp>
          <p:nvGrpSpPr>
            <p:cNvPr id="62" name="Group 59">
              <a:extLst>
                <a:ext uri="{FF2B5EF4-FFF2-40B4-BE49-F238E27FC236}">
                  <a16:creationId xmlns:a16="http://schemas.microsoft.com/office/drawing/2014/main" id="{A54F8562-A195-4318-8716-3655C002DB77}"/>
                </a:ext>
              </a:extLst>
            </p:cNvPr>
            <p:cNvGrpSpPr>
              <a:grpSpLocks/>
            </p:cNvGrpSpPr>
            <p:nvPr/>
          </p:nvGrpSpPr>
          <p:grpSpPr bwMode="auto">
            <a:xfrm rot="-7200000">
              <a:off x="1613" y="3685"/>
              <a:ext cx="343" cy="338"/>
              <a:chOff x="1716" y="1808"/>
              <a:chExt cx="750" cy="739"/>
            </a:xfrm>
          </p:grpSpPr>
          <p:sp>
            <p:nvSpPr>
              <p:cNvPr id="63" name="Freeform 60">
                <a:extLst>
                  <a:ext uri="{FF2B5EF4-FFF2-40B4-BE49-F238E27FC236}">
                    <a16:creationId xmlns:a16="http://schemas.microsoft.com/office/drawing/2014/main" id="{B3C5A5DB-CF93-49A1-A7AF-5BD7E9D5C8F4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75"/>
                <a:ext cx="750" cy="672"/>
              </a:xfrm>
              <a:custGeom>
                <a:avLst/>
                <a:gdLst>
                  <a:gd name="T0" fmla="*/ 0 w 750"/>
                  <a:gd name="T1" fmla="*/ 182 h 672"/>
                  <a:gd name="T2" fmla="*/ 336 w 750"/>
                  <a:gd name="T3" fmla="*/ 672 h 672"/>
                  <a:gd name="T4" fmla="*/ 750 w 750"/>
                  <a:gd name="T5" fmla="*/ 437 h 672"/>
                  <a:gd name="T6" fmla="*/ 479 w 750"/>
                  <a:gd name="T7" fmla="*/ 0 h 672"/>
                  <a:gd name="T8" fmla="*/ 0 w 750"/>
                  <a:gd name="T9" fmla="*/ 182 h 6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0" h="672">
                    <a:moveTo>
                      <a:pt x="0" y="182"/>
                    </a:moveTo>
                    <a:lnTo>
                      <a:pt x="336" y="672"/>
                    </a:lnTo>
                    <a:lnTo>
                      <a:pt x="750" y="437"/>
                    </a:lnTo>
                    <a:lnTo>
                      <a:pt x="479" y="0"/>
                    </a:lnTo>
                    <a:lnTo>
                      <a:pt x="0" y="182"/>
                    </a:ln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  <p:sp>
            <p:nvSpPr>
              <p:cNvPr id="64" name="Freeform 61">
                <a:extLst>
                  <a:ext uri="{FF2B5EF4-FFF2-40B4-BE49-F238E27FC236}">
                    <a16:creationId xmlns:a16="http://schemas.microsoft.com/office/drawing/2014/main" id="{A92712DC-E5F3-432D-84E4-7C49EF220318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716" y="1808"/>
                <a:ext cx="489" cy="308"/>
              </a:xfrm>
              <a:custGeom>
                <a:avLst/>
                <a:gdLst>
                  <a:gd name="T0" fmla="*/ 393 w 489"/>
                  <a:gd name="T1" fmla="*/ 171 h 308"/>
                  <a:gd name="T2" fmla="*/ 477 w 489"/>
                  <a:gd name="T3" fmla="*/ 85 h 308"/>
                  <a:gd name="T4" fmla="*/ 464 w 489"/>
                  <a:gd name="T5" fmla="*/ 55 h 308"/>
                  <a:gd name="T6" fmla="*/ 428 w 489"/>
                  <a:gd name="T7" fmla="*/ 27 h 308"/>
                  <a:gd name="T8" fmla="*/ 356 w 489"/>
                  <a:gd name="T9" fmla="*/ 3 h 308"/>
                  <a:gd name="T10" fmla="*/ 287 w 489"/>
                  <a:gd name="T11" fmla="*/ 10 h 308"/>
                  <a:gd name="T12" fmla="*/ 189 w 489"/>
                  <a:gd name="T13" fmla="*/ 45 h 308"/>
                  <a:gd name="T14" fmla="*/ 131 w 489"/>
                  <a:gd name="T15" fmla="*/ 78 h 308"/>
                  <a:gd name="T16" fmla="*/ 78 w 489"/>
                  <a:gd name="T17" fmla="*/ 129 h 308"/>
                  <a:gd name="T18" fmla="*/ 36 w 489"/>
                  <a:gd name="T19" fmla="*/ 187 h 308"/>
                  <a:gd name="T20" fmla="*/ 2 w 489"/>
                  <a:gd name="T21" fmla="*/ 252 h 308"/>
                  <a:gd name="T22" fmla="*/ 23 w 489"/>
                  <a:gd name="T23" fmla="*/ 268 h 308"/>
                  <a:gd name="T24" fmla="*/ 75 w 489"/>
                  <a:gd name="T25" fmla="*/ 307 h 308"/>
                  <a:gd name="T26" fmla="*/ 257 w 489"/>
                  <a:gd name="T27" fmla="*/ 261 h 308"/>
                  <a:gd name="T28" fmla="*/ 393 w 489"/>
                  <a:gd name="T29" fmla="*/ 171 h 308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0" t="0" r="r" b="b"/>
                <a:pathLst>
                  <a:path w="489" h="308">
                    <a:moveTo>
                      <a:pt x="393" y="171"/>
                    </a:moveTo>
                    <a:cubicBezTo>
                      <a:pt x="430" y="142"/>
                      <a:pt x="465" y="104"/>
                      <a:pt x="477" y="85"/>
                    </a:cubicBezTo>
                    <a:cubicBezTo>
                      <a:pt x="489" y="66"/>
                      <a:pt x="472" y="65"/>
                      <a:pt x="464" y="55"/>
                    </a:cubicBezTo>
                    <a:cubicBezTo>
                      <a:pt x="456" y="45"/>
                      <a:pt x="446" y="36"/>
                      <a:pt x="428" y="27"/>
                    </a:cubicBezTo>
                    <a:cubicBezTo>
                      <a:pt x="410" y="18"/>
                      <a:pt x="379" y="6"/>
                      <a:pt x="356" y="3"/>
                    </a:cubicBezTo>
                    <a:cubicBezTo>
                      <a:pt x="333" y="0"/>
                      <a:pt x="315" y="3"/>
                      <a:pt x="287" y="10"/>
                    </a:cubicBezTo>
                    <a:cubicBezTo>
                      <a:pt x="259" y="17"/>
                      <a:pt x="215" y="34"/>
                      <a:pt x="189" y="45"/>
                    </a:cubicBezTo>
                    <a:cubicBezTo>
                      <a:pt x="163" y="56"/>
                      <a:pt x="150" y="64"/>
                      <a:pt x="131" y="78"/>
                    </a:cubicBezTo>
                    <a:cubicBezTo>
                      <a:pt x="112" y="92"/>
                      <a:pt x="94" y="111"/>
                      <a:pt x="78" y="129"/>
                    </a:cubicBezTo>
                    <a:cubicBezTo>
                      <a:pt x="62" y="147"/>
                      <a:pt x="49" y="166"/>
                      <a:pt x="36" y="187"/>
                    </a:cubicBezTo>
                    <a:cubicBezTo>
                      <a:pt x="23" y="208"/>
                      <a:pt x="4" y="239"/>
                      <a:pt x="2" y="252"/>
                    </a:cubicBezTo>
                    <a:cubicBezTo>
                      <a:pt x="0" y="265"/>
                      <a:pt x="11" y="259"/>
                      <a:pt x="23" y="268"/>
                    </a:cubicBezTo>
                    <a:cubicBezTo>
                      <a:pt x="35" y="277"/>
                      <a:pt x="36" y="308"/>
                      <a:pt x="75" y="307"/>
                    </a:cubicBezTo>
                    <a:cubicBezTo>
                      <a:pt x="114" y="306"/>
                      <a:pt x="204" y="284"/>
                      <a:pt x="257" y="261"/>
                    </a:cubicBezTo>
                    <a:cubicBezTo>
                      <a:pt x="310" y="238"/>
                      <a:pt x="356" y="200"/>
                      <a:pt x="393" y="171"/>
                    </a:cubicBezTo>
                    <a:close/>
                  </a:path>
                </a:pathLst>
              </a:custGeom>
              <a:solidFill>
                <a:srgbClr val="777777"/>
              </a:solidFill>
              <a:ln w="12700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eaVert" wrap="none" anchor="ctr"/>
              <a:lstStyle/>
              <a:p>
                <a:pPr defTabSz="844083" latinLnBrk="0">
                  <a:defRPr/>
                </a:pPr>
                <a:endParaRPr lang="ko-KR" altLang="en-US" sz="1662" kern="0">
                  <a:solidFill>
                    <a:sysClr val="windowText" lastClr="000000"/>
                  </a:solidFill>
                  <a:latin typeface="+mn-ea"/>
                </a:endParaRPr>
              </a:p>
            </p:txBody>
          </p:sp>
        </p:grpSp>
      </p:grpSp>
      <p:sp>
        <p:nvSpPr>
          <p:cNvPr id="75" name="타원 74">
            <a:extLst>
              <a:ext uri="{FF2B5EF4-FFF2-40B4-BE49-F238E27FC236}">
                <a16:creationId xmlns:a16="http://schemas.microsoft.com/office/drawing/2014/main" id="{3CF7485F-0B4B-4DC8-B5B2-A5B5543D22EB}"/>
              </a:ext>
            </a:extLst>
          </p:cNvPr>
          <p:cNvSpPr/>
          <p:nvPr/>
        </p:nvSpPr>
        <p:spPr>
          <a:xfrm>
            <a:off x="2008985" y="5029802"/>
            <a:ext cx="199407" cy="1994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923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923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76" name="모서리가 둥근 직사각형 186">
            <a:extLst>
              <a:ext uri="{FF2B5EF4-FFF2-40B4-BE49-F238E27FC236}">
                <a16:creationId xmlns:a16="http://schemas.microsoft.com/office/drawing/2014/main" id="{173C7CC0-9662-4ACB-AE38-A9669DFA8A47}"/>
              </a:ext>
            </a:extLst>
          </p:cNvPr>
          <p:cNvSpPr/>
          <p:nvPr/>
        </p:nvSpPr>
        <p:spPr>
          <a:xfrm>
            <a:off x="4976679" y="2578608"/>
            <a:ext cx="1096615" cy="1170481"/>
          </a:xfrm>
          <a:prstGeom prst="roundRect">
            <a:avLst>
              <a:gd name="adj" fmla="val 6942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99692" rtlCol="0" anchor="t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ko-KR" altLang="en-US" sz="923" b="1" dirty="0">
                <a:solidFill>
                  <a:srgbClr val="000000"/>
                </a:solidFill>
                <a:latin typeface="+mn-ea"/>
              </a:rPr>
              <a:t>추천 </a:t>
            </a:r>
            <a:r>
              <a:rPr lang="en-US" altLang="ko-KR" sz="923" b="1" dirty="0">
                <a:solidFill>
                  <a:srgbClr val="000000"/>
                </a:solidFill>
                <a:latin typeface="+mn-ea"/>
              </a:rPr>
              <a:t>DB</a:t>
            </a:r>
            <a:endParaRPr lang="ko-KR" altLang="en-US" sz="923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4ADE9A74-3CA3-488A-9305-E196158BB0D6}"/>
              </a:ext>
            </a:extLst>
          </p:cNvPr>
          <p:cNvGrpSpPr/>
          <p:nvPr/>
        </p:nvGrpSpPr>
        <p:grpSpPr>
          <a:xfrm>
            <a:off x="5077904" y="2913335"/>
            <a:ext cx="897231" cy="766326"/>
            <a:chOff x="4570559" y="2978521"/>
            <a:chExt cx="972000" cy="360000"/>
          </a:xfrm>
        </p:grpSpPr>
        <p:sp>
          <p:nvSpPr>
            <p:cNvPr id="78" name="원통 188">
              <a:extLst>
                <a:ext uri="{FF2B5EF4-FFF2-40B4-BE49-F238E27FC236}">
                  <a16:creationId xmlns:a16="http://schemas.microsoft.com/office/drawing/2014/main" id="{AA821FD4-ECE7-4A77-A8CB-D7AD4B0BA693}"/>
                </a:ext>
              </a:extLst>
            </p:cNvPr>
            <p:cNvSpPr/>
            <p:nvPr/>
          </p:nvSpPr>
          <p:spPr>
            <a:xfrm>
              <a:off x="4570559" y="2978521"/>
              <a:ext cx="972000" cy="36000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66154" tIns="99692" rIns="166154" bIns="99692" rtlCol="0" anchor="ctr"/>
            <a:lstStyle/>
            <a:p>
              <a:pPr algn="ctr" latinLnBrk="0">
                <a:lnSpc>
                  <a:spcPct val="110000"/>
                </a:lnSpc>
                <a:spcAft>
                  <a:spcPts val="462"/>
                </a:spcAft>
              </a:pPr>
              <a:endParaRPr lang="ko-KR" altLang="en-US" sz="1108" dirty="0" err="1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566D324-33A2-4447-8856-6124BC261EDF}"/>
                </a:ext>
              </a:extLst>
            </p:cNvPr>
            <p:cNvSpPr txBox="1"/>
            <p:nvPr/>
          </p:nvSpPr>
          <p:spPr>
            <a:xfrm>
              <a:off x="4619685" y="3127984"/>
              <a:ext cx="870427" cy="133941"/>
            </a:xfrm>
            <a:prstGeom prst="rect">
              <a:avLst/>
            </a:prstGeom>
            <a:noFill/>
          </p:spPr>
          <p:txBody>
            <a:bodyPr wrap="square" lIns="33231" tIns="33231" rIns="33231" bIns="33231" rtlCol="0" anchor="ctr">
              <a:spAutoFit/>
            </a:bodyPr>
            <a:lstStyle/>
            <a:p>
              <a:pPr algn="ctr" latinLnBrk="0">
                <a:lnSpc>
                  <a:spcPts val="554"/>
                </a:lnSpc>
                <a:spcAft>
                  <a:spcPts val="462"/>
                </a:spcAft>
              </a:pPr>
              <a:r>
                <a:rPr lang="en-US" altLang="ko-KR" sz="738" b="1" dirty="0">
                  <a:latin typeface="+mn-ea"/>
                </a:rPr>
                <a:t> BP </a:t>
              </a:r>
              <a:r>
                <a:rPr lang="ko-KR" altLang="en-US" sz="738" b="1" dirty="0">
                  <a:latin typeface="+mn-ea"/>
                </a:rPr>
                <a:t>별 </a:t>
              </a:r>
              <a:r>
                <a:rPr lang="en-US" altLang="ko-KR" sz="738" b="1" dirty="0">
                  <a:latin typeface="+mn-ea"/>
                </a:rPr>
                <a:t>/ </a:t>
              </a:r>
              <a:r>
                <a:rPr lang="ko-KR" altLang="en-US" sz="738" b="1" dirty="0">
                  <a:latin typeface="+mn-ea"/>
                </a:rPr>
                <a:t> 자재 별 </a:t>
              </a:r>
              <a:endParaRPr lang="en-US" altLang="ko-KR" sz="738" b="1" dirty="0">
                <a:latin typeface="+mn-ea"/>
              </a:endParaRPr>
            </a:p>
            <a:p>
              <a:pPr algn="ctr" latinLnBrk="0">
                <a:lnSpc>
                  <a:spcPts val="554"/>
                </a:lnSpc>
                <a:spcAft>
                  <a:spcPts val="462"/>
                </a:spcAft>
              </a:pPr>
              <a:r>
                <a:rPr lang="ko-KR" altLang="en-US" sz="738" b="1" dirty="0">
                  <a:latin typeface="+mn-ea"/>
                </a:rPr>
                <a:t>추천 </a:t>
              </a:r>
              <a:r>
                <a:rPr lang="en-US" altLang="ko-KR" sz="738" b="1" dirty="0">
                  <a:latin typeface="+mn-ea"/>
                </a:rPr>
                <a:t>Table</a:t>
              </a:r>
              <a:endParaRPr lang="ko-KR" altLang="en-US" sz="738" b="1" dirty="0">
                <a:latin typeface="+mn-ea"/>
              </a:endParaRPr>
            </a:p>
          </p:txBody>
        </p:sp>
      </p:grpSp>
      <p:sp>
        <p:nvSpPr>
          <p:cNvPr id="80" name="모서리가 둥근 직사각형 190">
            <a:extLst>
              <a:ext uri="{FF2B5EF4-FFF2-40B4-BE49-F238E27FC236}">
                <a16:creationId xmlns:a16="http://schemas.microsoft.com/office/drawing/2014/main" id="{424997DC-160E-4F41-A5EA-46141EC549B2}"/>
              </a:ext>
            </a:extLst>
          </p:cNvPr>
          <p:cNvSpPr/>
          <p:nvPr/>
        </p:nvSpPr>
        <p:spPr>
          <a:xfrm>
            <a:off x="6271863" y="2583038"/>
            <a:ext cx="1063385" cy="1166050"/>
          </a:xfrm>
          <a:prstGeom prst="roundRect">
            <a:avLst>
              <a:gd name="adj" fmla="val 4814"/>
            </a:avLst>
          </a:prstGeom>
          <a:solidFill>
            <a:schemeClr val="accent4">
              <a:lumMod val="60000"/>
              <a:lumOff val="40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231" tIns="33231" rIns="33231" bIns="33231" rtlCol="0" anchor="t"/>
          <a:lstStyle/>
          <a:p>
            <a:pPr algn="ctr" latinLnBrk="0">
              <a:spcAft>
                <a:spcPts val="462"/>
              </a:spcAft>
            </a:pPr>
            <a:r>
              <a:rPr lang="ko-KR" altLang="en-US" sz="831" b="1" dirty="0">
                <a:solidFill>
                  <a:schemeClr val="tx1"/>
                </a:solidFill>
                <a:latin typeface="+mn-ea"/>
              </a:rPr>
              <a:t>추천 자제 노출 화면 </a:t>
            </a:r>
            <a:r>
              <a:rPr lang="en-US" altLang="ko-KR" sz="831" b="1" dirty="0">
                <a:solidFill>
                  <a:schemeClr val="tx1"/>
                </a:solidFill>
                <a:latin typeface="+mn-ea"/>
              </a:rPr>
              <a:t> UI/UX</a:t>
            </a:r>
            <a:endParaRPr lang="ko-KR" altLang="en-US" sz="831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C4E90F8-4524-48E0-A107-E924B9DEEFCF}"/>
              </a:ext>
            </a:extLst>
          </p:cNvPr>
          <p:cNvSpPr txBox="1"/>
          <p:nvPr/>
        </p:nvSpPr>
        <p:spPr>
          <a:xfrm>
            <a:off x="6336222" y="2937067"/>
            <a:ext cx="951075" cy="717925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 latinLnBrk="0">
              <a:spcAft>
                <a:spcPts val="462"/>
              </a:spcAft>
            </a:pPr>
            <a:r>
              <a:rPr lang="ko-KR" altLang="en-US" sz="738" dirty="0">
                <a:latin typeface="+mn-ea"/>
              </a:rPr>
              <a:t>분석결과 </a:t>
            </a:r>
            <a:r>
              <a:rPr lang="en-US" altLang="ko-KR" sz="738" dirty="0">
                <a:latin typeface="+mn-ea"/>
              </a:rPr>
              <a:t>DB</a:t>
            </a:r>
            <a:r>
              <a:rPr lang="ko-KR" altLang="en-US" sz="738" dirty="0">
                <a:latin typeface="+mn-ea"/>
              </a:rPr>
              <a:t>를 통해 구매 포탈 화면에 자재 노출로 구매유도</a:t>
            </a:r>
            <a:endParaRPr lang="en-US" altLang="ko-KR" sz="738" dirty="0">
              <a:latin typeface="+mn-ea"/>
            </a:endParaRPr>
          </a:p>
        </p:txBody>
      </p:sp>
      <p:cxnSp>
        <p:nvCxnSpPr>
          <p:cNvPr id="82" name="꺾인 연결선 235">
            <a:extLst>
              <a:ext uri="{FF2B5EF4-FFF2-40B4-BE49-F238E27FC236}">
                <a16:creationId xmlns:a16="http://schemas.microsoft.com/office/drawing/2014/main" id="{3D3BB826-3B4F-49FC-899B-1A4CF0B3121E}"/>
              </a:ext>
            </a:extLst>
          </p:cNvPr>
          <p:cNvCxnSpPr>
            <a:cxnSpLocks/>
            <a:stCxn id="80" idx="3"/>
            <a:endCxn id="114" idx="1"/>
          </p:cNvCxnSpPr>
          <p:nvPr/>
        </p:nvCxnSpPr>
        <p:spPr>
          <a:xfrm>
            <a:off x="7335248" y="3166063"/>
            <a:ext cx="489957" cy="54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3" name="타원 82">
            <a:extLst>
              <a:ext uri="{FF2B5EF4-FFF2-40B4-BE49-F238E27FC236}">
                <a16:creationId xmlns:a16="http://schemas.microsoft.com/office/drawing/2014/main" id="{C5C23627-3D49-4AA6-885C-34C013F50470}"/>
              </a:ext>
            </a:extLst>
          </p:cNvPr>
          <p:cNvSpPr/>
          <p:nvPr/>
        </p:nvSpPr>
        <p:spPr>
          <a:xfrm>
            <a:off x="5711836" y="4126950"/>
            <a:ext cx="199407" cy="199407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831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31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B89CBB2-5941-4544-A75A-3F4A17762226}"/>
              </a:ext>
            </a:extLst>
          </p:cNvPr>
          <p:cNvSpPr/>
          <p:nvPr/>
        </p:nvSpPr>
        <p:spPr>
          <a:xfrm>
            <a:off x="3712295" y="2484350"/>
            <a:ext cx="3800730" cy="1426275"/>
          </a:xfrm>
          <a:prstGeom prst="rect">
            <a:avLst/>
          </a:prstGeom>
          <a:noFill/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6462" tIns="66462" rIns="66462" bIns="66462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endParaRPr lang="ko-KR" altLang="en-US" sz="1108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85" name="꺾인 연결선 197">
            <a:extLst>
              <a:ext uri="{FF2B5EF4-FFF2-40B4-BE49-F238E27FC236}">
                <a16:creationId xmlns:a16="http://schemas.microsoft.com/office/drawing/2014/main" id="{D8CDAE7D-7995-41DB-9F5F-7FD1FFB98D65}"/>
              </a:ext>
            </a:extLst>
          </p:cNvPr>
          <p:cNvCxnSpPr>
            <a:cxnSpLocks/>
            <a:stCxn id="78" idx="4"/>
          </p:cNvCxnSpPr>
          <p:nvPr/>
        </p:nvCxnSpPr>
        <p:spPr>
          <a:xfrm flipV="1">
            <a:off x="5975135" y="2937068"/>
            <a:ext cx="419094" cy="3594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7CE2E987-1AC6-48A4-9F28-D4B1353FF21E}"/>
              </a:ext>
            </a:extLst>
          </p:cNvPr>
          <p:cNvSpPr txBox="1"/>
          <p:nvPr/>
        </p:nvSpPr>
        <p:spPr>
          <a:xfrm>
            <a:off x="6652415" y="4730312"/>
            <a:ext cx="1252913" cy="501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맞춤 추천을 위한 </a:t>
            </a:r>
            <a:endParaRPr lang="en-US" altLang="ko-KR" sz="738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알고리즘 개발</a:t>
            </a:r>
            <a:endParaRPr lang="en-US" altLang="ko-KR" sz="738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844083" latinLnBrk="0">
              <a:defRPr/>
            </a:pPr>
            <a:r>
              <a:rPr lang="en-US" altLang="ko-KR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Wide &amp; Deep </a:t>
            </a:r>
            <a:endParaRPr lang="ko-KR" altLang="en-US" sz="738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25D4A1BF-DC81-4F76-B912-055EBAFF5FD9}"/>
              </a:ext>
            </a:extLst>
          </p:cNvPr>
          <p:cNvSpPr/>
          <p:nvPr/>
        </p:nvSpPr>
        <p:spPr>
          <a:xfrm>
            <a:off x="7136179" y="4557561"/>
            <a:ext cx="199407" cy="199407"/>
          </a:xfrm>
          <a:prstGeom prst="ellipse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831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31" b="1" dirty="0" err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DBC4940-C146-4CC3-BD61-9DBE044620F7}"/>
              </a:ext>
            </a:extLst>
          </p:cNvPr>
          <p:cNvSpPr txBox="1"/>
          <p:nvPr/>
        </p:nvSpPr>
        <p:spPr>
          <a:xfrm>
            <a:off x="7843202" y="3680384"/>
            <a:ext cx="1248113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44083" latinLnBrk="0">
              <a:defRPr/>
            </a:pPr>
            <a:r>
              <a:rPr lang="en-US" altLang="ko-KR" sz="738" b="1" kern="0" dirty="0" err="1">
                <a:solidFill>
                  <a:srgbClr val="C00000"/>
                </a:solidFill>
                <a:latin typeface="+mn-ea"/>
              </a:rPr>
              <a:t>Okplaza</a:t>
            </a:r>
            <a:r>
              <a:rPr lang="ko-KR" altLang="en-US" sz="738" b="1" kern="0" dirty="0">
                <a:solidFill>
                  <a:srgbClr val="C00000"/>
                </a:solidFill>
                <a:latin typeface="+mn-ea"/>
              </a:rPr>
              <a:t> 구매 화면에 추천 </a:t>
            </a:r>
            <a:r>
              <a:rPr lang="ko-KR" altLang="en-US" sz="738" b="1" kern="0" dirty="0" err="1" smtClean="0">
                <a:solidFill>
                  <a:srgbClr val="C00000"/>
                </a:solidFill>
                <a:latin typeface="+mn-ea"/>
              </a:rPr>
              <a:t>자재노출</a:t>
            </a:r>
            <a:r>
              <a:rPr lang="ko-KR" altLang="en-US" sz="738" b="1" kern="0" dirty="0" smtClean="0">
                <a:solidFill>
                  <a:srgbClr val="C00000"/>
                </a:solidFill>
                <a:latin typeface="+mn-ea"/>
              </a:rPr>
              <a:t> </a:t>
            </a:r>
            <a:endParaRPr lang="ko-KR" altLang="en-US" sz="738" b="1" kern="0" dirty="0">
              <a:solidFill>
                <a:srgbClr val="C00000"/>
              </a:solidFill>
              <a:latin typeface="+mn-ea"/>
            </a:endParaRPr>
          </a:p>
        </p:txBody>
      </p:sp>
      <p:grpSp>
        <p:nvGrpSpPr>
          <p:cNvPr id="89" name="Group 17">
            <a:extLst>
              <a:ext uri="{FF2B5EF4-FFF2-40B4-BE49-F238E27FC236}">
                <a16:creationId xmlns:a16="http://schemas.microsoft.com/office/drawing/2014/main" id="{023924A6-73DB-4A60-BFA0-008831C91753}"/>
              </a:ext>
            </a:extLst>
          </p:cNvPr>
          <p:cNvGrpSpPr>
            <a:grpSpLocks/>
          </p:cNvGrpSpPr>
          <p:nvPr/>
        </p:nvGrpSpPr>
        <p:grpSpPr bwMode="auto">
          <a:xfrm>
            <a:off x="5191927" y="3862181"/>
            <a:ext cx="490893" cy="527542"/>
            <a:chOff x="3982" y="2476"/>
            <a:chExt cx="1950" cy="726"/>
          </a:xfrm>
        </p:grpSpPr>
        <p:sp>
          <p:nvSpPr>
            <p:cNvPr id="90" name="Freeform 18">
              <a:extLst>
                <a:ext uri="{FF2B5EF4-FFF2-40B4-BE49-F238E27FC236}">
                  <a16:creationId xmlns:a16="http://schemas.microsoft.com/office/drawing/2014/main" id="{7E2FC2B0-FE19-4BA5-A3F5-C11FE2F4FE8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4200" y="2329"/>
              <a:ext cx="655" cy="1091"/>
            </a:xfrm>
            <a:custGeom>
              <a:avLst/>
              <a:gdLst/>
              <a:ahLst/>
              <a:cxnLst>
                <a:cxn ang="0">
                  <a:pos x="412" y="213"/>
                </a:cxn>
                <a:cxn ang="0">
                  <a:pos x="407" y="183"/>
                </a:cxn>
                <a:cxn ang="0">
                  <a:pos x="402" y="159"/>
                </a:cxn>
                <a:cxn ang="0">
                  <a:pos x="392" y="134"/>
                </a:cxn>
                <a:cxn ang="0">
                  <a:pos x="380" y="104"/>
                </a:cxn>
                <a:cxn ang="0">
                  <a:pos x="362" y="79"/>
                </a:cxn>
                <a:cxn ang="0">
                  <a:pos x="347" y="61"/>
                </a:cxn>
                <a:cxn ang="0">
                  <a:pos x="330" y="45"/>
                </a:cxn>
                <a:cxn ang="0">
                  <a:pos x="313" y="34"/>
                </a:cxn>
                <a:cxn ang="0">
                  <a:pos x="295" y="21"/>
                </a:cxn>
                <a:cxn ang="0">
                  <a:pos x="273" y="12"/>
                </a:cxn>
                <a:cxn ang="0">
                  <a:pos x="250" y="5"/>
                </a:cxn>
                <a:cxn ang="0">
                  <a:pos x="223" y="0"/>
                </a:cxn>
                <a:cxn ang="0">
                  <a:pos x="198" y="3"/>
                </a:cxn>
                <a:cxn ang="0">
                  <a:pos x="174" y="9"/>
                </a:cxn>
                <a:cxn ang="0">
                  <a:pos x="154" y="16"/>
                </a:cxn>
                <a:cxn ang="0">
                  <a:pos x="129" y="32"/>
                </a:cxn>
                <a:cxn ang="0">
                  <a:pos x="109" y="48"/>
                </a:cxn>
                <a:cxn ang="0">
                  <a:pos x="92" y="66"/>
                </a:cxn>
                <a:cxn ang="0">
                  <a:pos x="74" y="91"/>
                </a:cxn>
                <a:cxn ang="0">
                  <a:pos x="57" y="118"/>
                </a:cxn>
                <a:cxn ang="0">
                  <a:pos x="37" y="172"/>
                </a:cxn>
                <a:cxn ang="0">
                  <a:pos x="30" y="220"/>
                </a:cxn>
                <a:cxn ang="0">
                  <a:pos x="0" y="247"/>
                </a:cxn>
                <a:cxn ang="0">
                  <a:pos x="131" y="244"/>
                </a:cxn>
                <a:cxn ang="0">
                  <a:pos x="104" y="217"/>
                </a:cxn>
                <a:cxn ang="0">
                  <a:pos x="114" y="177"/>
                </a:cxn>
                <a:cxn ang="0">
                  <a:pos x="134" y="134"/>
                </a:cxn>
                <a:cxn ang="0">
                  <a:pos x="151" y="109"/>
                </a:cxn>
                <a:cxn ang="0">
                  <a:pos x="171" y="88"/>
                </a:cxn>
                <a:cxn ang="0">
                  <a:pos x="193" y="73"/>
                </a:cxn>
                <a:cxn ang="0">
                  <a:pos x="221" y="61"/>
                </a:cxn>
                <a:cxn ang="0">
                  <a:pos x="246" y="57"/>
                </a:cxn>
                <a:cxn ang="0">
                  <a:pos x="270" y="57"/>
                </a:cxn>
                <a:cxn ang="0">
                  <a:pos x="293" y="61"/>
                </a:cxn>
                <a:cxn ang="0">
                  <a:pos x="318" y="70"/>
                </a:cxn>
                <a:cxn ang="0">
                  <a:pos x="345" y="91"/>
                </a:cxn>
                <a:cxn ang="0">
                  <a:pos x="367" y="113"/>
                </a:cxn>
                <a:cxn ang="0">
                  <a:pos x="382" y="136"/>
                </a:cxn>
                <a:cxn ang="0">
                  <a:pos x="394" y="161"/>
                </a:cxn>
                <a:cxn ang="0">
                  <a:pos x="402" y="179"/>
                </a:cxn>
                <a:cxn ang="0">
                  <a:pos x="407" y="202"/>
                </a:cxn>
                <a:cxn ang="0">
                  <a:pos x="412" y="254"/>
                </a:cxn>
              </a:cxnLst>
              <a:rect l="0" t="0" r="r" b="b"/>
              <a:pathLst>
                <a:path w="412" h="335">
                  <a:moveTo>
                    <a:pt x="412" y="254"/>
                  </a:moveTo>
                  <a:lnTo>
                    <a:pt x="412" y="213"/>
                  </a:lnTo>
                  <a:lnTo>
                    <a:pt x="409" y="199"/>
                  </a:lnTo>
                  <a:lnTo>
                    <a:pt x="407" y="183"/>
                  </a:lnTo>
                  <a:lnTo>
                    <a:pt x="404" y="170"/>
                  </a:lnTo>
                  <a:lnTo>
                    <a:pt x="402" y="159"/>
                  </a:lnTo>
                  <a:lnTo>
                    <a:pt x="397" y="145"/>
                  </a:lnTo>
                  <a:lnTo>
                    <a:pt x="392" y="134"/>
                  </a:lnTo>
                  <a:lnTo>
                    <a:pt x="387" y="120"/>
                  </a:lnTo>
                  <a:lnTo>
                    <a:pt x="380" y="104"/>
                  </a:lnTo>
                  <a:lnTo>
                    <a:pt x="370" y="91"/>
                  </a:lnTo>
                  <a:lnTo>
                    <a:pt x="362" y="79"/>
                  </a:lnTo>
                  <a:lnTo>
                    <a:pt x="355" y="70"/>
                  </a:lnTo>
                  <a:lnTo>
                    <a:pt x="347" y="61"/>
                  </a:lnTo>
                  <a:lnTo>
                    <a:pt x="340" y="55"/>
                  </a:lnTo>
                  <a:lnTo>
                    <a:pt x="330" y="45"/>
                  </a:lnTo>
                  <a:lnTo>
                    <a:pt x="322" y="41"/>
                  </a:lnTo>
                  <a:lnTo>
                    <a:pt x="313" y="34"/>
                  </a:lnTo>
                  <a:lnTo>
                    <a:pt x="305" y="27"/>
                  </a:lnTo>
                  <a:lnTo>
                    <a:pt x="295" y="21"/>
                  </a:lnTo>
                  <a:lnTo>
                    <a:pt x="283" y="16"/>
                  </a:lnTo>
                  <a:lnTo>
                    <a:pt x="273" y="12"/>
                  </a:lnTo>
                  <a:lnTo>
                    <a:pt x="263" y="7"/>
                  </a:lnTo>
                  <a:lnTo>
                    <a:pt x="250" y="5"/>
                  </a:lnTo>
                  <a:lnTo>
                    <a:pt x="238" y="3"/>
                  </a:lnTo>
                  <a:lnTo>
                    <a:pt x="223" y="0"/>
                  </a:lnTo>
                  <a:lnTo>
                    <a:pt x="211" y="3"/>
                  </a:lnTo>
                  <a:lnTo>
                    <a:pt x="198" y="3"/>
                  </a:lnTo>
                  <a:lnTo>
                    <a:pt x="186" y="5"/>
                  </a:lnTo>
                  <a:lnTo>
                    <a:pt x="174" y="9"/>
                  </a:lnTo>
                  <a:lnTo>
                    <a:pt x="164" y="12"/>
                  </a:lnTo>
                  <a:lnTo>
                    <a:pt x="154" y="16"/>
                  </a:lnTo>
                  <a:lnTo>
                    <a:pt x="141" y="23"/>
                  </a:lnTo>
                  <a:lnTo>
                    <a:pt x="129" y="32"/>
                  </a:lnTo>
                  <a:lnTo>
                    <a:pt x="116" y="41"/>
                  </a:lnTo>
                  <a:lnTo>
                    <a:pt x="109" y="48"/>
                  </a:lnTo>
                  <a:lnTo>
                    <a:pt x="99" y="57"/>
                  </a:lnTo>
                  <a:lnTo>
                    <a:pt x="92" y="66"/>
                  </a:lnTo>
                  <a:lnTo>
                    <a:pt x="84" y="77"/>
                  </a:lnTo>
                  <a:lnTo>
                    <a:pt x="74" y="91"/>
                  </a:lnTo>
                  <a:lnTo>
                    <a:pt x="67" y="102"/>
                  </a:lnTo>
                  <a:lnTo>
                    <a:pt x="57" y="118"/>
                  </a:lnTo>
                  <a:lnTo>
                    <a:pt x="44" y="147"/>
                  </a:lnTo>
                  <a:lnTo>
                    <a:pt x="37" y="172"/>
                  </a:lnTo>
                  <a:lnTo>
                    <a:pt x="32" y="197"/>
                  </a:lnTo>
                  <a:lnTo>
                    <a:pt x="30" y="220"/>
                  </a:lnTo>
                  <a:lnTo>
                    <a:pt x="27" y="247"/>
                  </a:lnTo>
                  <a:lnTo>
                    <a:pt x="0" y="247"/>
                  </a:lnTo>
                  <a:lnTo>
                    <a:pt x="64" y="335"/>
                  </a:lnTo>
                  <a:lnTo>
                    <a:pt x="131" y="244"/>
                  </a:lnTo>
                  <a:lnTo>
                    <a:pt x="102" y="244"/>
                  </a:lnTo>
                  <a:lnTo>
                    <a:pt x="104" y="217"/>
                  </a:lnTo>
                  <a:lnTo>
                    <a:pt x="107" y="197"/>
                  </a:lnTo>
                  <a:lnTo>
                    <a:pt x="114" y="177"/>
                  </a:lnTo>
                  <a:lnTo>
                    <a:pt x="124" y="147"/>
                  </a:lnTo>
                  <a:lnTo>
                    <a:pt x="134" y="134"/>
                  </a:lnTo>
                  <a:lnTo>
                    <a:pt x="141" y="120"/>
                  </a:lnTo>
                  <a:lnTo>
                    <a:pt x="151" y="109"/>
                  </a:lnTo>
                  <a:lnTo>
                    <a:pt x="161" y="97"/>
                  </a:lnTo>
                  <a:lnTo>
                    <a:pt x="171" y="88"/>
                  </a:lnTo>
                  <a:lnTo>
                    <a:pt x="181" y="82"/>
                  </a:lnTo>
                  <a:lnTo>
                    <a:pt x="193" y="73"/>
                  </a:lnTo>
                  <a:lnTo>
                    <a:pt x="206" y="66"/>
                  </a:lnTo>
                  <a:lnTo>
                    <a:pt x="221" y="61"/>
                  </a:lnTo>
                  <a:lnTo>
                    <a:pt x="231" y="59"/>
                  </a:lnTo>
                  <a:lnTo>
                    <a:pt x="246" y="57"/>
                  </a:lnTo>
                  <a:lnTo>
                    <a:pt x="260" y="57"/>
                  </a:lnTo>
                  <a:lnTo>
                    <a:pt x="270" y="57"/>
                  </a:lnTo>
                  <a:lnTo>
                    <a:pt x="280" y="59"/>
                  </a:lnTo>
                  <a:lnTo>
                    <a:pt x="293" y="61"/>
                  </a:lnTo>
                  <a:lnTo>
                    <a:pt x="305" y="66"/>
                  </a:lnTo>
                  <a:lnTo>
                    <a:pt x="318" y="70"/>
                  </a:lnTo>
                  <a:lnTo>
                    <a:pt x="327" y="77"/>
                  </a:lnTo>
                  <a:lnTo>
                    <a:pt x="345" y="91"/>
                  </a:lnTo>
                  <a:lnTo>
                    <a:pt x="355" y="100"/>
                  </a:lnTo>
                  <a:lnTo>
                    <a:pt x="367" y="113"/>
                  </a:lnTo>
                  <a:lnTo>
                    <a:pt x="377" y="127"/>
                  </a:lnTo>
                  <a:lnTo>
                    <a:pt x="382" y="136"/>
                  </a:lnTo>
                  <a:lnTo>
                    <a:pt x="390" y="150"/>
                  </a:lnTo>
                  <a:lnTo>
                    <a:pt x="394" y="161"/>
                  </a:lnTo>
                  <a:lnTo>
                    <a:pt x="397" y="170"/>
                  </a:lnTo>
                  <a:lnTo>
                    <a:pt x="402" y="179"/>
                  </a:lnTo>
                  <a:lnTo>
                    <a:pt x="404" y="190"/>
                  </a:lnTo>
                  <a:lnTo>
                    <a:pt x="407" y="202"/>
                  </a:lnTo>
                  <a:lnTo>
                    <a:pt x="409" y="215"/>
                  </a:lnTo>
                  <a:lnTo>
                    <a:pt x="412" y="254"/>
                  </a:lnTo>
                  <a:close/>
                </a:path>
              </a:pathLst>
            </a:custGeom>
            <a:gradFill rotWithShape="1">
              <a:gsLst>
                <a:gs pos="0">
                  <a:srgbClr val="808080">
                    <a:gamma/>
                    <a:tint val="3137"/>
                    <a:invGamma/>
                  </a:srgbClr>
                </a:gs>
                <a:gs pos="100000">
                  <a:srgbClr val="808080"/>
                </a:gs>
              </a:gsLst>
              <a:lin ang="54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+mn-ea"/>
              </a:endParaRPr>
            </a:p>
          </p:txBody>
        </p:sp>
        <p:sp>
          <p:nvSpPr>
            <p:cNvPr id="91" name="Freeform 19">
              <a:extLst>
                <a:ext uri="{FF2B5EF4-FFF2-40B4-BE49-F238E27FC236}">
                  <a16:creationId xmlns:a16="http://schemas.microsoft.com/office/drawing/2014/main" id="{214F3900-FA7D-4B9F-9F7A-B04DE17EC12A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059" y="2262"/>
              <a:ext cx="659" cy="1087"/>
            </a:xfrm>
            <a:custGeom>
              <a:avLst/>
              <a:gdLst/>
              <a:ahLst/>
              <a:cxnLst>
                <a:cxn ang="0">
                  <a:pos x="2" y="122"/>
                </a:cxn>
                <a:cxn ang="0">
                  <a:pos x="7" y="151"/>
                </a:cxn>
                <a:cxn ang="0">
                  <a:pos x="12" y="176"/>
                </a:cxn>
                <a:cxn ang="0">
                  <a:pos x="22" y="201"/>
                </a:cxn>
                <a:cxn ang="0">
                  <a:pos x="35" y="230"/>
                </a:cxn>
                <a:cxn ang="0">
                  <a:pos x="52" y="255"/>
                </a:cxn>
                <a:cxn ang="0">
                  <a:pos x="67" y="273"/>
                </a:cxn>
                <a:cxn ang="0">
                  <a:pos x="84" y="289"/>
                </a:cxn>
                <a:cxn ang="0">
                  <a:pos x="102" y="303"/>
                </a:cxn>
                <a:cxn ang="0">
                  <a:pos x="119" y="314"/>
                </a:cxn>
                <a:cxn ang="0">
                  <a:pos x="141" y="323"/>
                </a:cxn>
                <a:cxn ang="0">
                  <a:pos x="164" y="330"/>
                </a:cxn>
                <a:cxn ang="0">
                  <a:pos x="191" y="334"/>
                </a:cxn>
                <a:cxn ang="0">
                  <a:pos x="216" y="332"/>
                </a:cxn>
                <a:cxn ang="0">
                  <a:pos x="238" y="325"/>
                </a:cxn>
                <a:cxn ang="0">
                  <a:pos x="261" y="319"/>
                </a:cxn>
                <a:cxn ang="0">
                  <a:pos x="285" y="303"/>
                </a:cxn>
                <a:cxn ang="0">
                  <a:pos x="305" y="287"/>
                </a:cxn>
                <a:cxn ang="0">
                  <a:pos x="323" y="269"/>
                </a:cxn>
                <a:cxn ang="0">
                  <a:pos x="340" y="244"/>
                </a:cxn>
                <a:cxn ang="0">
                  <a:pos x="357" y="217"/>
                </a:cxn>
                <a:cxn ang="0">
                  <a:pos x="377" y="165"/>
                </a:cxn>
                <a:cxn ang="0">
                  <a:pos x="385" y="117"/>
                </a:cxn>
                <a:cxn ang="0">
                  <a:pos x="415" y="90"/>
                </a:cxn>
                <a:cxn ang="0">
                  <a:pos x="283" y="90"/>
                </a:cxn>
                <a:cxn ang="0">
                  <a:pos x="310" y="117"/>
                </a:cxn>
                <a:cxn ang="0">
                  <a:pos x="300" y="158"/>
                </a:cxn>
                <a:cxn ang="0">
                  <a:pos x="280" y="201"/>
                </a:cxn>
                <a:cxn ang="0">
                  <a:pos x="263" y="226"/>
                </a:cxn>
                <a:cxn ang="0">
                  <a:pos x="243" y="246"/>
                </a:cxn>
                <a:cxn ang="0">
                  <a:pos x="221" y="262"/>
                </a:cxn>
                <a:cxn ang="0">
                  <a:pos x="194" y="273"/>
                </a:cxn>
                <a:cxn ang="0">
                  <a:pos x="169" y="278"/>
                </a:cxn>
                <a:cxn ang="0">
                  <a:pos x="144" y="278"/>
                </a:cxn>
                <a:cxn ang="0">
                  <a:pos x="122" y="273"/>
                </a:cxn>
                <a:cxn ang="0">
                  <a:pos x="97" y="264"/>
                </a:cxn>
                <a:cxn ang="0">
                  <a:pos x="69" y="246"/>
                </a:cxn>
                <a:cxn ang="0">
                  <a:pos x="47" y="221"/>
                </a:cxn>
                <a:cxn ang="0">
                  <a:pos x="32" y="199"/>
                </a:cxn>
                <a:cxn ang="0">
                  <a:pos x="20" y="174"/>
                </a:cxn>
                <a:cxn ang="0">
                  <a:pos x="12" y="156"/>
                </a:cxn>
                <a:cxn ang="0">
                  <a:pos x="7" y="133"/>
                </a:cxn>
                <a:cxn ang="0">
                  <a:pos x="0" y="81"/>
                </a:cxn>
              </a:cxnLst>
              <a:rect l="0" t="0" r="r" b="b"/>
              <a:pathLst>
                <a:path w="415" h="334">
                  <a:moveTo>
                    <a:pt x="0" y="81"/>
                  </a:moveTo>
                  <a:lnTo>
                    <a:pt x="2" y="122"/>
                  </a:lnTo>
                  <a:lnTo>
                    <a:pt x="2" y="135"/>
                  </a:lnTo>
                  <a:lnTo>
                    <a:pt x="7" y="151"/>
                  </a:lnTo>
                  <a:lnTo>
                    <a:pt x="10" y="165"/>
                  </a:lnTo>
                  <a:lnTo>
                    <a:pt x="12" y="176"/>
                  </a:lnTo>
                  <a:lnTo>
                    <a:pt x="17" y="190"/>
                  </a:lnTo>
                  <a:lnTo>
                    <a:pt x="22" y="201"/>
                  </a:lnTo>
                  <a:lnTo>
                    <a:pt x="27" y="215"/>
                  </a:lnTo>
                  <a:lnTo>
                    <a:pt x="35" y="230"/>
                  </a:lnTo>
                  <a:lnTo>
                    <a:pt x="45" y="244"/>
                  </a:lnTo>
                  <a:lnTo>
                    <a:pt x="52" y="255"/>
                  </a:lnTo>
                  <a:lnTo>
                    <a:pt x="60" y="264"/>
                  </a:lnTo>
                  <a:lnTo>
                    <a:pt x="67" y="273"/>
                  </a:lnTo>
                  <a:lnTo>
                    <a:pt x="74" y="280"/>
                  </a:lnTo>
                  <a:lnTo>
                    <a:pt x="84" y="289"/>
                  </a:lnTo>
                  <a:lnTo>
                    <a:pt x="92" y="296"/>
                  </a:lnTo>
                  <a:lnTo>
                    <a:pt x="102" y="303"/>
                  </a:lnTo>
                  <a:lnTo>
                    <a:pt x="109" y="307"/>
                  </a:lnTo>
                  <a:lnTo>
                    <a:pt x="119" y="314"/>
                  </a:lnTo>
                  <a:lnTo>
                    <a:pt x="132" y="319"/>
                  </a:lnTo>
                  <a:lnTo>
                    <a:pt x="141" y="323"/>
                  </a:lnTo>
                  <a:lnTo>
                    <a:pt x="151" y="328"/>
                  </a:lnTo>
                  <a:lnTo>
                    <a:pt x="164" y="330"/>
                  </a:lnTo>
                  <a:lnTo>
                    <a:pt x="176" y="332"/>
                  </a:lnTo>
                  <a:lnTo>
                    <a:pt x="191" y="334"/>
                  </a:lnTo>
                  <a:lnTo>
                    <a:pt x="204" y="332"/>
                  </a:lnTo>
                  <a:lnTo>
                    <a:pt x="216" y="332"/>
                  </a:lnTo>
                  <a:lnTo>
                    <a:pt x="226" y="330"/>
                  </a:lnTo>
                  <a:lnTo>
                    <a:pt x="238" y="325"/>
                  </a:lnTo>
                  <a:lnTo>
                    <a:pt x="251" y="323"/>
                  </a:lnTo>
                  <a:lnTo>
                    <a:pt x="261" y="319"/>
                  </a:lnTo>
                  <a:lnTo>
                    <a:pt x="273" y="312"/>
                  </a:lnTo>
                  <a:lnTo>
                    <a:pt x="285" y="303"/>
                  </a:lnTo>
                  <a:lnTo>
                    <a:pt x="298" y="294"/>
                  </a:lnTo>
                  <a:lnTo>
                    <a:pt x="305" y="287"/>
                  </a:lnTo>
                  <a:lnTo>
                    <a:pt x="315" y="278"/>
                  </a:lnTo>
                  <a:lnTo>
                    <a:pt x="323" y="269"/>
                  </a:lnTo>
                  <a:lnTo>
                    <a:pt x="330" y="258"/>
                  </a:lnTo>
                  <a:lnTo>
                    <a:pt x="340" y="244"/>
                  </a:lnTo>
                  <a:lnTo>
                    <a:pt x="348" y="233"/>
                  </a:lnTo>
                  <a:lnTo>
                    <a:pt x="357" y="217"/>
                  </a:lnTo>
                  <a:lnTo>
                    <a:pt x="370" y="188"/>
                  </a:lnTo>
                  <a:lnTo>
                    <a:pt x="377" y="165"/>
                  </a:lnTo>
                  <a:lnTo>
                    <a:pt x="382" y="138"/>
                  </a:lnTo>
                  <a:lnTo>
                    <a:pt x="385" y="117"/>
                  </a:lnTo>
                  <a:lnTo>
                    <a:pt x="387" y="90"/>
                  </a:lnTo>
                  <a:lnTo>
                    <a:pt x="415" y="90"/>
                  </a:lnTo>
                  <a:lnTo>
                    <a:pt x="350" y="0"/>
                  </a:lnTo>
                  <a:lnTo>
                    <a:pt x="283" y="90"/>
                  </a:lnTo>
                  <a:lnTo>
                    <a:pt x="313" y="90"/>
                  </a:lnTo>
                  <a:lnTo>
                    <a:pt x="310" y="117"/>
                  </a:lnTo>
                  <a:lnTo>
                    <a:pt x="308" y="138"/>
                  </a:lnTo>
                  <a:lnTo>
                    <a:pt x="300" y="158"/>
                  </a:lnTo>
                  <a:lnTo>
                    <a:pt x="290" y="188"/>
                  </a:lnTo>
                  <a:lnTo>
                    <a:pt x="280" y="201"/>
                  </a:lnTo>
                  <a:lnTo>
                    <a:pt x="273" y="215"/>
                  </a:lnTo>
                  <a:lnTo>
                    <a:pt x="263" y="226"/>
                  </a:lnTo>
                  <a:lnTo>
                    <a:pt x="253" y="237"/>
                  </a:lnTo>
                  <a:lnTo>
                    <a:pt x="243" y="246"/>
                  </a:lnTo>
                  <a:lnTo>
                    <a:pt x="233" y="253"/>
                  </a:lnTo>
                  <a:lnTo>
                    <a:pt x="221" y="262"/>
                  </a:lnTo>
                  <a:lnTo>
                    <a:pt x="208" y="269"/>
                  </a:lnTo>
                  <a:lnTo>
                    <a:pt x="194" y="273"/>
                  </a:lnTo>
                  <a:lnTo>
                    <a:pt x="184" y="276"/>
                  </a:lnTo>
                  <a:lnTo>
                    <a:pt x="169" y="278"/>
                  </a:lnTo>
                  <a:lnTo>
                    <a:pt x="154" y="278"/>
                  </a:lnTo>
                  <a:lnTo>
                    <a:pt x="144" y="278"/>
                  </a:lnTo>
                  <a:lnTo>
                    <a:pt x="134" y="278"/>
                  </a:lnTo>
                  <a:lnTo>
                    <a:pt x="122" y="273"/>
                  </a:lnTo>
                  <a:lnTo>
                    <a:pt x="109" y="269"/>
                  </a:lnTo>
                  <a:lnTo>
                    <a:pt x="97" y="264"/>
                  </a:lnTo>
                  <a:lnTo>
                    <a:pt x="87" y="258"/>
                  </a:lnTo>
                  <a:lnTo>
                    <a:pt x="69" y="246"/>
                  </a:lnTo>
                  <a:lnTo>
                    <a:pt x="60" y="235"/>
                  </a:lnTo>
                  <a:lnTo>
                    <a:pt x="47" y="221"/>
                  </a:lnTo>
                  <a:lnTo>
                    <a:pt x="37" y="208"/>
                  </a:lnTo>
                  <a:lnTo>
                    <a:pt x="32" y="199"/>
                  </a:lnTo>
                  <a:lnTo>
                    <a:pt x="25" y="185"/>
                  </a:lnTo>
                  <a:lnTo>
                    <a:pt x="20" y="174"/>
                  </a:lnTo>
                  <a:lnTo>
                    <a:pt x="15" y="165"/>
                  </a:lnTo>
                  <a:lnTo>
                    <a:pt x="12" y="156"/>
                  </a:lnTo>
                  <a:lnTo>
                    <a:pt x="10" y="145"/>
                  </a:lnTo>
                  <a:lnTo>
                    <a:pt x="7" y="133"/>
                  </a:lnTo>
                  <a:lnTo>
                    <a:pt x="5" y="120"/>
                  </a:lnTo>
                  <a:lnTo>
                    <a:pt x="0" y="81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808080">
                    <a:gamma/>
                    <a:tint val="0"/>
                    <a:invGamma/>
                  </a:srgbClr>
                </a:gs>
              </a:gsLst>
              <a:lin ang="5400000" scaled="1"/>
            </a:gradFill>
            <a:ln w="3175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662">
                <a:latin typeface="+mn-ea"/>
              </a:endParaRPr>
            </a:p>
          </p:txBody>
        </p: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E5388493-8E3A-4F79-9AE8-32C719F980F8}"/>
              </a:ext>
            </a:extLst>
          </p:cNvPr>
          <p:cNvSpPr txBox="1"/>
          <p:nvPr/>
        </p:nvSpPr>
        <p:spPr>
          <a:xfrm>
            <a:off x="8207128" y="1746323"/>
            <a:ext cx="535188" cy="131231"/>
          </a:xfrm>
          <a:prstGeom prst="rect">
            <a:avLst/>
          </a:prstGeom>
          <a:noFill/>
        </p:spPr>
        <p:txBody>
          <a:bodyPr wrap="none" lIns="33231" tIns="33231" rIns="33231" bIns="33231" rtlCol="0" anchor="ctr">
            <a:spAutoFit/>
          </a:bodyPr>
          <a:lstStyle/>
          <a:p>
            <a:pPr algn="ctr" latinLnBrk="0">
              <a:lnSpc>
                <a:spcPts val="462"/>
              </a:lnSpc>
              <a:spcAft>
                <a:spcPts val="462"/>
              </a:spcAft>
            </a:pPr>
            <a:r>
              <a:rPr lang="ko-KR" altLang="en-US" sz="923" b="1" dirty="0">
                <a:solidFill>
                  <a:srgbClr val="0000CC"/>
                </a:solidFill>
                <a:latin typeface="+mn-ea"/>
              </a:rPr>
              <a:t> 공사 </a:t>
            </a:r>
            <a:r>
              <a:rPr lang="en-US" altLang="ko-KR" sz="923" b="1" dirty="0">
                <a:solidFill>
                  <a:srgbClr val="0000CC"/>
                </a:solidFill>
                <a:latin typeface="+mn-ea"/>
              </a:rPr>
              <a:t>BP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C5E170E2-126A-4082-A400-6303AF787DC1}"/>
              </a:ext>
            </a:extLst>
          </p:cNvPr>
          <p:cNvCxnSpPr/>
          <p:nvPr/>
        </p:nvCxnSpPr>
        <p:spPr>
          <a:xfrm>
            <a:off x="8163413" y="5704251"/>
            <a:ext cx="232615" cy="0"/>
          </a:xfrm>
          <a:prstGeom prst="straightConnector1">
            <a:avLst/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A97C1D1-216D-47BD-B06D-2E53B7CDEF64}"/>
              </a:ext>
            </a:extLst>
          </p:cNvPr>
          <p:cNvCxnSpPr/>
          <p:nvPr/>
        </p:nvCxnSpPr>
        <p:spPr>
          <a:xfrm>
            <a:off x="8163413" y="5150661"/>
            <a:ext cx="240354" cy="0"/>
          </a:xfrm>
          <a:prstGeom prst="straightConnector1">
            <a:avLst/>
          </a:prstGeom>
          <a:ln w="1587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32FAC34-2453-44C9-8FCF-0E1EB4681D89}"/>
              </a:ext>
            </a:extLst>
          </p:cNvPr>
          <p:cNvSpPr/>
          <p:nvPr/>
        </p:nvSpPr>
        <p:spPr>
          <a:xfrm>
            <a:off x="8376555" y="5549475"/>
            <a:ext cx="716802" cy="26587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38" dirty="0">
                <a:solidFill>
                  <a:schemeClr val="tx1"/>
                </a:solidFill>
                <a:latin typeface="+mn-ea"/>
              </a:rPr>
              <a:t>향후 비정형 예상 부분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8BB0C82-DF50-4229-80D0-B8052223DEDE}"/>
              </a:ext>
            </a:extLst>
          </p:cNvPr>
          <p:cNvSpPr/>
          <p:nvPr/>
        </p:nvSpPr>
        <p:spPr>
          <a:xfrm>
            <a:off x="8503497" y="5040796"/>
            <a:ext cx="524012" cy="219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38" dirty="0">
                <a:solidFill>
                  <a:schemeClr val="tx1"/>
                </a:solidFill>
                <a:latin typeface="+mn-ea"/>
              </a:rPr>
              <a:t>온라인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D7E42D9-1C11-44D2-B673-AA96D8E1FEDB}"/>
              </a:ext>
            </a:extLst>
          </p:cNvPr>
          <p:cNvSpPr/>
          <p:nvPr/>
        </p:nvSpPr>
        <p:spPr>
          <a:xfrm>
            <a:off x="8030475" y="5022551"/>
            <a:ext cx="997034" cy="87273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15B487D0-B211-425D-9268-ADCE46795079}"/>
              </a:ext>
            </a:extLst>
          </p:cNvPr>
          <p:cNvCxnSpPr/>
          <p:nvPr/>
        </p:nvCxnSpPr>
        <p:spPr>
          <a:xfrm>
            <a:off x="8160522" y="5419269"/>
            <a:ext cx="24035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113CEEC7-E01D-4135-A6A1-B3E7E2DCE21E}"/>
              </a:ext>
            </a:extLst>
          </p:cNvPr>
          <p:cNvSpPr/>
          <p:nvPr/>
        </p:nvSpPr>
        <p:spPr>
          <a:xfrm>
            <a:off x="8517231" y="5289065"/>
            <a:ext cx="524012" cy="21973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38" dirty="0">
                <a:solidFill>
                  <a:schemeClr val="tx1"/>
                </a:solidFill>
                <a:latin typeface="+mn-ea"/>
              </a:rPr>
              <a:t>배치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21F60CD-3000-4474-A144-A7960389B525}"/>
              </a:ext>
            </a:extLst>
          </p:cNvPr>
          <p:cNvSpPr txBox="1"/>
          <p:nvPr/>
        </p:nvSpPr>
        <p:spPr>
          <a:xfrm>
            <a:off x="2882901" y="2729668"/>
            <a:ext cx="705642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38" b="1" dirty="0">
                <a:latin typeface="+mn-ea"/>
              </a:rPr>
              <a:t>Web Server</a:t>
            </a:r>
            <a:endParaRPr lang="ko-KR" altLang="en-US" sz="738" b="1" dirty="0">
              <a:latin typeface="+mn-ea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63B2D9D-65DA-4063-ADD8-D7CA2F524817}"/>
              </a:ext>
            </a:extLst>
          </p:cNvPr>
          <p:cNvSpPr txBox="1"/>
          <p:nvPr/>
        </p:nvSpPr>
        <p:spPr>
          <a:xfrm>
            <a:off x="2922605" y="3717492"/>
            <a:ext cx="623890" cy="205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738" b="1" dirty="0">
                <a:latin typeface="+mn-ea"/>
              </a:rPr>
              <a:t>AP Server</a:t>
            </a:r>
            <a:endParaRPr lang="ko-KR" altLang="en-US" sz="738" b="1" dirty="0">
              <a:latin typeface="+mn-ea"/>
            </a:endParaRPr>
          </a:p>
        </p:txBody>
      </p:sp>
      <p:cxnSp>
        <p:nvCxnSpPr>
          <p:cNvPr id="102" name="꺾인 연결선 217">
            <a:extLst>
              <a:ext uri="{FF2B5EF4-FFF2-40B4-BE49-F238E27FC236}">
                <a16:creationId xmlns:a16="http://schemas.microsoft.com/office/drawing/2014/main" id="{BCF9DDE0-1856-497E-B3E0-F4B0AC68C903}"/>
              </a:ext>
            </a:extLst>
          </p:cNvPr>
          <p:cNvCxnSpPr>
            <a:cxnSpLocks/>
            <a:stCxn id="104" idx="3"/>
            <a:endCxn id="84" idx="1"/>
          </p:cNvCxnSpPr>
          <p:nvPr/>
        </p:nvCxnSpPr>
        <p:spPr>
          <a:xfrm>
            <a:off x="3374073" y="2604218"/>
            <a:ext cx="338222" cy="59327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03" name="꺾인 연결선 218">
            <a:extLst>
              <a:ext uri="{FF2B5EF4-FFF2-40B4-BE49-F238E27FC236}">
                <a16:creationId xmlns:a16="http://schemas.microsoft.com/office/drawing/2014/main" id="{ABFAC804-05F1-488E-B90B-D4E3B0556F5E}"/>
              </a:ext>
            </a:extLst>
          </p:cNvPr>
          <p:cNvCxnSpPr>
            <a:cxnSpLocks/>
            <a:stCxn id="105" idx="3"/>
            <a:endCxn id="84" idx="1"/>
          </p:cNvCxnSpPr>
          <p:nvPr/>
        </p:nvCxnSpPr>
        <p:spPr>
          <a:xfrm flipV="1">
            <a:off x="3374073" y="3197488"/>
            <a:ext cx="338222" cy="34264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triangle" w="med" len="med"/>
            <a:tailEnd type="triangle" w="med" len="med"/>
          </a:ln>
          <a:effectLst/>
        </p:spPr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79BEB801-7DB7-4971-B47A-8D81F951074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474" y="2454582"/>
            <a:ext cx="341599" cy="299271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8400A74C-BE13-4D1C-B580-27D39B02A58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2474" y="3390492"/>
            <a:ext cx="341599" cy="299271"/>
          </a:xfrm>
          <a:prstGeom prst="rect">
            <a:avLst/>
          </a:prstGeom>
        </p:spPr>
      </p:pic>
      <p:sp>
        <p:nvSpPr>
          <p:cNvPr id="106" name="모서리가 둥근 직사각형 87">
            <a:extLst>
              <a:ext uri="{FF2B5EF4-FFF2-40B4-BE49-F238E27FC236}">
                <a16:creationId xmlns:a16="http://schemas.microsoft.com/office/drawing/2014/main" id="{6E17EB50-1821-4C64-BC2B-01C839229A2D}"/>
              </a:ext>
            </a:extLst>
          </p:cNvPr>
          <p:cNvSpPr/>
          <p:nvPr/>
        </p:nvSpPr>
        <p:spPr>
          <a:xfrm>
            <a:off x="678172" y="3301634"/>
            <a:ext cx="1163077" cy="1275223"/>
          </a:xfrm>
          <a:prstGeom prst="roundRect">
            <a:avLst>
              <a:gd name="adj" fmla="val 3889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 latinLnBrk="0">
              <a:defRPr/>
            </a:pPr>
            <a:endParaRPr lang="ko-KR" altLang="en-US" sz="1662" kern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4AD3F881-F9F7-43D8-A342-619A39B44ACD}"/>
              </a:ext>
            </a:extLst>
          </p:cNvPr>
          <p:cNvSpPr/>
          <p:nvPr/>
        </p:nvSpPr>
        <p:spPr>
          <a:xfrm>
            <a:off x="678172" y="3096655"/>
            <a:ext cx="1163077" cy="263771"/>
          </a:xfrm>
          <a:prstGeom prst="rect">
            <a:avLst/>
          </a:prstGeom>
          <a:solidFill>
            <a:srgbClr val="FF0000"/>
          </a:solidFill>
          <a:ln w="3175" cap="flat" cmpd="sng" algn="ctr">
            <a:solidFill>
              <a:srgbClr val="FF0000"/>
            </a:solidFill>
            <a:prstDash val="solid"/>
          </a:ln>
          <a:effectLst/>
        </p:spPr>
        <p:txBody>
          <a:bodyPr wrap="none" lIns="0" rIns="0" rtlCol="0" anchor="ctr"/>
          <a:lstStyle/>
          <a:p>
            <a:pPr algn="ctr" defTabSz="844083" latinLnBrk="0">
              <a:defRPr/>
            </a:pPr>
            <a:r>
              <a:rPr lang="ko-KR" altLang="en-US" sz="923" b="1" kern="0" dirty="0">
                <a:solidFill>
                  <a:sysClr val="window" lastClr="FFFFFF"/>
                </a:solidFill>
                <a:latin typeface="+mn-ea"/>
              </a:rPr>
              <a:t>자재 </a:t>
            </a:r>
            <a:r>
              <a:rPr lang="en-US" altLang="ko-KR" sz="923" b="1" kern="0" dirty="0">
                <a:solidFill>
                  <a:sysClr val="window" lastClr="FFFFFF"/>
                </a:solidFill>
                <a:latin typeface="+mn-ea"/>
              </a:rPr>
              <a:t>BP</a:t>
            </a:r>
            <a:endParaRPr lang="ko-KR" altLang="en-US" sz="923" b="1" kern="0" dirty="0">
              <a:solidFill>
                <a:sysClr val="window" lastClr="FFFFFF"/>
              </a:solidFill>
              <a:latin typeface="+mn-ea"/>
            </a:endParaRPr>
          </a:p>
        </p:txBody>
      </p:sp>
      <p:sp>
        <p:nvSpPr>
          <p:cNvPr id="108" name="모서리가 둥근 직사각형 89">
            <a:extLst>
              <a:ext uri="{FF2B5EF4-FFF2-40B4-BE49-F238E27FC236}">
                <a16:creationId xmlns:a16="http://schemas.microsoft.com/office/drawing/2014/main" id="{C80F17D4-3E5C-4D3E-AD15-E05BF02D5076}"/>
              </a:ext>
            </a:extLst>
          </p:cNvPr>
          <p:cNvSpPr/>
          <p:nvPr/>
        </p:nvSpPr>
        <p:spPr>
          <a:xfrm>
            <a:off x="761249" y="3450343"/>
            <a:ext cx="996923" cy="281334"/>
          </a:xfrm>
          <a:prstGeom prst="roundRect">
            <a:avLst>
              <a:gd name="adj" fmla="val 3889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latinLnBrk="0">
              <a:defRPr/>
            </a:pPr>
            <a:r>
              <a:rPr lang="ko-KR" altLang="en-US" sz="923" b="1" kern="0" dirty="0">
                <a:solidFill>
                  <a:sysClr val="windowText" lastClr="000000"/>
                </a:solidFill>
                <a:latin typeface="+mn-ea"/>
              </a:rPr>
              <a:t>유선자재</a:t>
            </a:r>
          </a:p>
        </p:txBody>
      </p:sp>
      <p:sp>
        <p:nvSpPr>
          <p:cNvPr id="109" name="모서리가 둥근 직사각형 90">
            <a:extLst>
              <a:ext uri="{FF2B5EF4-FFF2-40B4-BE49-F238E27FC236}">
                <a16:creationId xmlns:a16="http://schemas.microsoft.com/office/drawing/2014/main" id="{B033F03B-E0A4-449E-9281-FD195BAB1B51}"/>
              </a:ext>
            </a:extLst>
          </p:cNvPr>
          <p:cNvSpPr/>
          <p:nvPr/>
        </p:nvSpPr>
        <p:spPr>
          <a:xfrm>
            <a:off x="753457" y="3810909"/>
            <a:ext cx="996923" cy="281334"/>
          </a:xfrm>
          <a:prstGeom prst="roundRect">
            <a:avLst>
              <a:gd name="adj" fmla="val 3889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 latinLnBrk="0">
              <a:defRPr/>
            </a:pPr>
            <a:r>
              <a:rPr lang="ko-KR" altLang="en-US" sz="923" b="1" kern="0" dirty="0">
                <a:latin typeface="+mn-ea"/>
              </a:rPr>
              <a:t>무선자재</a:t>
            </a:r>
          </a:p>
        </p:txBody>
      </p:sp>
      <p:sp>
        <p:nvSpPr>
          <p:cNvPr id="110" name="모서리가 둥근 직사각형 90">
            <a:extLst>
              <a:ext uri="{FF2B5EF4-FFF2-40B4-BE49-F238E27FC236}">
                <a16:creationId xmlns:a16="http://schemas.microsoft.com/office/drawing/2014/main" id="{86D1B37F-71F1-4D45-A940-7D0A992C6C4F}"/>
              </a:ext>
            </a:extLst>
          </p:cNvPr>
          <p:cNvSpPr/>
          <p:nvPr/>
        </p:nvSpPr>
        <p:spPr>
          <a:xfrm>
            <a:off x="755892" y="4193380"/>
            <a:ext cx="996923" cy="281334"/>
          </a:xfrm>
          <a:prstGeom prst="roundRect">
            <a:avLst>
              <a:gd name="adj" fmla="val 3889"/>
            </a:avLst>
          </a:prstGeom>
          <a:solidFill>
            <a:schemeClr val="accent6">
              <a:lumMod val="40000"/>
              <a:lumOff val="60000"/>
            </a:schemeClr>
          </a:solidFill>
          <a:ln w="3175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/>
        </p:spPr>
        <p:txBody>
          <a:bodyPr rtlCol="0" anchor="ctr"/>
          <a:lstStyle/>
          <a:p>
            <a:pPr algn="ctr" defTabSz="844083" latinLnBrk="0">
              <a:defRPr/>
            </a:pPr>
            <a:r>
              <a:rPr lang="ko-KR" altLang="en-US" sz="923" b="1" kern="0" dirty="0">
                <a:latin typeface="+mn-ea"/>
              </a:rPr>
              <a:t>개통자재</a:t>
            </a:r>
          </a:p>
        </p:txBody>
      </p:sp>
      <p:cxnSp>
        <p:nvCxnSpPr>
          <p:cNvPr id="111" name="꺾인 연결선 94">
            <a:extLst>
              <a:ext uri="{FF2B5EF4-FFF2-40B4-BE49-F238E27FC236}">
                <a16:creationId xmlns:a16="http://schemas.microsoft.com/office/drawing/2014/main" id="{6A78F155-CB56-49EB-89BF-4131F6E048B3}"/>
              </a:ext>
            </a:extLst>
          </p:cNvPr>
          <p:cNvCxnSpPr>
            <a:cxnSpLocks/>
            <a:stCxn id="110" idx="3"/>
            <a:endCxn id="19" idx="1"/>
          </p:cNvCxnSpPr>
          <p:nvPr/>
        </p:nvCxnSpPr>
        <p:spPr>
          <a:xfrm flipV="1">
            <a:off x="1752815" y="2208009"/>
            <a:ext cx="1399916" cy="212603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2" name="꺾인 연결선 94">
            <a:extLst>
              <a:ext uri="{FF2B5EF4-FFF2-40B4-BE49-F238E27FC236}">
                <a16:creationId xmlns:a16="http://schemas.microsoft.com/office/drawing/2014/main" id="{C9EAF99B-E708-44B3-B868-347D04308F78}"/>
              </a:ext>
            </a:extLst>
          </p:cNvPr>
          <p:cNvCxnSpPr>
            <a:cxnSpLocks/>
            <a:stCxn id="109" idx="3"/>
            <a:endCxn id="19" idx="1"/>
          </p:cNvCxnSpPr>
          <p:nvPr/>
        </p:nvCxnSpPr>
        <p:spPr>
          <a:xfrm flipV="1">
            <a:off x="1750380" y="2208009"/>
            <a:ext cx="1402351" cy="1743567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113" name="꺾인 연결선 94">
            <a:extLst>
              <a:ext uri="{FF2B5EF4-FFF2-40B4-BE49-F238E27FC236}">
                <a16:creationId xmlns:a16="http://schemas.microsoft.com/office/drawing/2014/main" id="{4C3F5708-569A-415A-A8CB-2A3AD26460EF}"/>
              </a:ext>
            </a:extLst>
          </p:cNvPr>
          <p:cNvCxnSpPr>
            <a:cxnSpLocks/>
            <a:stCxn id="108" idx="3"/>
          </p:cNvCxnSpPr>
          <p:nvPr/>
        </p:nvCxnSpPr>
        <p:spPr>
          <a:xfrm flipV="1">
            <a:off x="1758172" y="2203790"/>
            <a:ext cx="1394559" cy="138722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0070C0"/>
            </a:solidFill>
            <a:prstDash val="solid"/>
            <a:headEnd type="none" w="med" len="med"/>
            <a:tailEnd type="triangle" w="med" len="med"/>
          </a:ln>
          <a:effectLst/>
        </p:spPr>
      </p:cxnSp>
      <p:pic>
        <p:nvPicPr>
          <p:cNvPr id="114" name="그림 113">
            <a:extLst>
              <a:ext uri="{FF2B5EF4-FFF2-40B4-BE49-F238E27FC236}">
                <a16:creationId xmlns:a16="http://schemas.microsoft.com/office/drawing/2014/main" id="{FEAC33CA-B5C2-4858-98FB-B05BD135E4A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25206" y="2791643"/>
            <a:ext cx="1376266" cy="856866"/>
          </a:xfrm>
          <a:prstGeom prst="rect">
            <a:avLst/>
          </a:prstGeom>
        </p:spPr>
      </p:pic>
      <p:sp>
        <p:nvSpPr>
          <p:cNvPr id="115" name="TextBox 114">
            <a:extLst>
              <a:ext uri="{FF2B5EF4-FFF2-40B4-BE49-F238E27FC236}">
                <a16:creationId xmlns:a16="http://schemas.microsoft.com/office/drawing/2014/main" id="{3864DA46-C69F-4CD3-8EDA-C9172B5AADC1}"/>
              </a:ext>
            </a:extLst>
          </p:cNvPr>
          <p:cNvSpPr txBox="1"/>
          <p:nvPr/>
        </p:nvSpPr>
        <p:spPr>
          <a:xfrm>
            <a:off x="1084144" y="5196054"/>
            <a:ext cx="2047895" cy="3648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고객의 구매 </a:t>
            </a:r>
            <a:r>
              <a:rPr lang="en-US" altLang="ko-KR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DB</a:t>
            </a: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를 </a:t>
            </a:r>
            <a:r>
              <a:rPr lang="en-US" altLang="ko-KR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AI </a:t>
            </a: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분석 서버에 적재하여</a:t>
            </a:r>
            <a:endParaRPr lang="en-US" altLang="ko-KR" sz="738" b="1" kern="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고객별 맞춤 분석 준비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C3D43C0-FB8E-4FCA-B89E-A873122B4362}"/>
              </a:ext>
            </a:extLst>
          </p:cNvPr>
          <p:cNvSpPr txBox="1"/>
          <p:nvPr/>
        </p:nvSpPr>
        <p:spPr>
          <a:xfrm>
            <a:off x="5850491" y="4134480"/>
            <a:ext cx="1427730" cy="205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844083" latinLnBrk="0">
              <a:defRPr/>
            </a:pPr>
            <a:r>
              <a:rPr lang="ko-KR" altLang="en-US" sz="738" b="1" kern="0" dirty="0">
                <a:solidFill>
                  <a:srgbClr val="C00000"/>
                </a:solidFill>
                <a:latin typeface="+mn-ea"/>
              </a:rPr>
              <a:t>분석결과를 추천 </a:t>
            </a:r>
            <a:r>
              <a:rPr lang="en-US" altLang="ko-KR" sz="738" b="1" kern="0" dirty="0">
                <a:solidFill>
                  <a:srgbClr val="C00000"/>
                </a:solidFill>
                <a:latin typeface="+mn-ea"/>
              </a:rPr>
              <a:t>DB</a:t>
            </a:r>
            <a:r>
              <a:rPr lang="ko-KR" altLang="en-US" sz="738" b="1" kern="0" dirty="0">
                <a:solidFill>
                  <a:srgbClr val="C00000"/>
                </a:solidFill>
                <a:latin typeface="+mn-ea"/>
              </a:rPr>
              <a:t>에 적재</a:t>
            </a: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71FE1C4D-DDE8-4C81-9419-215DD34029E1}"/>
              </a:ext>
            </a:extLst>
          </p:cNvPr>
          <p:cNvSpPr/>
          <p:nvPr/>
        </p:nvSpPr>
        <p:spPr>
          <a:xfrm>
            <a:off x="7745303" y="3607297"/>
            <a:ext cx="199407" cy="199407"/>
          </a:xfrm>
          <a:prstGeom prst="ellipse">
            <a:avLst/>
          </a:prstGeom>
          <a:solidFill>
            <a:srgbClr val="C00000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lnSpc>
                <a:spcPct val="110000"/>
              </a:lnSpc>
              <a:spcAft>
                <a:spcPts val="462"/>
              </a:spcAft>
            </a:pPr>
            <a:r>
              <a:rPr lang="en-US" altLang="ko-KR" sz="831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831" b="1" dirty="0" err="1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8" name="Picture 2" descr="ì»´í¨í°, ì¬ì©ì, ìì´ì½, Peolpe, ìë°í, ê·¸ë£¹, ì¬ëë¤">
            <a:extLst>
              <a:ext uri="{FF2B5EF4-FFF2-40B4-BE49-F238E27FC236}">
                <a16:creationId xmlns:a16="http://schemas.microsoft.com/office/drawing/2014/main" id="{331A353A-2456-4A6F-A59B-13FC3A7F5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13294" y="1928263"/>
            <a:ext cx="780406" cy="780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직사각형 118"/>
          <p:cNvSpPr/>
          <p:nvPr/>
        </p:nvSpPr>
        <p:spPr bwMode="gray">
          <a:xfrm>
            <a:off x="2803248" y="1628800"/>
            <a:ext cx="6614248" cy="2472809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26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8" y="404664"/>
            <a:ext cx="3356048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l">
              <a:lnSpc>
                <a:spcPts val="1400"/>
              </a:lnSpc>
            </a:pPr>
            <a:r>
              <a:rPr lang="en-US" altLang="ko-KR" sz="1800" dirty="0" smtClean="0">
                <a:latin typeface="+mn-ea"/>
                <a:ea typeface="+mn-ea"/>
                <a:cs typeface="Arial" panose="020B0604020202020204" pitchFamily="34" charset="0"/>
              </a:rPr>
              <a:t>2. </a:t>
            </a: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메뉴구조개선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텍스트 개체 틀 2"/>
          <p:cNvSpPr txBox="1">
            <a:spLocks/>
          </p:cNvSpPr>
          <p:nvPr/>
        </p:nvSpPr>
        <p:spPr>
          <a:xfrm>
            <a:off x="416496" y="980728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명확한 정보전달을 위한 </a:t>
            </a:r>
            <a:r>
              <a:rPr kumimoji="0" lang="ko-KR" altLang="en-US" sz="1400" i="0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</a:rPr>
              <a:t>메뉴 구조를 개선</a:t>
            </a:r>
            <a:r>
              <a:rPr kumimoji="0" lang="ko-KR" altLang="en-US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하도록 하겠습니다</a:t>
            </a:r>
            <a:r>
              <a:rPr kumimoji="0" lang="en-US" altLang="ko-KR" sz="1400" b="0" i="0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n-ea"/>
              </a:rPr>
              <a:t>.</a:t>
            </a:r>
            <a:endParaRPr kumimoji="0" lang="ko-KR" altLang="en-US" sz="1400" b="0" i="0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 bwMode="gray">
          <a:xfrm>
            <a:off x="1424608" y="2412574"/>
            <a:ext cx="1368152" cy="12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상품리스트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구매요청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선입금 주문내역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주문진척도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구매이력조회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3" name="직사각형 2"/>
          <p:cNvSpPr/>
          <p:nvPr/>
        </p:nvSpPr>
        <p:spPr bwMode="gray">
          <a:xfrm>
            <a:off x="1424608" y="2060848"/>
            <a:ext cx="13681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주문관리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22" name="직사각형 121"/>
          <p:cNvSpPr/>
          <p:nvPr/>
        </p:nvSpPr>
        <p:spPr bwMode="gray">
          <a:xfrm>
            <a:off x="2960877" y="2412574"/>
            <a:ext cx="1368152" cy="12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상품소싱요청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신규상품제안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관심상품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재고관리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품질관리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23" name="직사각형 122"/>
          <p:cNvSpPr/>
          <p:nvPr/>
        </p:nvSpPr>
        <p:spPr bwMode="gray">
          <a:xfrm>
            <a:off x="2960877" y="2060848"/>
            <a:ext cx="13681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상품관리</a:t>
            </a:r>
          </a:p>
        </p:txBody>
      </p:sp>
      <p:sp>
        <p:nvSpPr>
          <p:cNvPr id="125" name="직사각형 124"/>
          <p:cNvSpPr/>
          <p:nvPr/>
        </p:nvSpPr>
        <p:spPr bwMode="gray">
          <a:xfrm>
            <a:off x="1419759" y="4140766"/>
            <a:ext cx="1368152" cy="78065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상품인수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반품신청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현황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인수이력조회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26" name="직사각형 125"/>
          <p:cNvSpPr/>
          <p:nvPr/>
        </p:nvSpPr>
        <p:spPr bwMode="gray">
          <a:xfrm>
            <a:off x="1419759" y="3789040"/>
            <a:ext cx="13681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인수</a:t>
            </a:r>
            <a:r>
              <a:rPr lang="en-US" altLang="ko-KR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반품</a:t>
            </a:r>
          </a:p>
        </p:txBody>
      </p:sp>
      <p:sp>
        <p:nvSpPr>
          <p:cNvPr id="128" name="직사각형 127"/>
          <p:cNvSpPr/>
          <p:nvPr/>
        </p:nvSpPr>
        <p:spPr bwMode="gray">
          <a:xfrm>
            <a:off x="1419759" y="5436910"/>
            <a:ext cx="1368152" cy="728394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세금계산서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거래명세서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채무관리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29" name="직사각형 128"/>
          <p:cNvSpPr/>
          <p:nvPr/>
        </p:nvSpPr>
        <p:spPr bwMode="gray">
          <a:xfrm>
            <a:off x="1419759" y="5085184"/>
            <a:ext cx="13681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정산관리</a:t>
            </a:r>
          </a:p>
        </p:txBody>
      </p:sp>
      <p:sp>
        <p:nvSpPr>
          <p:cNvPr id="131" name="직사각형 130"/>
          <p:cNvSpPr/>
          <p:nvPr/>
        </p:nvSpPr>
        <p:spPr bwMode="gray">
          <a:xfrm>
            <a:off x="2966582" y="4136609"/>
            <a:ext cx="1368152" cy="1232450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공지사항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질의응답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자유게시판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시스템 장애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개선 요청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32" name="직사각형 131"/>
          <p:cNvSpPr/>
          <p:nvPr/>
        </p:nvSpPr>
        <p:spPr bwMode="gray">
          <a:xfrm>
            <a:off x="2966582" y="3784883"/>
            <a:ext cx="1368152" cy="360040"/>
          </a:xfrm>
          <a:prstGeom prst="rect">
            <a:avLst/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6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고객센터</a:t>
            </a:r>
          </a:p>
        </p:txBody>
      </p:sp>
      <p:grpSp>
        <p:nvGrpSpPr>
          <p:cNvPr id="133" name="그룹 132"/>
          <p:cNvGrpSpPr/>
          <p:nvPr/>
        </p:nvGrpSpPr>
        <p:grpSpPr>
          <a:xfrm>
            <a:off x="5457056" y="2060848"/>
            <a:ext cx="1368152" cy="1584176"/>
            <a:chOff x="1064568" y="2204864"/>
            <a:chExt cx="1368152" cy="1584176"/>
          </a:xfrm>
        </p:grpSpPr>
        <p:sp>
          <p:nvSpPr>
            <p:cNvPr id="134" name="직사각형 133"/>
            <p:cNvSpPr/>
            <p:nvPr/>
          </p:nvSpPr>
          <p:spPr bwMode="gray">
            <a:xfrm>
              <a:off x="1064568" y="2556590"/>
              <a:ext cx="1368152" cy="123245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t">
              <a:noAutofit/>
            </a:bodyPr>
            <a:lstStyle/>
            <a:p>
              <a:pPr algn="ctr">
                <a:lnSpc>
                  <a:spcPct val="200000"/>
                </a:lnSpc>
                <a:spcBef>
                  <a:spcPts val="0"/>
                </a:spcBef>
                <a:buClr>
                  <a:srgbClr val="1F3F5F"/>
                </a:buClr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상품리스트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0"/>
                </a:spcBef>
                <a:buClr>
                  <a:srgbClr val="1F3F5F"/>
                </a:buClr>
              </a:pPr>
              <a:r>
                <a:rPr lang="ko-KR" altLang="en-US" sz="10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구매요청</a:t>
              </a:r>
              <a:endParaRPr lang="en-US" altLang="ko-KR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buClr>
                  <a:srgbClr val="1F3F5F"/>
                </a:buClr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선입금 주문내역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buClr>
                  <a:srgbClr val="1F3F5F"/>
                </a:buClr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주문진척도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ts val="300"/>
                </a:spcBef>
                <a:buClr>
                  <a:srgbClr val="1F3F5F"/>
                </a:buClr>
              </a:pPr>
              <a:r>
                <a:rPr lang="ko-KR" altLang="en-US" sz="1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구매이력조회</a:t>
              </a:r>
              <a:endPara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sp>
          <p:nvSpPr>
            <p:cNvPr id="135" name="직사각형 134"/>
            <p:cNvSpPr/>
            <p:nvPr/>
          </p:nvSpPr>
          <p:spPr bwMode="gray">
            <a:xfrm>
              <a:off x="1064568" y="2204864"/>
              <a:ext cx="1368152" cy="36004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FF0000"/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r>
                <a:rPr lang="ko-KR" altLang="en-US" sz="1300" dirty="0" smtClean="0">
                  <a:solidFill>
                    <a:schemeClr val="bg1"/>
                  </a:solidFill>
                  <a:latin typeface="Arial" pitchFamily="34" charset="0"/>
                  <a:ea typeface="Malgun Gothic" pitchFamily="34" charset="-127"/>
                  <a:cs typeface="Arial" pitchFamily="34" charset="0"/>
                </a:rPr>
                <a:t>주문관리</a:t>
              </a:r>
              <a:endParaRPr lang="ko-KR" altLang="en-US" sz="1300" b="1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</p:grpSp>
      <p:sp>
        <p:nvSpPr>
          <p:cNvPr id="137" name="직사각형 136"/>
          <p:cNvSpPr/>
          <p:nvPr/>
        </p:nvSpPr>
        <p:spPr bwMode="gray">
          <a:xfrm>
            <a:off x="6993325" y="2412574"/>
            <a:ext cx="1368152" cy="123245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상품소싱요청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신규상품제안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관심상품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재고관리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품질관리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38" name="직사각형 137"/>
          <p:cNvSpPr/>
          <p:nvPr/>
        </p:nvSpPr>
        <p:spPr bwMode="gray">
          <a:xfrm>
            <a:off x="6993325" y="2060848"/>
            <a:ext cx="1368152" cy="36004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상품관리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0" name="직사각형 139"/>
          <p:cNvSpPr/>
          <p:nvPr/>
        </p:nvSpPr>
        <p:spPr bwMode="gray">
          <a:xfrm>
            <a:off x="5452207" y="4140766"/>
            <a:ext cx="1368152" cy="780657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상품인수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반품신청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현황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인수이력조회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1" name="직사각형 140"/>
          <p:cNvSpPr/>
          <p:nvPr/>
        </p:nvSpPr>
        <p:spPr bwMode="gray">
          <a:xfrm>
            <a:off x="5452207" y="3789040"/>
            <a:ext cx="1368152" cy="36004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인수</a:t>
            </a:r>
            <a:r>
              <a:rPr lang="en-US" altLang="ko-KR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반품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3" name="직사각형 142"/>
          <p:cNvSpPr/>
          <p:nvPr/>
        </p:nvSpPr>
        <p:spPr bwMode="gray">
          <a:xfrm>
            <a:off x="5452207" y="5436910"/>
            <a:ext cx="1368152" cy="728394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세금계산서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거래명세서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채무관리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4" name="직사각형 143"/>
          <p:cNvSpPr/>
          <p:nvPr/>
        </p:nvSpPr>
        <p:spPr bwMode="gray">
          <a:xfrm>
            <a:off x="5452207" y="5085184"/>
            <a:ext cx="1368152" cy="36004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정산관리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6" name="직사각형 145"/>
          <p:cNvSpPr/>
          <p:nvPr/>
        </p:nvSpPr>
        <p:spPr bwMode="gray">
          <a:xfrm>
            <a:off x="6999030" y="5148878"/>
            <a:ext cx="1368152" cy="1088434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2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공지사항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질의응답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자유게시판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시스템 장애</a:t>
            </a:r>
            <a:r>
              <a:rPr lang="en-US" altLang="ko-KR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/</a:t>
            </a: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개선 요청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7" name="직사각형 146"/>
          <p:cNvSpPr/>
          <p:nvPr/>
        </p:nvSpPr>
        <p:spPr bwMode="gray">
          <a:xfrm>
            <a:off x="6999030" y="4797152"/>
            <a:ext cx="1368152" cy="36004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고객센터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9" name="직사각형 148"/>
          <p:cNvSpPr/>
          <p:nvPr/>
        </p:nvSpPr>
        <p:spPr bwMode="gray">
          <a:xfrm>
            <a:off x="6993325" y="4140767"/>
            <a:ext cx="1368152" cy="512370"/>
          </a:xfrm>
          <a:prstGeom prst="rect">
            <a:avLst/>
          </a:prstGeom>
          <a:noFill/>
          <a:ln w="9525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t">
            <a:noAutofit/>
          </a:bodyPr>
          <a:lstStyle/>
          <a:p>
            <a:pPr algn="ctr">
              <a:lnSpc>
                <a:spcPct val="150000"/>
              </a:lnSpc>
              <a:spcBef>
                <a:spcPts val="0"/>
              </a:spcBef>
              <a:buClr>
                <a:srgbClr val="1F3F5F"/>
              </a:buClr>
            </a:pPr>
            <a:r>
              <a:rPr lang="ko-KR" altLang="en-US" sz="1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재고현황</a:t>
            </a:r>
            <a:endParaRPr lang="en-US" altLang="ko-KR" sz="1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  <a:p>
            <a:pPr algn="ctr">
              <a:lnSpc>
                <a:spcPct val="100000"/>
              </a:lnSpc>
              <a:spcBef>
                <a:spcPts val="300"/>
              </a:spcBef>
              <a:buClr>
                <a:srgbClr val="1F3F5F"/>
              </a:buClr>
            </a:pPr>
            <a:r>
              <a:rPr lang="ko-KR" altLang="en-US" sz="1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재고이동</a:t>
            </a:r>
            <a:endParaRPr lang="en-US" altLang="ko-KR" sz="1000" dirty="0" smtClean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0" name="직사각형 149"/>
          <p:cNvSpPr/>
          <p:nvPr/>
        </p:nvSpPr>
        <p:spPr bwMode="gray">
          <a:xfrm>
            <a:off x="6993325" y="3789040"/>
            <a:ext cx="1368152" cy="360040"/>
          </a:xfrm>
          <a:prstGeom prst="rect">
            <a:avLst/>
          </a:prstGeom>
          <a:solidFill>
            <a:srgbClr val="FF0000"/>
          </a:solidFill>
          <a:ln w="12700">
            <a:solidFill>
              <a:srgbClr val="FF0000"/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r>
              <a:rPr lang="ko-KR" altLang="en-US" sz="1300" dirty="0" smtClean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rPr>
              <a:t>재고관리</a:t>
            </a:r>
            <a:endParaRPr lang="ko-KR" altLang="en-US" sz="1300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1" name="갈매기형 수장 150"/>
          <p:cNvSpPr/>
          <p:nvPr/>
        </p:nvSpPr>
        <p:spPr bwMode="gray">
          <a:xfrm>
            <a:off x="4629111" y="3406922"/>
            <a:ext cx="517308" cy="1008112"/>
          </a:xfrm>
          <a:prstGeom prst="chevron">
            <a:avLst>
              <a:gd name="adj" fmla="val 59641"/>
            </a:avLst>
          </a:prstGeom>
          <a:solidFill>
            <a:schemeClr val="bg1">
              <a:lumMod val="6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2" name="직사각형 151"/>
          <p:cNvSpPr/>
          <p:nvPr/>
        </p:nvSpPr>
        <p:spPr bwMode="gray">
          <a:xfrm>
            <a:off x="5241032" y="1916832"/>
            <a:ext cx="3312368" cy="4464496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53" name="텍스트 개체 틀 2"/>
          <p:cNvSpPr txBox="1">
            <a:spLocks/>
          </p:cNvSpPr>
          <p:nvPr/>
        </p:nvSpPr>
        <p:spPr>
          <a:xfrm>
            <a:off x="763987" y="1382276"/>
            <a:ext cx="8378595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상품 재고파악 및 관리를 위한 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n-ea"/>
              </a:rPr>
              <a:t>재고관리</a:t>
            </a:r>
            <a:r>
              <a:rPr kumimoji="0" lang="ko-KR" altLang="en-US" sz="2000" i="0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uLnTx/>
                <a:uFillTx/>
                <a:latin typeface="+mn-ea"/>
              </a:rPr>
              <a:t> 메뉴 신규생성</a:t>
            </a:r>
            <a:endParaRPr kumimoji="0" lang="ko-KR" altLang="en-US" sz="2000" i="0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uLnTx/>
              <a:uFillTx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3837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문서양식</Template>
  <TotalTime>55170</TotalTime>
  <Words>1886</Words>
  <Application>Microsoft Office PowerPoint</Application>
  <PresentationFormat>A4 용지(210x297mm)</PresentationFormat>
  <Paragraphs>482</Paragraphs>
  <Slides>24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34" baseType="lpstr">
      <vt:lpstr>굴림</vt:lpstr>
      <vt:lpstr>나눔고딕</vt:lpstr>
      <vt:lpstr>돋움</vt:lpstr>
      <vt:lpstr>맑은 고딕</vt:lpstr>
      <vt:lpstr>맑은 고딕</vt:lpstr>
      <vt:lpstr>산돌고딕 L</vt:lpstr>
      <vt:lpstr>Arial</vt:lpstr>
      <vt:lpstr>Wingdings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Sulhyung Han</dc:creator>
  <cp:lastModifiedBy>jameskang</cp:lastModifiedBy>
  <cp:revision>3168</cp:revision>
  <cp:lastPrinted>2011-12-14T01:17:43Z</cp:lastPrinted>
  <dcterms:created xsi:type="dcterms:W3CDTF">2008-03-04T06:26:07Z</dcterms:created>
  <dcterms:modified xsi:type="dcterms:W3CDTF">2019-04-24T08:08:43Z</dcterms:modified>
</cp:coreProperties>
</file>