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98" r:id="rId2"/>
    <p:sldId id="295" r:id="rId3"/>
    <p:sldId id="29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77" autoAdjust="0"/>
  </p:normalViewPr>
  <p:slideViewPr>
    <p:cSldViewPr>
      <p:cViewPr varScale="1">
        <p:scale>
          <a:sx n="104" d="100"/>
          <a:sy n="104" d="100"/>
        </p:scale>
        <p:origin x="78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14BA-70E0-4980-8E64-7B567FBD142B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230F8-0159-4A41-8A9E-8A43539F9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44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03" tIns="45053" rIns="90103" bIns="45053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74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85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  <a:prstGeom prst="rect">
            <a:avLst/>
          </a:prstGeom>
        </p:spPr>
        <p:txBody>
          <a:bodyPr/>
          <a:lstStyle>
            <a:lvl1pPr>
              <a:buNone/>
              <a:defRPr sz="1662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2020-03-06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043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SK Confidential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215" b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92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46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2"/>
          <p:cNvSpPr txBox="1">
            <a:spLocks/>
          </p:cNvSpPr>
          <p:nvPr/>
        </p:nvSpPr>
        <p:spPr bwMode="auto">
          <a:xfrm>
            <a:off x="8716108" y="6486698"/>
            <a:ext cx="41030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ko-KR" sz="738" dirty="0">
                <a:solidFill>
                  <a:prstClr val="black"/>
                </a:solidFill>
              </a:rPr>
              <a:t> </a:t>
            </a:r>
            <a:fld id="{EEC86BDE-6562-4B62-A915-C17E4849BDE4}" type="slidenum">
              <a:rPr lang="ko-KR" altLang="en-US" sz="738">
                <a:solidFill>
                  <a:prstClr val="black"/>
                </a:solidFill>
              </a:rPr>
              <a:pPr algn="r"/>
              <a:t>‹#›</a:t>
            </a:fld>
            <a:r>
              <a:rPr lang="en-US" altLang="ko-KR" sz="738" dirty="0">
                <a:solidFill>
                  <a:prstClr val="black"/>
                </a:solidFill>
              </a:rPr>
              <a:t> </a:t>
            </a:r>
            <a:endParaRPr lang="ko-KR" altLang="en-US" sz="738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5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63" y="46384"/>
            <a:ext cx="533636" cy="4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50960" y="3141969"/>
            <a:ext cx="8442081" cy="1682879"/>
          </a:xfrm>
        </p:spPr>
        <p:txBody>
          <a:bodyPr/>
          <a:lstStyle/>
          <a:p>
            <a:pPr algn="ctr"/>
            <a:r>
              <a:rPr lang="en-US" altLang="ko-KR" sz="1662" b="1" dirty="0"/>
              <a:t>[ </a:t>
            </a:r>
            <a:r>
              <a:rPr lang="en-US" altLang="ko-KR" sz="1662" b="1" dirty="0" smtClean="0"/>
              <a:t>2020</a:t>
            </a:r>
            <a:r>
              <a:rPr lang="ko-KR" altLang="en-US" sz="1662" b="1" dirty="0" smtClean="0"/>
              <a:t>년 </a:t>
            </a:r>
            <a:r>
              <a:rPr lang="en-US" altLang="ko-KR" sz="1662" b="1" dirty="0" smtClean="0"/>
              <a:t>3</a:t>
            </a:r>
            <a:r>
              <a:rPr lang="ko-KR" altLang="en-US" sz="1662" b="1" dirty="0" smtClean="0"/>
              <a:t>월 </a:t>
            </a:r>
            <a:r>
              <a:rPr lang="en-US" altLang="ko-KR" sz="1662" b="1" dirty="0" smtClean="0"/>
              <a:t>1</a:t>
            </a:r>
            <a:r>
              <a:rPr lang="ko-KR" altLang="en-US" sz="1662" b="1" dirty="0" smtClean="0"/>
              <a:t>주차 </a:t>
            </a:r>
            <a:r>
              <a:rPr lang="en-US" altLang="ko-KR" sz="1662" b="1" dirty="0"/>
              <a:t>]</a:t>
            </a:r>
            <a:br>
              <a:rPr lang="en-US" altLang="ko-KR" sz="1662" b="1" dirty="0"/>
            </a:br>
            <a:r>
              <a:rPr lang="en-US" altLang="ko-KR" sz="1662" b="1" dirty="0"/>
              <a:t>(</a:t>
            </a:r>
            <a:r>
              <a:rPr lang="en-US" altLang="ko-KR" sz="1662" b="1" dirty="0" smtClean="0"/>
              <a:t>2020. </a:t>
            </a:r>
            <a:r>
              <a:rPr lang="en-US" altLang="ko-KR" sz="1662" b="1" dirty="0" smtClean="0"/>
              <a:t>3. 2 </a:t>
            </a:r>
            <a:r>
              <a:rPr lang="en-US" altLang="ko-KR" sz="1662" b="1" dirty="0"/>
              <a:t>~ </a:t>
            </a:r>
            <a:r>
              <a:rPr lang="en-US" altLang="ko-KR" sz="1662" b="1" dirty="0" smtClean="0"/>
              <a:t>2020. </a:t>
            </a:r>
            <a:r>
              <a:rPr lang="en-US" altLang="ko-KR" sz="1662" b="1" dirty="0" smtClean="0"/>
              <a:t>3. 6)</a:t>
            </a:r>
            <a:r>
              <a:rPr lang="en-US" altLang="ko-KR" sz="1662" b="1" dirty="0"/>
              <a:t/>
            </a:r>
            <a:br>
              <a:rPr lang="en-US" altLang="ko-KR" sz="1662" b="1" dirty="0"/>
            </a:br>
            <a:endParaRPr lang="ko-KR" altLang="en-US" sz="1385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5024805"/>
            <a:ext cx="6400800" cy="507023"/>
          </a:xfrm>
        </p:spPr>
        <p:txBody>
          <a:bodyPr anchor="ctr"/>
          <a:lstStyle/>
          <a:p>
            <a:pPr marL="0" indent="0" algn="ctr">
              <a:spcBef>
                <a:spcPct val="0"/>
              </a:spcBef>
              <a:buNone/>
            </a:pPr>
            <a:r>
              <a:rPr lang="ko-KR" altLang="en-US" sz="1292" b="1" dirty="0"/>
              <a:t>보고 </a:t>
            </a:r>
            <a:r>
              <a:rPr lang="en-US" altLang="ko-KR" sz="1292" b="1" dirty="0"/>
              <a:t>: </a:t>
            </a:r>
            <a:r>
              <a:rPr lang="en-US" altLang="ko-KR" sz="1292" b="1" dirty="0" smtClean="0"/>
              <a:t>2020</a:t>
            </a:r>
            <a:r>
              <a:rPr lang="ko-KR" altLang="en-US" sz="1292" b="1" dirty="0" smtClean="0"/>
              <a:t>년 </a:t>
            </a:r>
            <a:r>
              <a:rPr lang="en-US" altLang="ko-KR" sz="1292" b="1" dirty="0"/>
              <a:t>3</a:t>
            </a:r>
            <a:r>
              <a:rPr lang="ko-KR" altLang="en-US" sz="1292" b="1" dirty="0" smtClean="0"/>
              <a:t>월 </a:t>
            </a:r>
            <a:r>
              <a:rPr lang="en-US" altLang="ko-KR" sz="1292" b="1" dirty="0" smtClean="0"/>
              <a:t>6</a:t>
            </a:r>
            <a:r>
              <a:rPr lang="ko-KR" altLang="en-US" sz="1292" b="1" dirty="0" smtClean="0"/>
              <a:t>일</a:t>
            </a:r>
            <a:endParaRPr lang="ko-KR" altLang="en-US" sz="1292" b="1" dirty="0"/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383931" y="2032489"/>
            <a:ext cx="8376138" cy="1131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2954" dirty="0" smtClean="0">
                <a:latin typeface="맑은 고딕" pitchFamily="50" charset="-127"/>
                <a:ea typeface="맑은 고딕" pitchFamily="50" charset="-127"/>
              </a:rPr>
              <a:t>홈앤서비스 </a:t>
            </a:r>
            <a:r>
              <a:rPr lang="ko-KR" altLang="en-US" sz="2954" dirty="0">
                <a:latin typeface="맑은 고딕" pitchFamily="50" charset="-127"/>
                <a:ea typeface="맑은 고딕" pitchFamily="50" charset="-127"/>
              </a:rPr>
              <a:t>고도화 </a:t>
            </a:r>
            <a:r>
              <a:rPr lang="ko-KR" altLang="en-US" sz="2954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주간업무보고</a:t>
            </a:r>
            <a:endParaRPr lang="en-US" altLang="ko-KR" sz="2954" dirty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67" y="1235320"/>
            <a:ext cx="1556238" cy="79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4"/>
          <p:cNvSpPr/>
          <p:nvPr/>
        </p:nvSpPr>
        <p:spPr>
          <a:xfrm>
            <a:off x="972560" y="2122256"/>
            <a:ext cx="1186013" cy="357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기획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디자인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2" name="Rectangle 95"/>
          <p:cNvSpPr/>
          <p:nvPr/>
        </p:nvSpPr>
        <p:spPr>
          <a:xfrm>
            <a:off x="972560" y="2515376"/>
            <a:ext cx="1186013" cy="357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DB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설계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3" name="Rectangle 96"/>
          <p:cNvSpPr/>
          <p:nvPr/>
        </p:nvSpPr>
        <p:spPr>
          <a:xfrm>
            <a:off x="972560" y="2918832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공인인증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5" name="Rectangle 94"/>
          <p:cNvSpPr/>
          <p:nvPr/>
        </p:nvSpPr>
        <p:spPr>
          <a:xfrm>
            <a:off x="972560" y="3314600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조직관리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6" name="Rectangle 95"/>
          <p:cNvSpPr/>
          <p:nvPr/>
        </p:nvSpPr>
        <p:spPr>
          <a:xfrm>
            <a:off x="972560" y="3708696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상품승인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/>
            </a:r>
            <a:b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</a:b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실적관리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7" name="Rectangle 96"/>
          <p:cNvSpPr/>
          <p:nvPr/>
        </p:nvSpPr>
        <p:spPr>
          <a:xfrm>
            <a:off x="972560" y="4101908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예산관리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9" name="Rectangle 96"/>
          <p:cNvSpPr/>
          <p:nvPr/>
        </p:nvSpPr>
        <p:spPr>
          <a:xfrm>
            <a:off x="972560" y="4499349"/>
            <a:ext cx="1186013" cy="3927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마이그레이션</a:t>
            </a:r>
            <a:endParaRPr lang="en-US" altLang="ko-KR" sz="831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11" name="Rectangle 97"/>
          <p:cNvSpPr/>
          <p:nvPr/>
        </p:nvSpPr>
        <p:spPr>
          <a:xfrm>
            <a:off x="980539" y="5345740"/>
            <a:ext cx="1186013" cy="73112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> Mind Stone</a:t>
            </a:r>
          </a:p>
        </p:txBody>
      </p:sp>
      <p:cxnSp>
        <p:nvCxnSpPr>
          <p:cNvPr id="112" name="Straight Connector 107"/>
          <p:cNvCxnSpPr/>
          <p:nvPr/>
        </p:nvCxnSpPr>
        <p:spPr>
          <a:xfrm>
            <a:off x="2134278" y="5316440"/>
            <a:ext cx="5822098" cy="2064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01"/>
          <p:cNvCxnSpPr/>
          <p:nvPr/>
        </p:nvCxnSpPr>
        <p:spPr>
          <a:xfrm>
            <a:off x="3491880" y="20820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01"/>
          <p:cNvCxnSpPr/>
          <p:nvPr/>
        </p:nvCxnSpPr>
        <p:spPr>
          <a:xfrm>
            <a:off x="3131840" y="20820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01"/>
          <p:cNvCxnSpPr/>
          <p:nvPr/>
        </p:nvCxnSpPr>
        <p:spPr>
          <a:xfrm>
            <a:off x="2742616" y="2051942"/>
            <a:ext cx="0" cy="32636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01"/>
          <p:cNvCxnSpPr/>
          <p:nvPr/>
        </p:nvCxnSpPr>
        <p:spPr>
          <a:xfrm>
            <a:off x="2164400" y="2041894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01"/>
          <p:cNvCxnSpPr/>
          <p:nvPr/>
        </p:nvCxnSpPr>
        <p:spPr>
          <a:xfrm>
            <a:off x="5046872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01"/>
          <p:cNvCxnSpPr/>
          <p:nvPr/>
        </p:nvCxnSpPr>
        <p:spPr>
          <a:xfrm>
            <a:off x="4644008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01"/>
          <p:cNvCxnSpPr/>
          <p:nvPr/>
        </p:nvCxnSpPr>
        <p:spPr>
          <a:xfrm>
            <a:off x="4263510" y="20820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01"/>
          <p:cNvCxnSpPr/>
          <p:nvPr/>
        </p:nvCxnSpPr>
        <p:spPr>
          <a:xfrm>
            <a:off x="3851920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01"/>
          <p:cNvCxnSpPr/>
          <p:nvPr/>
        </p:nvCxnSpPr>
        <p:spPr>
          <a:xfrm>
            <a:off x="6588224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01"/>
          <p:cNvCxnSpPr/>
          <p:nvPr/>
        </p:nvCxnSpPr>
        <p:spPr>
          <a:xfrm>
            <a:off x="6165904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01"/>
          <p:cNvCxnSpPr/>
          <p:nvPr/>
        </p:nvCxnSpPr>
        <p:spPr>
          <a:xfrm>
            <a:off x="5796136" y="20820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01"/>
          <p:cNvCxnSpPr/>
          <p:nvPr/>
        </p:nvCxnSpPr>
        <p:spPr>
          <a:xfrm>
            <a:off x="5436096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01"/>
          <p:cNvCxnSpPr/>
          <p:nvPr/>
        </p:nvCxnSpPr>
        <p:spPr>
          <a:xfrm>
            <a:off x="7308304" y="2082086"/>
            <a:ext cx="0" cy="3233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01"/>
          <p:cNvCxnSpPr/>
          <p:nvPr/>
        </p:nvCxnSpPr>
        <p:spPr>
          <a:xfrm>
            <a:off x="6948264" y="20820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Pentagon 81"/>
          <p:cNvSpPr/>
          <p:nvPr/>
        </p:nvSpPr>
        <p:spPr>
          <a:xfrm>
            <a:off x="2134279" y="1583753"/>
            <a:ext cx="5822097" cy="503051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738" b="1" dirty="0">
                <a:latin typeface="+mn-ea"/>
                <a:cs typeface="나눔고딕"/>
              </a:rPr>
              <a:t> </a:t>
            </a:r>
            <a:r>
              <a:rPr lang="en-US" altLang="ko-KR" sz="738" b="1" dirty="0">
                <a:latin typeface="+mn-ea"/>
                <a:cs typeface="나눔고딕"/>
              </a:rPr>
              <a:t>Time</a:t>
            </a:r>
            <a:endParaRPr lang="en-US" sz="738" b="1" dirty="0">
              <a:latin typeface="+mn-ea"/>
              <a:cs typeface="나눔고딕"/>
            </a:endParaRPr>
          </a:p>
        </p:txBody>
      </p:sp>
      <p:sp>
        <p:nvSpPr>
          <p:cNvPr id="146" name="Pentagon 90"/>
          <p:cNvSpPr/>
          <p:nvPr/>
        </p:nvSpPr>
        <p:spPr>
          <a:xfrm>
            <a:off x="2144696" y="1653640"/>
            <a:ext cx="563392" cy="394844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‘20</a:t>
            </a:r>
            <a:r>
              <a:rPr lang="ko-KR" altLang="en-US" sz="923" b="1" dirty="0" smtClean="0">
                <a:latin typeface="+mn-ea"/>
                <a:cs typeface="나눔고딕"/>
              </a:rPr>
              <a:t>년 </a:t>
            </a:r>
            <a:r>
              <a:rPr lang="en-US" altLang="ko-KR" sz="923" b="1" dirty="0" smtClean="0">
                <a:latin typeface="+mn-ea"/>
                <a:cs typeface="나눔고딕"/>
              </a:rPr>
              <a:t>01</a:t>
            </a:r>
            <a:r>
              <a:rPr lang="ko-KR" altLang="en-US" sz="923" b="1" dirty="0" smtClean="0">
                <a:latin typeface="+mn-ea"/>
                <a:cs typeface="나눔고딕"/>
              </a:rPr>
              <a:t>월 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7" name="Pentagon 90"/>
          <p:cNvSpPr/>
          <p:nvPr/>
        </p:nvSpPr>
        <p:spPr>
          <a:xfrm>
            <a:off x="2729745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2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8" name="Pentagon 90"/>
          <p:cNvSpPr/>
          <p:nvPr/>
        </p:nvSpPr>
        <p:spPr>
          <a:xfrm>
            <a:off x="4274240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3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9" name="Pentagon 90"/>
          <p:cNvSpPr/>
          <p:nvPr/>
        </p:nvSpPr>
        <p:spPr>
          <a:xfrm>
            <a:off x="5805864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4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cxnSp>
        <p:nvCxnSpPr>
          <p:cNvPr id="153" name="Straight Connector 108"/>
          <p:cNvCxnSpPr/>
          <p:nvPr/>
        </p:nvCxnSpPr>
        <p:spPr>
          <a:xfrm>
            <a:off x="2193436" y="2885367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09"/>
          <p:cNvCxnSpPr/>
          <p:nvPr/>
        </p:nvCxnSpPr>
        <p:spPr>
          <a:xfrm>
            <a:off x="2193436" y="3284096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10"/>
          <p:cNvCxnSpPr/>
          <p:nvPr/>
        </p:nvCxnSpPr>
        <p:spPr>
          <a:xfrm>
            <a:off x="2193436" y="2488468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08"/>
          <p:cNvCxnSpPr/>
          <p:nvPr/>
        </p:nvCxnSpPr>
        <p:spPr>
          <a:xfrm>
            <a:off x="2193436" y="4080096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09"/>
          <p:cNvCxnSpPr/>
          <p:nvPr/>
        </p:nvCxnSpPr>
        <p:spPr>
          <a:xfrm>
            <a:off x="2193436" y="4473232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10"/>
          <p:cNvCxnSpPr/>
          <p:nvPr/>
        </p:nvCxnSpPr>
        <p:spPr>
          <a:xfrm>
            <a:off x="2193436" y="3686960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00"/>
          <p:cNvGrpSpPr/>
          <p:nvPr/>
        </p:nvGrpSpPr>
        <p:grpSpPr>
          <a:xfrm>
            <a:off x="3186504" y="1124744"/>
            <a:ext cx="3958269" cy="303949"/>
            <a:chOff x="415486" y="2351986"/>
            <a:chExt cx="4288125" cy="329278"/>
          </a:xfrm>
        </p:grpSpPr>
        <p:cxnSp>
          <p:nvCxnSpPr>
            <p:cNvPr id="185" name="Straight Connector 105"/>
            <p:cNvCxnSpPr/>
            <p:nvPr/>
          </p:nvCxnSpPr>
          <p:spPr>
            <a:xfrm>
              <a:off x="415486" y="2681264"/>
              <a:ext cx="4288125" cy="0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10"/>
            <p:cNvSpPr/>
            <p:nvPr/>
          </p:nvSpPr>
          <p:spPr>
            <a:xfrm>
              <a:off x="415486" y="2351986"/>
              <a:ext cx="4288125" cy="3057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나눔고딕"/>
                </a:rPr>
                <a:t>Time Schedules</a:t>
              </a:r>
              <a:endParaRPr lang="en-US" altLang="ko-KR" sz="1400" b="1" baseline="30000" dirty="0">
                <a:solidFill>
                  <a:srgbClr val="595959"/>
                </a:solidFill>
                <a:latin typeface="+mn-ea"/>
                <a:cs typeface="나눔고딕"/>
              </a:endParaRPr>
            </a:p>
          </p:txBody>
        </p:sp>
      </p:grpSp>
      <p:cxnSp>
        <p:nvCxnSpPr>
          <p:cNvPr id="187" name="Straight Connector 101"/>
          <p:cNvCxnSpPr>
            <a:stCxn id="145" idx="3"/>
          </p:cNvCxnSpPr>
          <p:nvPr/>
        </p:nvCxnSpPr>
        <p:spPr>
          <a:xfrm>
            <a:off x="7956376" y="1835279"/>
            <a:ext cx="0" cy="351046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3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추진일정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85" name="제목 1"/>
          <p:cNvSpPr txBox="1">
            <a:spLocks/>
          </p:cNvSpPr>
          <p:nvPr/>
        </p:nvSpPr>
        <p:spPr>
          <a:xfrm>
            <a:off x="673224" y="620687"/>
            <a:ext cx="7715200" cy="578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2020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년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월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6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일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계획 및 추진 사항은 아래와 같습니다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계획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70%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/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수행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70%</a:t>
            </a:r>
            <a:endParaRPr lang="en-US" altLang="ko-KR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0" name="Rectangle 97"/>
          <p:cNvSpPr/>
          <p:nvPr/>
        </p:nvSpPr>
        <p:spPr>
          <a:xfrm>
            <a:off x="2160671" y="5337524"/>
            <a:ext cx="5795705" cy="7393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66" name="Rectangle 96"/>
          <p:cNvSpPr/>
          <p:nvPr/>
        </p:nvSpPr>
        <p:spPr>
          <a:xfrm>
            <a:off x="980539" y="4929576"/>
            <a:ext cx="1186013" cy="3927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테스트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메뉴얼</a:t>
            </a:r>
            <a:endParaRPr lang="en-US" altLang="ko-KR" sz="831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cxnSp>
        <p:nvCxnSpPr>
          <p:cNvPr id="73" name="Straight Connector 109"/>
          <p:cNvCxnSpPr/>
          <p:nvPr/>
        </p:nvCxnSpPr>
        <p:spPr>
          <a:xfrm>
            <a:off x="2199112" y="4905278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왼쪽/오른쪽 화살표 11"/>
          <p:cNvSpPr/>
          <p:nvPr/>
        </p:nvSpPr>
        <p:spPr bwMode="gray">
          <a:xfrm>
            <a:off x="2183708" y="2173457"/>
            <a:ext cx="1658484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78" name="왼쪽/오른쪽 화살표 77"/>
          <p:cNvSpPr/>
          <p:nvPr/>
        </p:nvSpPr>
        <p:spPr bwMode="gray">
          <a:xfrm>
            <a:off x="3131839" y="2560433"/>
            <a:ext cx="704867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79" name="왼쪽/오른쪽 화살표 78"/>
          <p:cNvSpPr/>
          <p:nvPr/>
        </p:nvSpPr>
        <p:spPr bwMode="gray">
          <a:xfrm>
            <a:off x="2774899" y="296945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0" name="왼쪽/오른쪽 화살표 79"/>
          <p:cNvSpPr/>
          <p:nvPr/>
        </p:nvSpPr>
        <p:spPr bwMode="gray">
          <a:xfrm>
            <a:off x="3162784" y="337493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1" name="왼쪽/오른쪽 화살표 80"/>
          <p:cNvSpPr/>
          <p:nvPr/>
        </p:nvSpPr>
        <p:spPr bwMode="gray">
          <a:xfrm>
            <a:off x="3853695" y="3752311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2" name="왼쪽/오른쪽 화살표 81"/>
          <p:cNvSpPr/>
          <p:nvPr/>
        </p:nvSpPr>
        <p:spPr bwMode="gray">
          <a:xfrm>
            <a:off x="3853695" y="416094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3" name="왼쪽/오른쪽 화살표 82"/>
          <p:cNvSpPr/>
          <p:nvPr/>
        </p:nvSpPr>
        <p:spPr bwMode="gray">
          <a:xfrm>
            <a:off x="3523509" y="4576513"/>
            <a:ext cx="1902860" cy="224960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6" name="왼쪽/오른쪽 화살표 85"/>
          <p:cNvSpPr/>
          <p:nvPr/>
        </p:nvSpPr>
        <p:spPr bwMode="gray">
          <a:xfrm>
            <a:off x="4928213" y="4990446"/>
            <a:ext cx="733635" cy="224960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4" name="오른쪽 화살표 13"/>
          <p:cNvSpPr/>
          <p:nvPr/>
        </p:nvSpPr>
        <p:spPr bwMode="gray">
          <a:xfrm>
            <a:off x="2199142" y="2187838"/>
            <a:ext cx="1647359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8" name="오른쪽 화살표 87"/>
          <p:cNvSpPr/>
          <p:nvPr/>
        </p:nvSpPr>
        <p:spPr bwMode="gray">
          <a:xfrm>
            <a:off x="3129689" y="2562007"/>
            <a:ext cx="716812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5" name="오른쪽 화살표 94"/>
          <p:cNvSpPr/>
          <p:nvPr/>
        </p:nvSpPr>
        <p:spPr bwMode="gray">
          <a:xfrm>
            <a:off x="2741657" y="2972344"/>
            <a:ext cx="1104844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8" name="오른쪽 화살표 97"/>
          <p:cNvSpPr/>
          <p:nvPr/>
        </p:nvSpPr>
        <p:spPr bwMode="gray">
          <a:xfrm>
            <a:off x="3152521" y="3382109"/>
            <a:ext cx="1103138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10" name="Rectangular Callout 97"/>
          <p:cNvSpPr/>
          <p:nvPr/>
        </p:nvSpPr>
        <p:spPr>
          <a:xfrm>
            <a:off x="3074751" y="5597339"/>
            <a:ext cx="897515" cy="359984"/>
          </a:xfrm>
          <a:prstGeom prst="wedgeRectCallout">
            <a:avLst>
              <a:gd name="adj1" fmla="val 31300"/>
              <a:gd name="adj2" fmla="val -108991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공인인증툴킷 적용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13" name="Oval 14"/>
          <p:cNvSpPr/>
          <p:nvPr/>
        </p:nvSpPr>
        <p:spPr>
          <a:xfrm>
            <a:off x="3712372" y="5215406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19" name="Rectangular Callout 97"/>
          <p:cNvSpPr/>
          <p:nvPr/>
        </p:nvSpPr>
        <p:spPr>
          <a:xfrm>
            <a:off x="4159920" y="5618141"/>
            <a:ext cx="897515" cy="359984"/>
          </a:xfrm>
          <a:prstGeom prst="wedgeRectCallout">
            <a:avLst>
              <a:gd name="adj1" fmla="val 3120"/>
              <a:gd name="adj2" fmla="val -114395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개발 리뷰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24" name="Oval 14"/>
          <p:cNvSpPr/>
          <p:nvPr/>
        </p:nvSpPr>
        <p:spPr>
          <a:xfrm>
            <a:off x="4530971" y="5233517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29" name="Rectangular Callout 97"/>
          <p:cNvSpPr/>
          <p:nvPr/>
        </p:nvSpPr>
        <p:spPr>
          <a:xfrm>
            <a:off x="5334589" y="5618141"/>
            <a:ext cx="897515" cy="359984"/>
          </a:xfrm>
          <a:prstGeom prst="wedgeRectCallout">
            <a:avLst>
              <a:gd name="adj1" fmla="val -16389"/>
              <a:gd name="adj2" fmla="val -119799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시스템 오픈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34" name="Oval 14"/>
          <p:cNvSpPr/>
          <p:nvPr/>
        </p:nvSpPr>
        <p:spPr>
          <a:xfrm>
            <a:off x="5534804" y="5226148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3" name="오른쪽 화살표 62"/>
          <p:cNvSpPr/>
          <p:nvPr/>
        </p:nvSpPr>
        <p:spPr bwMode="gray">
          <a:xfrm>
            <a:off x="3485331" y="4574268"/>
            <a:ext cx="1172317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4" name="오른쪽 화살표 63"/>
          <p:cNvSpPr/>
          <p:nvPr/>
        </p:nvSpPr>
        <p:spPr bwMode="gray">
          <a:xfrm>
            <a:off x="3860766" y="3749353"/>
            <a:ext cx="796883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5" name="오른쪽 화살표 64"/>
          <p:cNvSpPr/>
          <p:nvPr/>
        </p:nvSpPr>
        <p:spPr bwMode="gray">
          <a:xfrm>
            <a:off x="3859495" y="4168422"/>
            <a:ext cx="807881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5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697" y="263769"/>
            <a:ext cx="5978769" cy="356919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ko-KR" altLang="en-US" sz="2000" dirty="0" smtClean="0"/>
              <a:t> 실적 및 계획 </a:t>
            </a:r>
            <a:endParaRPr lang="en-US" altLang="ko-KR" sz="2000" dirty="0" smtClean="0"/>
          </a:p>
        </p:txBody>
      </p:sp>
      <p:graphicFrame>
        <p:nvGraphicFramePr>
          <p:cNvPr id="515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812152"/>
              </p:ext>
            </p:extLst>
          </p:nvPr>
        </p:nvGraphicFramePr>
        <p:xfrm>
          <a:off x="252046" y="1036028"/>
          <a:ext cx="8739553" cy="4555069"/>
        </p:xfrm>
        <a:graphic>
          <a:graphicData uri="http://schemas.openxmlformats.org/drawingml/2006/table">
            <a:tbl>
              <a:tblPr/>
              <a:tblGrid>
                <a:gridCol w="4123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실적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20.3.2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20.3.6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20.3.9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20.3.13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30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상품승인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실적관리 개발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예산관리 개발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홈앤서비스 조직 마이그레이션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주문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승인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예산 개발</a:t>
                      </a:r>
                      <a:endParaRPr lang="en-US" altLang="ko-KR" sz="900" b="0" baseline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상품승인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실적관리 개발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예산관리 개발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홈앤서비스 조직 마이그레이션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주문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승인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예산 개발</a:t>
                      </a:r>
                      <a:endParaRPr lang="en-US" altLang="ko-KR" sz="9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8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12700">
          <a:solidFill>
            <a:schemeClr val="bg1">
              <a:lumMod val="85000"/>
            </a:schemeClr>
          </a:solidFill>
          <a:prstDash val="solid"/>
          <a:miter lim="800000"/>
          <a:headEnd/>
          <a:tailEnd/>
        </a:ln>
        <a:effectLst/>
      </a:spPr>
      <a:bodyPr wrap="square" rtlCol="0" anchor="ctr">
        <a:noAutofit/>
      </a:bodyPr>
      <a:lstStyle>
        <a:defPPr algn="ctr">
          <a:spcBef>
            <a:spcPct val="50000"/>
          </a:spcBef>
          <a:buClr>
            <a:srgbClr val="1F3F5F"/>
          </a:buClr>
          <a:defRPr b="1" dirty="0">
            <a:solidFill>
              <a:schemeClr val="bg1"/>
            </a:solidFill>
            <a:latin typeface="Arial" pitchFamily="34" charset="0"/>
            <a:ea typeface="Malgun Gothic" pitchFamily="34" charset="-127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137</Words>
  <Application>Microsoft Office PowerPoint</Application>
  <PresentationFormat>화면 슬라이드 쇼(4:3)</PresentationFormat>
  <Paragraphs>55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나눔고딕</vt:lpstr>
      <vt:lpstr>Malgun Gothic</vt:lpstr>
      <vt:lpstr>Malgun Gothic</vt:lpstr>
      <vt:lpstr>Arial</vt:lpstr>
      <vt:lpstr>Wingdings</vt:lpstr>
      <vt:lpstr>1_Office 테마</vt:lpstr>
      <vt:lpstr>[ 2020년 3월 1주차 ] (2020. 3. 2 ~ 2020. 3. 6) </vt:lpstr>
      <vt:lpstr>3. 추진일정</vt:lpstr>
      <vt:lpstr> 실적 및 계획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199</cp:revision>
  <dcterms:created xsi:type="dcterms:W3CDTF">2012-10-26T02:18:54Z</dcterms:created>
  <dcterms:modified xsi:type="dcterms:W3CDTF">2020-03-06T04:36:46Z</dcterms:modified>
</cp:coreProperties>
</file>