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517510" r:id="rId2"/>
  </p:sldMasterIdLst>
  <p:notesMasterIdLst>
    <p:notesMasterId r:id="rId14"/>
  </p:notesMasterIdLst>
  <p:handoutMasterIdLst>
    <p:handoutMasterId r:id="rId15"/>
  </p:handoutMasterIdLst>
  <p:sldIdLst>
    <p:sldId id="2394" r:id="rId3"/>
    <p:sldId id="2534" r:id="rId4"/>
    <p:sldId id="2491" r:id="rId5"/>
    <p:sldId id="2549" r:id="rId6"/>
    <p:sldId id="2520" r:id="rId7"/>
    <p:sldId id="2548" r:id="rId8"/>
    <p:sldId id="2523" r:id="rId9"/>
    <p:sldId id="2525" r:id="rId10"/>
    <p:sldId id="2551" r:id="rId11"/>
    <p:sldId id="2550" r:id="rId12"/>
    <p:sldId id="2552" r:id="rId13"/>
  </p:sldIdLst>
  <p:sldSz cx="12192000" cy="6858000"/>
  <p:notesSz cx="6797675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7468" userDrawn="1">
          <p15:clr>
            <a:srgbClr val="A4A3A4"/>
          </p15:clr>
        </p15:guide>
        <p15:guide id="5" pos="1556" userDrawn="1">
          <p15:clr>
            <a:srgbClr val="A4A3A4"/>
          </p15:clr>
        </p15:guide>
        <p15:guide id="6" pos="267" userDrawn="1">
          <p15:clr>
            <a:srgbClr val="A4A3A4"/>
          </p15:clr>
        </p15:guide>
        <p15:guide id="7" pos="6129" userDrawn="1">
          <p15:clr>
            <a:srgbClr val="A4A3A4"/>
          </p15:clr>
        </p15:guide>
        <p15:guide id="8" pos="5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E5FF"/>
    <a:srgbClr val="7FF7FD"/>
    <a:srgbClr val="BEBEBE"/>
    <a:srgbClr val="B1BAC1"/>
    <a:srgbClr val="333D3F"/>
    <a:srgbClr val="222A2D"/>
    <a:srgbClr val="0000FF"/>
    <a:srgbClr val="FF6600"/>
    <a:srgbClr val="99FF99"/>
    <a:srgbClr val="C6F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176" autoAdjust="0"/>
  </p:normalViewPr>
  <p:slideViewPr>
    <p:cSldViewPr snapToGrid="0">
      <p:cViewPr varScale="1">
        <p:scale>
          <a:sx n="95" d="100"/>
          <a:sy n="95" d="100"/>
        </p:scale>
        <p:origin x="462" y="78"/>
      </p:cViewPr>
      <p:guideLst>
        <p:guide orient="horz" pos="210"/>
        <p:guide orient="horz" pos="881"/>
        <p:guide orient="horz" pos="935"/>
        <p:guide pos="7468"/>
        <p:guide pos="1556"/>
        <p:guide pos="267"/>
        <p:guide pos="6129"/>
        <p:guide pos="5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2" y="1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125" y="742950"/>
            <a:ext cx="657542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690480"/>
            <a:ext cx="5438464" cy="44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746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2" y="9377746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125" y="742950"/>
            <a:ext cx="6575425" cy="369887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5987" indent="-286916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7672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6744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5811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24882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8395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4302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0209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95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928803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2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2024-02-07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sz="1846" ker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6" y="142852"/>
            <a:ext cx="11693851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6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2024-02-07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11618346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51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361263" y="944696"/>
            <a:ext cx="8375673" cy="5034653"/>
            <a:chOff x="361263" y="944696"/>
            <a:chExt cx="8375673" cy="5034653"/>
          </a:xfrm>
        </p:grpSpPr>
        <p:grpSp>
          <p:nvGrpSpPr>
            <p:cNvPr id="6" name="그룹 5"/>
            <p:cNvGrpSpPr/>
            <p:nvPr/>
          </p:nvGrpSpPr>
          <p:grpSpPr>
            <a:xfrm>
              <a:off x="361263" y="944696"/>
              <a:ext cx="8375673" cy="5034653"/>
              <a:chOff x="361263" y="944696"/>
              <a:chExt cx="8375673" cy="503465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263" y="944696"/>
                <a:ext cx="8375673" cy="5034653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9" name="직사각형 8"/>
              <p:cNvSpPr/>
              <p:nvPr/>
            </p:nvSpPr>
            <p:spPr bwMode="auto">
              <a:xfrm>
                <a:off x="424874" y="1449689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입고관리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424874" y="168143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출고관리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24874" y="1890926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재고관리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424874" y="2131012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주문관리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424874" y="2371098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반환관리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424874" y="258586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정산</a:t>
                </a:r>
                <a:r>
                  <a:rPr kumimoji="1" lang="ko-KR" altLang="en-US" sz="800" b="1" i="0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</a:t>
                </a:r>
              </a:p>
            </p:txBody>
          </p:sp>
        </p:grpSp>
        <p:sp>
          <p:nvSpPr>
            <p:cNvPr id="7" name="직사각형 6"/>
            <p:cNvSpPr/>
            <p:nvPr/>
          </p:nvSpPr>
          <p:spPr bwMode="auto">
            <a:xfrm>
              <a:off x="1487055" y="1440872"/>
              <a:ext cx="7204363" cy="449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5" name="직사각형 14"/>
          <p:cNvSpPr/>
          <p:nvPr userDrawn="1"/>
        </p:nvSpPr>
        <p:spPr bwMode="auto">
          <a:xfrm>
            <a:off x="424874" y="2792122"/>
            <a:ext cx="886691" cy="176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kumimoji="1" lang="ko-KR" altLang="en-US" sz="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2898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46176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120450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53631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515" r:id="rId8"/>
    <p:sldLayoutId id="2147517514" r:id="rId9"/>
    <p:sldLayoutId id="2147517395" r:id="rId10"/>
    <p:sldLayoutId id="2147517396" r:id="rId11"/>
    <p:sldLayoutId id="2147517397" r:id="rId12"/>
    <p:sldLayoutId id="2147517398" r:id="rId13"/>
    <p:sldLayoutId id="2147517399" r:id="rId14"/>
    <p:sldLayoutId id="2147517400" r:id="rId15"/>
    <p:sldLayoutId id="2147517401" r:id="rId16"/>
    <p:sldLayoutId id="2147517402" r:id="rId17"/>
    <p:sldLayoutId id="2147517403" r:id="rId1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77" y="571500"/>
            <a:ext cx="11693770" cy="39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2024-02-07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sktelesys.co.kr/index.asp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27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28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3616534" y="2637692"/>
            <a:ext cx="8575466" cy="4220308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33769" y="1588478"/>
            <a:ext cx="9955546" cy="102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0">
              <a:lnSpc>
                <a:spcPct val="130000"/>
              </a:lnSpc>
            </a:pPr>
            <a:r>
              <a:rPr kumimoji="0" lang="en-US" altLang="ko-KR" sz="3939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</a:t>
            </a:r>
            <a:r>
              <a:rPr kumimoji="0" lang="ko-KR" altLang="en-US" sz="3939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해지선 수거 서비스</a:t>
            </a:r>
            <a:endParaRPr kumimoji="0" lang="en-US" altLang="ko-KR" sz="3939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67907" y="2532404"/>
            <a:ext cx="9481846" cy="11826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 sz="1723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3384790" y="4419045"/>
            <a:ext cx="2821602" cy="43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2092" dirty="0">
                <a:solidFill>
                  <a:prstClr val="black"/>
                </a:solidFill>
                <a:latin typeface="맑은 고딕" panose="020B0503020000020004" pitchFamily="50" charset="-127"/>
              </a:rPr>
              <a:t>2020. 04</a:t>
            </a:r>
          </a:p>
        </p:txBody>
      </p:sp>
      <p:pic>
        <p:nvPicPr>
          <p:cNvPr id="9" name="Picture 19" descr="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2964" y="204774"/>
            <a:ext cx="1584081" cy="922064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64" y="5874981"/>
            <a:ext cx="1418492" cy="7268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14347" y="2163085"/>
            <a:ext cx="3374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http://www.15990903.or.kr/user/index.do</a:t>
            </a:r>
            <a:endParaRPr lang="ko-KR" altLang="en-US" sz="1200" dirty="0">
              <a:solidFill>
                <a:schemeClr val="bg1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 bwMode="auto">
          <a:xfrm>
            <a:off x="1939665" y="2701740"/>
            <a:ext cx="6540310" cy="2796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939464" y="5498070"/>
            <a:ext cx="6540511" cy="210811"/>
            <a:chOff x="1588655" y="5477164"/>
            <a:chExt cx="6973454" cy="210811"/>
          </a:xfrm>
        </p:grpSpPr>
        <p:grpSp>
          <p:nvGrpSpPr>
            <p:cNvPr id="54" name="그룹 53"/>
            <p:cNvGrpSpPr/>
            <p:nvPr/>
          </p:nvGrpSpPr>
          <p:grpSpPr>
            <a:xfrm>
              <a:off x="1588655" y="5486400"/>
              <a:ext cx="6973454" cy="201575"/>
              <a:chOff x="1588655" y="5523344"/>
              <a:chExt cx="6973454" cy="201575"/>
            </a:xfrm>
          </p:grpSpPr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8655" y="5523344"/>
                <a:ext cx="2613991" cy="201575"/>
              </a:xfrm>
              <a:prstGeom prst="rect">
                <a:avLst/>
              </a:prstGeom>
            </p:spPr>
          </p:pic>
          <p:grpSp>
            <p:nvGrpSpPr>
              <p:cNvPr id="57" name="그룹 56"/>
              <p:cNvGrpSpPr/>
              <p:nvPr/>
            </p:nvGrpSpPr>
            <p:grpSpPr>
              <a:xfrm>
                <a:off x="4202646" y="5523344"/>
                <a:ext cx="4359463" cy="201575"/>
                <a:chOff x="4202646" y="5523344"/>
                <a:chExt cx="4359463" cy="201575"/>
              </a:xfrm>
            </p:grpSpPr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02646" y="5523344"/>
                  <a:ext cx="1673740" cy="201575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76386" y="5523344"/>
                  <a:ext cx="2685723" cy="201575"/>
                </a:xfrm>
                <a:prstGeom prst="rect">
                  <a:avLst/>
                </a:prstGeom>
              </p:spPr>
            </p:pic>
          </p:grpSp>
        </p:grpSp>
        <p:sp>
          <p:nvSpPr>
            <p:cNvPr id="55" name="직사각형 54"/>
            <p:cNvSpPr/>
            <p:nvPr/>
          </p:nvSpPr>
          <p:spPr bwMode="auto">
            <a:xfrm>
              <a:off x="1588655" y="5477164"/>
              <a:ext cx="6973454" cy="193963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32215" y="1414075"/>
            <a:ext cx="24272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수거이력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수거이력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– WMS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36182" y="631767"/>
            <a:ext cx="29759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완료상태의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수거 목록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FontTx/>
              <a:buAutoNum type="arabicPeriod"/>
            </a:pP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(Default),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신청일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1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FontTx/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보여지는 목록은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-1" b="25218"/>
          <a:stretch/>
        </p:blipFill>
        <p:spPr>
          <a:xfrm>
            <a:off x="549048" y="1414076"/>
            <a:ext cx="1071861" cy="182759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71" y="4017351"/>
            <a:ext cx="1076391" cy="237939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549048" y="3224882"/>
            <a:ext cx="1076391" cy="237939"/>
            <a:chOff x="549048" y="3231882"/>
            <a:chExt cx="1076391" cy="23793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048" y="3231882"/>
              <a:ext cx="1076391" cy="237939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 bwMode="auto">
            <a:xfrm>
              <a:off x="775607" y="3286702"/>
              <a:ext cx="307106" cy="106718"/>
            </a:xfrm>
            <a:prstGeom prst="rect">
              <a:avLst/>
            </a:prstGeom>
            <a:solidFill>
              <a:srgbClr val="222A2D"/>
            </a:solidFill>
            <a:ln w="9525" cap="flat" cmpd="sng" algn="ctr">
              <a:solidFill>
                <a:srgbClr val="222A2D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797" y="3247728"/>
              <a:ext cx="6459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>
                  <a:solidFill>
                    <a:srgbClr val="B1BAC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해지선관리</a:t>
              </a:r>
              <a:endParaRPr lang="ko-KR" altLang="en-US" sz="600" dirty="0">
                <a:solidFill>
                  <a:srgbClr val="B1BAC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76" y="3456560"/>
            <a:ext cx="1074582" cy="37694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 bwMode="auto">
          <a:xfrm>
            <a:off x="710255" y="3507110"/>
            <a:ext cx="452306" cy="118375"/>
          </a:xfrm>
          <a:prstGeom prst="rect">
            <a:avLst/>
          </a:prstGeom>
          <a:solidFill>
            <a:srgbClr val="333D3F"/>
          </a:solidFill>
          <a:ln w="9525" cap="flat" cmpd="sng" algn="ctr">
            <a:solidFill>
              <a:srgbClr val="333D3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600" i="0" strike="noStrike" cap="none" normalizeH="0" baseline="0" dirty="0" err="1">
                <a:ln>
                  <a:noFill/>
                </a:ln>
                <a:solidFill>
                  <a:srgbClr val="B1BA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수거접수</a:t>
            </a:r>
            <a:endParaRPr kumimoji="1" lang="ko-KR" altLang="en-US" sz="600" i="0" strike="noStrike" cap="none" normalizeH="0" baseline="0" dirty="0">
              <a:ln>
                <a:noFill/>
              </a:ln>
              <a:solidFill>
                <a:srgbClr val="B1BAC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710255" y="3680385"/>
            <a:ext cx="452306" cy="118375"/>
          </a:xfrm>
          <a:prstGeom prst="rect">
            <a:avLst/>
          </a:prstGeom>
          <a:solidFill>
            <a:srgbClr val="333D3F"/>
          </a:solidFill>
          <a:ln w="9525" cap="flat" cmpd="sng" algn="ctr">
            <a:solidFill>
              <a:srgbClr val="333D3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600" i="0" strike="noStrike" cap="none" normalizeH="0" baseline="0" dirty="0" err="1">
                <a:ln>
                  <a:noFill/>
                </a:ln>
                <a:solidFill>
                  <a:srgbClr val="B1BA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수거완료</a:t>
            </a:r>
            <a:endParaRPr kumimoji="1" lang="ko-KR" altLang="en-US" sz="600" i="0" strike="noStrike" cap="none" normalizeH="0" baseline="0" dirty="0">
              <a:ln>
                <a:noFill/>
              </a:ln>
              <a:solidFill>
                <a:srgbClr val="B1BAC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6"/>
          <a:srcRect t="1" b="49877"/>
          <a:stretch/>
        </p:blipFill>
        <p:spPr>
          <a:xfrm>
            <a:off x="549048" y="3832020"/>
            <a:ext cx="1074582" cy="188933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705727" y="3866242"/>
            <a:ext cx="452306" cy="118375"/>
          </a:xfrm>
          <a:prstGeom prst="rect">
            <a:avLst/>
          </a:prstGeom>
          <a:solidFill>
            <a:srgbClr val="333D3F"/>
          </a:solidFill>
          <a:ln w="9525" cap="flat" cmpd="sng" algn="ctr">
            <a:solidFill>
              <a:srgbClr val="333D3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600" i="0" strike="noStrike" cap="none" normalizeH="0" baseline="0" dirty="0" err="1">
                <a:ln>
                  <a:noFill/>
                </a:ln>
                <a:solidFill>
                  <a:srgbClr val="B1BA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수거이력</a:t>
            </a:r>
            <a:endParaRPr kumimoji="1" lang="ko-KR" altLang="en-US" sz="600" i="0" strike="noStrike" cap="none" normalizeH="0" baseline="0" dirty="0">
              <a:ln>
                <a:noFill/>
              </a:ln>
              <a:solidFill>
                <a:srgbClr val="B1BAC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41799" y="3222224"/>
            <a:ext cx="1079110" cy="8319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42748"/>
              </p:ext>
            </p:extLst>
          </p:nvPr>
        </p:nvGraphicFramePr>
        <p:xfrm>
          <a:off x="1932215" y="1863633"/>
          <a:ext cx="6547760" cy="457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662">
                  <a:extLst>
                    <a:ext uri="{9D8B030D-6E8A-4147-A177-3AD203B41FA5}">
                      <a16:colId xmlns:a16="http://schemas.microsoft.com/office/drawing/2014/main" val="4238817880"/>
                    </a:ext>
                  </a:extLst>
                </a:gridCol>
                <a:gridCol w="1548782">
                  <a:extLst>
                    <a:ext uri="{9D8B030D-6E8A-4147-A177-3AD203B41FA5}">
                      <a16:colId xmlns:a16="http://schemas.microsoft.com/office/drawing/2014/main" val="1389851111"/>
                    </a:ext>
                  </a:extLst>
                </a:gridCol>
                <a:gridCol w="1122433">
                  <a:extLst>
                    <a:ext uri="{9D8B030D-6E8A-4147-A177-3AD203B41FA5}">
                      <a16:colId xmlns:a16="http://schemas.microsoft.com/office/drawing/2014/main" val="1414593248"/>
                    </a:ext>
                  </a:extLst>
                </a:gridCol>
                <a:gridCol w="3202883">
                  <a:extLst>
                    <a:ext uri="{9D8B030D-6E8A-4147-A177-3AD203B41FA5}">
                      <a16:colId xmlns:a16="http://schemas.microsoft.com/office/drawing/2014/main" val="2259962762"/>
                    </a:ext>
                  </a:extLst>
                </a:gridCol>
              </a:tblGrid>
              <a:tr h="457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77869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2646435" y="4398419"/>
            <a:ext cx="748443" cy="1988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kumimoji="1" lang="en-US" altLang="ko-KR" sz="9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▼</a:t>
            </a:r>
            <a:endParaRPr kumimoji="1" lang="ko-KR" altLang="en-US" sz="9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3499" y="1948343"/>
            <a:ext cx="3005822" cy="288505"/>
          </a:xfrm>
          <a:prstGeom prst="rect">
            <a:avLst/>
          </a:prstGeom>
        </p:spPr>
      </p:pic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8134"/>
              </p:ext>
            </p:extLst>
          </p:nvPr>
        </p:nvGraphicFramePr>
        <p:xfrm>
          <a:off x="1953001" y="2701740"/>
          <a:ext cx="6531212" cy="1326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528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602441">
                  <a:extLst>
                    <a:ext uri="{9D8B030D-6E8A-4147-A177-3AD203B41FA5}">
                      <a16:colId xmlns:a16="http://schemas.microsoft.com/office/drawing/2014/main" val="2032999241"/>
                    </a:ext>
                  </a:extLst>
                </a:gridCol>
                <a:gridCol w="654222">
                  <a:extLst>
                    <a:ext uri="{9D8B030D-6E8A-4147-A177-3AD203B41FA5}">
                      <a16:colId xmlns:a16="http://schemas.microsoft.com/office/drawing/2014/main" val="2620636392"/>
                    </a:ext>
                  </a:extLst>
                </a:gridCol>
                <a:gridCol w="681482">
                  <a:extLst>
                    <a:ext uri="{9D8B030D-6E8A-4147-A177-3AD203B41FA5}">
                      <a16:colId xmlns:a16="http://schemas.microsoft.com/office/drawing/2014/main" val="3036221494"/>
                    </a:ext>
                  </a:extLst>
                </a:gridCol>
                <a:gridCol w="708741">
                  <a:extLst>
                    <a:ext uri="{9D8B030D-6E8A-4147-A177-3AD203B41FA5}">
                      <a16:colId xmlns:a16="http://schemas.microsoft.com/office/drawing/2014/main" val="3213868713"/>
                    </a:ext>
                  </a:extLst>
                </a:gridCol>
                <a:gridCol w="1030176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451917">
                  <a:extLst>
                    <a:ext uri="{9D8B030D-6E8A-4147-A177-3AD203B41FA5}">
                      <a16:colId xmlns:a16="http://schemas.microsoft.com/office/drawing/2014/main" val="3919465317"/>
                    </a:ext>
                  </a:extLst>
                </a:gridCol>
                <a:gridCol w="414141">
                  <a:extLst>
                    <a:ext uri="{9D8B030D-6E8A-4147-A177-3AD203B41FA5}">
                      <a16:colId xmlns:a16="http://schemas.microsoft.com/office/drawing/2014/main" val="867051163"/>
                    </a:ext>
                  </a:extLst>
                </a:gridCol>
                <a:gridCol w="414141">
                  <a:extLst>
                    <a:ext uri="{9D8B030D-6E8A-4147-A177-3AD203B41FA5}">
                      <a16:colId xmlns:a16="http://schemas.microsoft.com/office/drawing/2014/main" val="2049249034"/>
                    </a:ext>
                  </a:extLst>
                </a:gridCol>
                <a:gridCol w="414141">
                  <a:extLst>
                    <a:ext uri="{9D8B030D-6E8A-4147-A177-3AD203B41FA5}">
                      <a16:colId xmlns:a16="http://schemas.microsoft.com/office/drawing/2014/main" val="1574271425"/>
                    </a:ext>
                  </a:extLst>
                </a:gridCol>
                <a:gridCol w="414141">
                  <a:extLst>
                    <a:ext uri="{9D8B030D-6E8A-4147-A177-3AD203B41FA5}">
                      <a16:colId xmlns:a16="http://schemas.microsoft.com/office/drawing/2014/main" val="2490214337"/>
                    </a:ext>
                  </a:extLst>
                </a:gridCol>
                <a:gridCol w="414141">
                  <a:extLst>
                    <a:ext uri="{9D8B030D-6E8A-4147-A177-3AD203B41FA5}">
                      <a16:colId xmlns:a16="http://schemas.microsoft.com/office/drawing/2014/main" val="3542939749"/>
                    </a:ext>
                  </a:extLst>
                </a:gridCol>
              </a:tblGrid>
              <a:tr h="30736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</a:t>
                      </a:r>
                      <a:endParaRPr lang="en-US" altLang="ko-KR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1125444" rtl="0" eaLnBrk="1" latinLnBrk="1" hangingPunct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수거신청일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수거요청일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수거접수일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수거완료일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</a:t>
                      </a:r>
                      <a:r>
                        <a:rPr lang="ko-KR" altLang="en-US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</a:p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</a:p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UTP</a:t>
                      </a:r>
                    </a:p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54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_00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54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2020-03-31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_00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54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2020-03-11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2020-03-13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2020-03-11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2020-03-13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_00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수도권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44104"/>
                  </a:ext>
                </a:extLst>
              </a:tr>
              <a:tr h="254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_00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90340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 bwMode="auto">
          <a:xfrm>
            <a:off x="6928941" y="2426781"/>
            <a:ext cx="749308" cy="192413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출고처리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1158" y="1583947"/>
            <a:ext cx="640653" cy="23676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5938" y="1572746"/>
            <a:ext cx="636908" cy="236157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 bwMode="auto">
          <a:xfrm>
            <a:off x="7717947" y="2426781"/>
            <a:ext cx="749308" cy="192413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출고이력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2120302" y="4154980"/>
            <a:ext cx="3203197" cy="19287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124542" y="4160415"/>
            <a:ext cx="3203197" cy="2691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출고처리</a:t>
            </a: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3765617" y="5731161"/>
            <a:ext cx="458984" cy="19899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3203168" y="5733630"/>
            <a:ext cx="504882" cy="198993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endParaRPr kumimoji="1" lang="ko-KR" altLang="en-US" sz="8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75698"/>
              </p:ext>
            </p:extLst>
          </p:nvPr>
        </p:nvGraphicFramePr>
        <p:xfrm>
          <a:off x="2273087" y="4640802"/>
          <a:ext cx="2944956" cy="94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857">
                  <a:extLst>
                    <a:ext uri="{9D8B030D-6E8A-4147-A177-3AD203B41FA5}">
                      <a16:colId xmlns:a16="http://schemas.microsoft.com/office/drawing/2014/main" val="1068148974"/>
                    </a:ext>
                  </a:extLst>
                </a:gridCol>
                <a:gridCol w="906247">
                  <a:extLst>
                    <a:ext uri="{9D8B030D-6E8A-4147-A177-3AD203B41FA5}">
                      <a16:colId xmlns:a16="http://schemas.microsoft.com/office/drawing/2014/main" val="3803077388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2718409306"/>
                    </a:ext>
                  </a:extLst>
                </a:gridCol>
              </a:tblGrid>
              <a:tr h="235730"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0"/>
                        </a:spcBef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품목</a:t>
                      </a: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0"/>
                        </a:spcBef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출고대상</a:t>
                      </a: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0"/>
                        </a:spcBef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출고처리</a:t>
                      </a: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03067"/>
                  </a:ext>
                </a:extLst>
              </a:tr>
              <a:tr h="235730"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098682"/>
                  </a:ext>
                </a:extLst>
              </a:tr>
              <a:tr h="235730"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077744"/>
                  </a:ext>
                </a:extLst>
              </a:tr>
              <a:tr h="235730"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UTP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0769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4330958" y="4909925"/>
            <a:ext cx="748315" cy="1672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333564" y="5145057"/>
            <a:ext cx="748315" cy="1672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333564" y="5373735"/>
            <a:ext cx="748315" cy="1672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오른쪽으로 구부러진 화살표 9"/>
          <p:cNvSpPr/>
          <p:nvPr/>
        </p:nvSpPr>
        <p:spPr bwMode="auto">
          <a:xfrm rot="3306621">
            <a:off x="5048468" y="1369808"/>
            <a:ext cx="973158" cy="3156808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922993" y="3605515"/>
            <a:ext cx="4307388" cy="27466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927232" y="3610951"/>
            <a:ext cx="4303148" cy="2691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출고이력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13121"/>
              </p:ext>
            </p:extLst>
          </p:nvPr>
        </p:nvGraphicFramePr>
        <p:xfrm>
          <a:off x="6075777" y="4740910"/>
          <a:ext cx="3992563" cy="94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727">
                  <a:extLst>
                    <a:ext uri="{9D8B030D-6E8A-4147-A177-3AD203B41FA5}">
                      <a16:colId xmlns:a16="http://schemas.microsoft.com/office/drawing/2014/main" val="1068148974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803077388"/>
                    </a:ext>
                  </a:extLst>
                </a:gridCol>
                <a:gridCol w="725556">
                  <a:extLst>
                    <a:ext uri="{9D8B030D-6E8A-4147-A177-3AD203B41FA5}">
                      <a16:colId xmlns:a16="http://schemas.microsoft.com/office/drawing/2014/main" val="2718409306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918489208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969937908"/>
                    </a:ext>
                  </a:extLst>
                </a:gridCol>
              </a:tblGrid>
              <a:tr h="235730"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0"/>
                        </a:spcBef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출고일시</a:t>
                      </a: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0"/>
                        </a:spcBef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출고자</a:t>
                      </a: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UTP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03067"/>
                  </a:ext>
                </a:extLst>
              </a:tr>
              <a:tr h="235730"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2020.05.02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11:25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강출고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098682"/>
                  </a:ext>
                </a:extLst>
              </a:tr>
              <a:tr h="235730"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2020.05.02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11:25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김출고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077744"/>
                  </a:ext>
                </a:extLst>
              </a:tr>
              <a:tr h="235730"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2020.05.02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11:25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이출고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0769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46074"/>
              </p:ext>
            </p:extLst>
          </p:nvPr>
        </p:nvGraphicFramePr>
        <p:xfrm>
          <a:off x="6075777" y="4219603"/>
          <a:ext cx="3992563" cy="254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371">
                  <a:extLst>
                    <a:ext uri="{9D8B030D-6E8A-4147-A177-3AD203B41FA5}">
                      <a16:colId xmlns:a16="http://schemas.microsoft.com/office/drawing/2014/main" val="3810130457"/>
                    </a:ext>
                  </a:extLst>
                </a:gridCol>
                <a:gridCol w="3071192">
                  <a:extLst>
                    <a:ext uri="{9D8B030D-6E8A-4147-A177-3AD203B41FA5}">
                      <a16:colId xmlns:a16="http://schemas.microsoft.com/office/drawing/2014/main" val="3426803037"/>
                    </a:ext>
                  </a:extLst>
                </a:gridCol>
              </a:tblGrid>
              <a:tr h="254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813279"/>
                  </a:ext>
                </a:extLst>
              </a:tr>
            </a:tbl>
          </a:graphicData>
        </a:graphic>
      </p:graphicFrame>
      <p:pic>
        <p:nvPicPr>
          <p:cNvPr id="77" name="그림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2801" y="4236142"/>
            <a:ext cx="2258318" cy="21675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2877" y="3953114"/>
            <a:ext cx="582412" cy="21524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7122" y="3961763"/>
            <a:ext cx="579007" cy="214688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6097559" y="5860045"/>
            <a:ext cx="3970782" cy="174545"/>
            <a:chOff x="1588655" y="5477164"/>
            <a:chExt cx="6973454" cy="210811"/>
          </a:xfrm>
        </p:grpSpPr>
        <p:grpSp>
          <p:nvGrpSpPr>
            <p:cNvPr id="81" name="그룹 80"/>
            <p:cNvGrpSpPr/>
            <p:nvPr/>
          </p:nvGrpSpPr>
          <p:grpSpPr>
            <a:xfrm>
              <a:off x="1588655" y="5486400"/>
              <a:ext cx="6973454" cy="201575"/>
              <a:chOff x="1588655" y="5523344"/>
              <a:chExt cx="6973454" cy="201575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8655" y="5523344"/>
                <a:ext cx="2613991" cy="201575"/>
              </a:xfrm>
              <a:prstGeom prst="rect">
                <a:avLst/>
              </a:prstGeom>
            </p:spPr>
          </p:pic>
          <p:grpSp>
            <p:nvGrpSpPr>
              <p:cNvPr id="84" name="그룹 83"/>
              <p:cNvGrpSpPr/>
              <p:nvPr/>
            </p:nvGrpSpPr>
            <p:grpSpPr>
              <a:xfrm>
                <a:off x="4202646" y="5523344"/>
                <a:ext cx="4359463" cy="201575"/>
                <a:chOff x="4202646" y="5523344"/>
                <a:chExt cx="4359463" cy="201575"/>
              </a:xfrm>
            </p:grpSpPr>
            <p:pic>
              <p:nvPicPr>
                <p:cNvPr id="85" name="그림 8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02646" y="5523344"/>
                  <a:ext cx="1673740" cy="201575"/>
                </a:xfrm>
                <a:prstGeom prst="rect">
                  <a:avLst/>
                </a:prstGeom>
              </p:spPr>
            </p:pic>
            <p:pic>
              <p:nvPicPr>
                <p:cNvPr id="86" name="그림 8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76386" y="5523344"/>
                  <a:ext cx="2685723" cy="201575"/>
                </a:xfrm>
                <a:prstGeom prst="rect">
                  <a:avLst/>
                </a:prstGeom>
              </p:spPr>
            </p:pic>
          </p:grpSp>
        </p:grpSp>
        <p:sp>
          <p:nvSpPr>
            <p:cNvPr id="82" name="직사각형 81"/>
            <p:cNvSpPr/>
            <p:nvPr/>
          </p:nvSpPr>
          <p:spPr bwMode="auto">
            <a:xfrm>
              <a:off x="1588655" y="5477164"/>
              <a:ext cx="6973454" cy="193963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87" name="모서리가 둥근 직사각형 86"/>
          <p:cNvSpPr/>
          <p:nvPr/>
        </p:nvSpPr>
        <p:spPr bwMode="auto">
          <a:xfrm>
            <a:off x="7996152" y="6125552"/>
            <a:ext cx="458984" cy="19899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788995" y="4513304"/>
            <a:ext cx="8478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 : 22,200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692829" y="4506840"/>
            <a:ext cx="706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 : 1,050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456129" y="4511921"/>
            <a:ext cx="706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UTP : 300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>
            <a:off x="7996152" y="2619194"/>
            <a:ext cx="333169" cy="98632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614114" y="2720165"/>
            <a:ext cx="91182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수거희망일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474969" y="2716929"/>
            <a:ext cx="91182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수거예정일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209719" y="2737292"/>
            <a:ext cx="48461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6335454" y="2716929"/>
            <a:ext cx="63375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신청자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5902925" y="1692442"/>
            <a:ext cx="2621439" cy="59389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권역 ↔ 신청자 열 교체</a:t>
            </a:r>
            <a:endParaRPr lang="en-US" altLang="ko-KR" sz="12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kumimoji="1" lang="ko-KR" altLang="en-US" sz="1200" b="0" i="0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kumimoji="1" lang="en-US" altLang="ko-KR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kumimoji="1" lang="ko-KR" altLang="en-US" sz="1200" b="0" i="0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신청자 </a:t>
            </a:r>
            <a:r>
              <a:rPr kumimoji="1" lang="en-US" altLang="ko-KR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kumimoji="1" lang="ko-KR" altLang="en-US" sz="1200" b="0" i="0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권역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75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015274" y="2164528"/>
            <a:ext cx="6973454" cy="2955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15073" y="5122486"/>
            <a:ext cx="6973454" cy="210811"/>
            <a:chOff x="1588655" y="5477164"/>
            <a:chExt cx="6973454" cy="210811"/>
          </a:xfrm>
        </p:grpSpPr>
        <p:grpSp>
          <p:nvGrpSpPr>
            <p:cNvPr id="6" name="그룹 5"/>
            <p:cNvGrpSpPr/>
            <p:nvPr/>
          </p:nvGrpSpPr>
          <p:grpSpPr>
            <a:xfrm>
              <a:off x="1588655" y="5486400"/>
              <a:ext cx="6973454" cy="201575"/>
              <a:chOff x="1588655" y="5523344"/>
              <a:chExt cx="6973454" cy="201575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8655" y="5523344"/>
                <a:ext cx="2613991" cy="201575"/>
              </a:xfrm>
              <a:prstGeom prst="rect">
                <a:avLst/>
              </a:prstGeom>
            </p:spPr>
          </p:pic>
          <p:grpSp>
            <p:nvGrpSpPr>
              <p:cNvPr id="9" name="그룹 8"/>
              <p:cNvGrpSpPr/>
              <p:nvPr/>
            </p:nvGrpSpPr>
            <p:grpSpPr>
              <a:xfrm>
                <a:off x="4202646" y="5523344"/>
                <a:ext cx="4359463" cy="201575"/>
                <a:chOff x="4202646" y="5523344"/>
                <a:chExt cx="4359463" cy="201575"/>
              </a:xfrm>
            </p:grpSpPr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02646" y="5523344"/>
                  <a:ext cx="1673740" cy="201575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76386" y="5523344"/>
                  <a:ext cx="2685723" cy="201575"/>
                </a:xfrm>
                <a:prstGeom prst="rect">
                  <a:avLst/>
                </a:prstGeom>
              </p:spPr>
            </p:pic>
          </p:grpSp>
        </p:grpSp>
        <p:sp>
          <p:nvSpPr>
            <p:cNvPr id="7" name="직사각형 6"/>
            <p:cNvSpPr/>
            <p:nvPr/>
          </p:nvSpPr>
          <p:spPr bwMode="auto">
            <a:xfrm>
              <a:off x="1588655" y="5477164"/>
              <a:ext cx="6973454" cy="193963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62551"/>
              </p:ext>
            </p:extLst>
          </p:nvPr>
        </p:nvGraphicFramePr>
        <p:xfrm>
          <a:off x="1015073" y="2166846"/>
          <a:ext cx="6970836" cy="131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04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636349">
                  <a:extLst>
                    <a:ext uri="{9D8B030D-6E8A-4147-A177-3AD203B41FA5}">
                      <a16:colId xmlns:a16="http://schemas.microsoft.com/office/drawing/2014/main" val="2032999241"/>
                    </a:ext>
                  </a:extLst>
                </a:gridCol>
                <a:gridCol w="730506">
                  <a:extLst>
                    <a:ext uri="{9D8B030D-6E8A-4147-A177-3AD203B41FA5}">
                      <a16:colId xmlns:a16="http://schemas.microsoft.com/office/drawing/2014/main" val="2620636392"/>
                    </a:ext>
                  </a:extLst>
                </a:gridCol>
                <a:gridCol w="709332">
                  <a:extLst>
                    <a:ext uri="{9D8B030D-6E8A-4147-A177-3AD203B41FA5}">
                      <a16:colId xmlns:a16="http://schemas.microsoft.com/office/drawing/2014/main" val="3036221494"/>
                    </a:ext>
                  </a:extLst>
                </a:gridCol>
                <a:gridCol w="698745">
                  <a:extLst>
                    <a:ext uri="{9D8B030D-6E8A-4147-A177-3AD203B41FA5}">
                      <a16:colId xmlns:a16="http://schemas.microsoft.com/office/drawing/2014/main" val="3213868713"/>
                    </a:ext>
                  </a:extLst>
                </a:gridCol>
                <a:gridCol w="1101053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455243">
                  <a:extLst>
                    <a:ext uri="{9D8B030D-6E8A-4147-A177-3AD203B41FA5}">
                      <a16:colId xmlns:a16="http://schemas.microsoft.com/office/drawing/2014/main" val="3919465317"/>
                    </a:ext>
                  </a:extLst>
                </a:gridCol>
                <a:gridCol w="523924">
                  <a:extLst>
                    <a:ext uri="{9D8B030D-6E8A-4147-A177-3AD203B41FA5}">
                      <a16:colId xmlns:a16="http://schemas.microsoft.com/office/drawing/2014/main" val="3595761578"/>
                    </a:ext>
                  </a:extLst>
                </a:gridCol>
                <a:gridCol w="440720">
                  <a:extLst>
                    <a:ext uri="{9D8B030D-6E8A-4147-A177-3AD203B41FA5}">
                      <a16:colId xmlns:a16="http://schemas.microsoft.com/office/drawing/2014/main" val="2049249034"/>
                    </a:ext>
                  </a:extLst>
                </a:gridCol>
                <a:gridCol w="440720">
                  <a:extLst>
                    <a:ext uri="{9D8B030D-6E8A-4147-A177-3AD203B41FA5}">
                      <a16:colId xmlns:a16="http://schemas.microsoft.com/office/drawing/2014/main" val="1574271425"/>
                    </a:ext>
                  </a:extLst>
                </a:gridCol>
                <a:gridCol w="440720">
                  <a:extLst>
                    <a:ext uri="{9D8B030D-6E8A-4147-A177-3AD203B41FA5}">
                      <a16:colId xmlns:a16="http://schemas.microsoft.com/office/drawing/2014/main" val="2490214337"/>
                    </a:ext>
                  </a:extLst>
                </a:gridCol>
                <a:gridCol w="440720">
                  <a:extLst>
                    <a:ext uri="{9D8B030D-6E8A-4147-A177-3AD203B41FA5}">
                      <a16:colId xmlns:a16="http://schemas.microsoft.com/office/drawing/2014/main" val="354293974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</a:t>
                      </a:r>
                      <a:endParaRPr lang="en-US" altLang="ko-KR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1125444" rtl="0" eaLnBrk="1" latinLnBrk="1" hangingPunct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수거신청일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수거요청일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수거접수일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수거완료일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요청사업장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UTP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_00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김요청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2020-03-31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_00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이요청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2020-03-11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2020-03-13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2020-03-11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2020-03-13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_00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수도권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최요청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44104"/>
                  </a:ext>
                </a:extLst>
              </a:tr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_00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박요청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90340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56" y="1251048"/>
            <a:ext cx="181054" cy="15743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12336" y="1218774"/>
            <a:ext cx="1381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해지선수거이력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424" y="1271437"/>
            <a:ext cx="747350" cy="193558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96946"/>
              </p:ext>
            </p:extLst>
          </p:nvPr>
        </p:nvGraphicFramePr>
        <p:xfrm>
          <a:off x="1012462" y="1502584"/>
          <a:ext cx="6973448" cy="252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31">
                  <a:extLst>
                    <a:ext uri="{9D8B030D-6E8A-4147-A177-3AD203B41FA5}">
                      <a16:colId xmlns:a16="http://schemas.microsoft.com/office/drawing/2014/main" val="2471376407"/>
                    </a:ext>
                  </a:extLst>
                </a:gridCol>
                <a:gridCol w="1853739">
                  <a:extLst>
                    <a:ext uri="{9D8B030D-6E8A-4147-A177-3AD203B41FA5}">
                      <a16:colId xmlns:a16="http://schemas.microsoft.com/office/drawing/2014/main" val="1748613511"/>
                    </a:ext>
                  </a:extLst>
                </a:gridCol>
                <a:gridCol w="532014">
                  <a:extLst>
                    <a:ext uri="{9D8B030D-6E8A-4147-A177-3AD203B41FA5}">
                      <a16:colId xmlns:a16="http://schemas.microsoft.com/office/drawing/2014/main" val="3698012484"/>
                    </a:ext>
                  </a:extLst>
                </a:gridCol>
                <a:gridCol w="4031664">
                  <a:extLst>
                    <a:ext uri="{9D8B030D-6E8A-4147-A177-3AD203B41FA5}">
                      <a16:colId xmlns:a16="http://schemas.microsoft.com/office/drawing/2014/main" val="2671897994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요청업체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14175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4032031" y="1547421"/>
            <a:ext cx="1270773" cy="16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36182" y="631767"/>
            <a:ext cx="2975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해지선수거실적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해지선 수거 정보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요청일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1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요청업체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요청조직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340147" y="36944"/>
            <a:ext cx="8434398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이력확인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운영사</a:t>
            </a:r>
            <a:endParaRPr lang="en-US" altLang="ko-KR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r="36726" b="-2890"/>
          <a:stretch/>
        </p:blipFill>
        <p:spPr>
          <a:xfrm>
            <a:off x="1597548" y="1515571"/>
            <a:ext cx="1536007" cy="239731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 bwMode="auto">
          <a:xfrm>
            <a:off x="7223624" y="1886729"/>
            <a:ext cx="749308" cy="192413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출고이력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5922993" y="3605515"/>
            <a:ext cx="4307388" cy="27466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927232" y="3610951"/>
            <a:ext cx="4303148" cy="2691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출고이력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24644"/>
              </p:ext>
            </p:extLst>
          </p:nvPr>
        </p:nvGraphicFramePr>
        <p:xfrm>
          <a:off x="6075777" y="4740910"/>
          <a:ext cx="3992563" cy="94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727">
                  <a:extLst>
                    <a:ext uri="{9D8B030D-6E8A-4147-A177-3AD203B41FA5}">
                      <a16:colId xmlns:a16="http://schemas.microsoft.com/office/drawing/2014/main" val="1068148974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803077388"/>
                    </a:ext>
                  </a:extLst>
                </a:gridCol>
                <a:gridCol w="725556">
                  <a:extLst>
                    <a:ext uri="{9D8B030D-6E8A-4147-A177-3AD203B41FA5}">
                      <a16:colId xmlns:a16="http://schemas.microsoft.com/office/drawing/2014/main" val="2718409306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918489208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969937908"/>
                    </a:ext>
                  </a:extLst>
                </a:gridCol>
              </a:tblGrid>
              <a:tr h="235730"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0"/>
                        </a:spcBef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출고일시</a:t>
                      </a: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0"/>
                        </a:spcBef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출고자</a:t>
                      </a: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UTP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03067"/>
                  </a:ext>
                </a:extLst>
              </a:tr>
              <a:tr h="235730"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2020.05.02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11:25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강출고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098682"/>
                  </a:ext>
                </a:extLst>
              </a:tr>
              <a:tr h="235730"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2020.05.02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11:25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김출고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077744"/>
                  </a:ext>
                </a:extLst>
              </a:tr>
              <a:tr h="235730"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2020.05.02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11:25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이출고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07692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24495"/>
              </p:ext>
            </p:extLst>
          </p:nvPr>
        </p:nvGraphicFramePr>
        <p:xfrm>
          <a:off x="6075777" y="4219603"/>
          <a:ext cx="3992563" cy="254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371">
                  <a:extLst>
                    <a:ext uri="{9D8B030D-6E8A-4147-A177-3AD203B41FA5}">
                      <a16:colId xmlns:a16="http://schemas.microsoft.com/office/drawing/2014/main" val="3810130457"/>
                    </a:ext>
                  </a:extLst>
                </a:gridCol>
                <a:gridCol w="3071192">
                  <a:extLst>
                    <a:ext uri="{9D8B030D-6E8A-4147-A177-3AD203B41FA5}">
                      <a16:colId xmlns:a16="http://schemas.microsoft.com/office/drawing/2014/main" val="3426803037"/>
                    </a:ext>
                  </a:extLst>
                </a:gridCol>
              </a:tblGrid>
              <a:tr h="254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813279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801" y="4236142"/>
            <a:ext cx="2258318" cy="21675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2877" y="3953114"/>
            <a:ext cx="582412" cy="21524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7122" y="3961763"/>
            <a:ext cx="579007" cy="214688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097559" y="5860045"/>
            <a:ext cx="3970782" cy="174545"/>
            <a:chOff x="1588655" y="5477164"/>
            <a:chExt cx="6973454" cy="210811"/>
          </a:xfrm>
        </p:grpSpPr>
        <p:grpSp>
          <p:nvGrpSpPr>
            <p:cNvPr id="31" name="그룹 30"/>
            <p:cNvGrpSpPr/>
            <p:nvPr/>
          </p:nvGrpSpPr>
          <p:grpSpPr>
            <a:xfrm>
              <a:off x="1588655" y="5486400"/>
              <a:ext cx="6973454" cy="201575"/>
              <a:chOff x="1588655" y="5523344"/>
              <a:chExt cx="6973454" cy="201575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8655" y="5523344"/>
                <a:ext cx="2613991" cy="201575"/>
              </a:xfrm>
              <a:prstGeom prst="rect">
                <a:avLst/>
              </a:prstGeom>
            </p:spPr>
          </p:pic>
          <p:grpSp>
            <p:nvGrpSpPr>
              <p:cNvPr id="36" name="그룹 35"/>
              <p:cNvGrpSpPr/>
              <p:nvPr/>
            </p:nvGrpSpPr>
            <p:grpSpPr>
              <a:xfrm>
                <a:off x="4202646" y="5523344"/>
                <a:ext cx="4359463" cy="201575"/>
                <a:chOff x="4202646" y="5523344"/>
                <a:chExt cx="4359463" cy="201575"/>
              </a:xfrm>
            </p:grpSpPr>
            <p:pic>
              <p:nvPicPr>
                <p:cNvPr id="37" name="그림 3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02646" y="5523344"/>
                  <a:ext cx="1673740" cy="201575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76386" y="5523344"/>
                  <a:ext cx="2685723" cy="201575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직사각형 33"/>
            <p:cNvSpPr/>
            <p:nvPr/>
          </p:nvSpPr>
          <p:spPr bwMode="auto">
            <a:xfrm>
              <a:off x="1588655" y="5477164"/>
              <a:ext cx="6973454" cy="193963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 bwMode="auto">
          <a:xfrm>
            <a:off x="7996152" y="6125552"/>
            <a:ext cx="458984" cy="19899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88995" y="4513304"/>
            <a:ext cx="8478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 : 22,200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92829" y="4506840"/>
            <a:ext cx="706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 : 1,050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56129" y="4511921"/>
            <a:ext cx="706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UTP : 300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 bwMode="auto">
          <a:xfrm>
            <a:off x="7486156" y="2073566"/>
            <a:ext cx="333169" cy="156818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9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561905" y="1782090"/>
            <a:ext cx="5795498" cy="13481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 sz="1723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61905" y="2019786"/>
            <a:ext cx="412889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marL="567598" indent="-342900" latinLnBrk="0">
              <a:lnSpc>
                <a:spcPct val="150000"/>
              </a:lnSpc>
              <a:buFont typeface="+mj-lt"/>
              <a:buAutoNum type="arabicPeriod"/>
              <a:tabLst>
                <a:tab pos="5742498" algn="ctr"/>
                <a:tab pos="11586597" algn="r"/>
              </a:tabLst>
              <a:defRPr/>
            </a:pPr>
            <a:r>
              <a:rPr lang="ko-KR" altLang="en-US" sz="1600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시스템 절차</a:t>
            </a: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/>
              <a:cs typeface="Times New Roman" panose="02020603050405020304" pitchFamily="18" charset="0"/>
            </a:endParaRPr>
          </a:p>
          <a:p>
            <a:pPr marL="567598" indent="-342900" latinLnBrk="0">
              <a:lnSpc>
                <a:spcPct val="150000"/>
              </a:lnSpc>
              <a:buFont typeface="+mj-lt"/>
              <a:buAutoNum type="arabicPeriod"/>
              <a:tabLst>
                <a:tab pos="5742498" algn="ctr"/>
                <a:tab pos="11586597" algn="r"/>
              </a:tabLst>
              <a:defRPr/>
            </a:pPr>
            <a:r>
              <a:rPr lang="ko-KR" altLang="en-US" sz="1600" kern="0" dirty="0" err="1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배출예약</a:t>
            </a:r>
            <a:r>
              <a:rPr lang="ko-KR" altLang="en-US" sz="1600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600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- HOMS</a:t>
            </a:r>
          </a:p>
          <a:p>
            <a:pPr marL="567598" indent="-342900" latinLnBrk="0">
              <a:lnSpc>
                <a:spcPct val="150000"/>
              </a:lnSpc>
              <a:buFont typeface="+mj-lt"/>
              <a:buAutoNum type="arabicPeriod"/>
              <a:tabLst>
                <a:tab pos="5742498" algn="ctr"/>
                <a:tab pos="11586597" algn="r"/>
              </a:tabLst>
              <a:defRPr/>
            </a:pPr>
            <a:r>
              <a:rPr lang="ko-KR" altLang="en-US" sz="1600" kern="0" dirty="0" err="1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이력확인</a:t>
            </a:r>
            <a:r>
              <a:rPr lang="ko-KR" altLang="en-US" sz="1600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600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- HOMS</a:t>
            </a:r>
          </a:p>
          <a:p>
            <a:pPr marL="567598" indent="-342900" latinLnBrk="0">
              <a:lnSpc>
                <a:spcPct val="150000"/>
              </a:lnSpc>
              <a:buFont typeface="+mj-lt"/>
              <a:buAutoNum type="arabicPeriod"/>
              <a:tabLst>
                <a:tab pos="5742498" algn="ctr"/>
                <a:tab pos="11586597" algn="r"/>
              </a:tabLst>
              <a:defRPr/>
            </a:pPr>
            <a:r>
              <a:rPr lang="ko-KR" altLang="en-US" sz="1600" kern="0" dirty="0" err="1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수거접수</a:t>
            </a:r>
            <a:r>
              <a:rPr lang="ko-KR" altLang="en-US" sz="1600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600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- WMS</a:t>
            </a:r>
          </a:p>
          <a:p>
            <a:pPr marL="567598" indent="-342900" latinLnBrk="0">
              <a:lnSpc>
                <a:spcPct val="150000"/>
              </a:lnSpc>
              <a:buFont typeface="+mj-lt"/>
              <a:buAutoNum type="arabicPeriod"/>
              <a:tabLst>
                <a:tab pos="5742498" algn="ctr"/>
                <a:tab pos="11586597" algn="r"/>
              </a:tabLst>
              <a:defRPr/>
            </a:pPr>
            <a:r>
              <a:rPr lang="ko-KR" altLang="en-US" sz="1600" kern="0" dirty="0" err="1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수거완료</a:t>
            </a:r>
            <a:r>
              <a:rPr lang="ko-KR" altLang="en-US" sz="1600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600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- WMS</a:t>
            </a:r>
          </a:p>
          <a:p>
            <a:pPr marL="567598" indent="-342900" latinLnBrk="0">
              <a:lnSpc>
                <a:spcPct val="150000"/>
              </a:lnSpc>
              <a:buFont typeface="+mj-lt"/>
              <a:buAutoNum type="arabicPeriod"/>
              <a:tabLst>
                <a:tab pos="5742498" algn="ctr"/>
                <a:tab pos="11586597" algn="r"/>
              </a:tabLst>
              <a:defRPr/>
            </a:pPr>
            <a:r>
              <a:rPr lang="ko-KR" altLang="en-US" sz="1600" kern="0" dirty="0" err="1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이력확인</a:t>
            </a:r>
            <a:r>
              <a:rPr lang="ko-KR" altLang="en-US" sz="1600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600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- WMS</a:t>
            </a:r>
          </a:p>
          <a:p>
            <a:pPr marL="567598" indent="-342900" latinLnBrk="0">
              <a:lnSpc>
                <a:spcPct val="150000"/>
              </a:lnSpc>
              <a:buFont typeface="+mj-lt"/>
              <a:buAutoNum type="arabicPeriod"/>
              <a:tabLst>
                <a:tab pos="5742498" algn="ctr"/>
                <a:tab pos="11586597" algn="r"/>
              </a:tabLst>
              <a:defRPr/>
            </a:pPr>
            <a:r>
              <a:rPr lang="ko-KR" altLang="en-US" sz="1600" kern="0" dirty="0" err="1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이력확인</a:t>
            </a:r>
            <a:r>
              <a:rPr lang="ko-KR" altLang="en-US" sz="1600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 </a:t>
            </a:r>
            <a:r>
              <a:rPr lang="en-US" altLang="ko-KR" sz="1600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- </a:t>
            </a:r>
            <a:r>
              <a:rPr lang="ko-KR" altLang="en-US" sz="1600" kern="0" dirty="0" err="1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운영사</a:t>
            </a: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61904" y="1291065"/>
            <a:ext cx="8055431" cy="5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10000"/>
              </a:lnSpc>
              <a:spcBef>
                <a:spcPct val="50000"/>
              </a:spcBef>
            </a:pPr>
            <a:r>
              <a:rPr lang="ko-KR" altLang="en-US" sz="2954" dirty="0">
                <a:solidFill>
                  <a:srgbClr val="000000"/>
                </a:solidFill>
                <a:latin typeface="맑은 고딕" panose="020B0503020000020004" pitchFamily="50" charset="-127"/>
              </a:rPr>
              <a:t>해지선 수거 서비스</a:t>
            </a:r>
            <a:endParaRPr lang="en-US" altLang="ko-KR" sz="2954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해지선 수거 서비스 시스템</a:t>
            </a:r>
          </a:p>
        </p:txBody>
      </p:sp>
    </p:spTree>
    <p:extLst>
      <p:ext uri="{BB962C8B-B14F-4D97-AF65-F5344CB8AC3E}">
        <p14:creationId xmlns:p14="http://schemas.microsoft.com/office/powerpoint/2010/main" val="329367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1-1.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해지선 수거 서비스 절차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69519"/>
              </p:ext>
            </p:extLst>
          </p:nvPr>
        </p:nvGraphicFramePr>
        <p:xfrm>
          <a:off x="2995709" y="714895"/>
          <a:ext cx="8542355" cy="5427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8312">
                  <a:extLst>
                    <a:ext uri="{9D8B030D-6E8A-4147-A177-3AD203B41FA5}">
                      <a16:colId xmlns:a16="http://schemas.microsoft.com/office/drawing/2014/main" val="2088656717"/>
                    </a:ext>
                  </a:extLst>
                </a:gridCol>
                <a:gridCol w="2106835">
                  <a:extLst>
                    <a:ext uri="{9D8B030D-6E8A-4147-A177-3AD203B41FA5}">
                      <a16:colId xmlns:a16="http://schemas.microsoft.com/office/drawing/2014/main" val="1625168805"/>
                    </a:ext>
                  </a:extLst>
                </a:gridCol>
                <a:gridCol w="2134316">
                  <a:extLst>
                    <a:ext uri="{9D8B030D-6E8A-4147-A177-3AD203B41FA5}">
                      <a16:colId xmlns:a16="http://schemas.microsoft.com/office/drawing/2014/main" val="820510075"/>
                    </a:ext>
                  </a:extLst>
                </a:gridCol>
                <a:gridCol w="2052892">
                  <a:extLst>
                    <a:ext uri="{9D8B030D-6E8A-4147-A177-3AD203B41FA5}">
                      <a16:colId xmlns:a16="http://schemas.microsoft.com/office/drawing/2014/main" val="2852281311"/>
                    </a:ext>
                  </a:extLst>
                </a:gridCol>
              </a:tblGrid>
              <a:tr h="38330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폐기물수거서비스 시스템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98068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업체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물류센터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763944"/>
                  </a:ext>
                </a:extLst>
              </a:tr>
              <a:tr h="46697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340428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3739292" y="1890318"/>
            <a:ext cx="801862" cy="741345"/>
            <a:chOff x="1355825" y="1869609"/>
            <a:chExt cx="801862" cy="74134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5825" y="1869609"/>
              <a:ext cx="801862" cy="74134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 bwMode="auto">
            <a:xfrm>
              <a:off x="1404851" y="2310938"/>
              <a:ext cx="689956" cy="2327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배출</a:t>
              </a:r>
              <a:r>
                <a:rPr kumimoji="1" lang="ko-KR" altLang="en-US" sz="800" i="0" strike="noStrike" cap="none" normalizeH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893248" y="1901283"/>
            <a:ext cx="780034" cy="737095"/>
            <a:chOff x="3514686" y="1888909"/>
            <a:chExt cx="780034" cy="7370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4686" y="1888909"/>
              <a:ext cx="780034" cy="737095"/>
            </a:xfrm>
            <a:prstGeom prst="rect">
              <a:avLst/>
            </a:prstGeom>
          </p:spPr>
        </p:pic>
        <p:sp>
          <p:nvSpPr>
            <p:cNvPr id="65" name="직사각형 64"/>
            <p:cNvSpPr/>
            <p:nvPr/>
          </p:nvSpPr>
          <p:spPr bwMode="auto">
            <a:xfrm>
              <a:off x="3587613" y="2310937"/>
              <a:ext cx="627233" cy="2327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i="0" strike="noStrike" cap="none" normalizeH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예약접수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100982" y="1907441"/>
            <a:ext cx="760830" cy="718563"/>
            <a:chOff x="5440047" y="1907441"/>
            <a:chExt cx="760830" cy="71856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0047" y="1907441"/>
              <a:ext cx="760830" cy="718563"/>
            </a:xfrm>
            <a:prstGeom prst="rect">
              <a:avLst/>
            </a:prstGeom>
          </p:spPr>
        </p:pic>
        <p:sp>
          <p:nvSpPr>
            <p:cNvPr id="68" name="직사각형 67"/>
            <p:cNvSpPr/>
            <p:nvPr/>
          </p:nvSpPr>
          <p:spPr bwMode="auto">
            <a:xfrm>
              <a:off x="5504654" y="2310937"/>
              <a:ext cx="627233" cy="2327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i="0" strike="noStrike" cap="none" normalizeH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</a:t>
              </a:r>
              <a:r>
                <a:rPr kumimoji="1" lang="en-US" altLang="ko-KR" sz="800" i="0" strike="noStrike" cap="none" normalizeH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1" lang="ko-KR" altLang="en-US" sz="800" i="0" strike="noStrike" cap="none" normalizeH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수거</a:t>
              </a:r>
              <a:r>
                <a:rPr kumimoji="1" lang="en-US" altLang="ko-KR" sz="800" i="0" strike="noStrike" cap="none" normalizeH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800" i="0" strike="noStrike" cap="none" normalizeH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0201834" y="1907441"/>
            <a:ext cx="745839" cy="697500"/>
            <a:chOff x="7225877" y="1917972"/>
            <a:chExt cx="745839" cy="6975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5877" y="1917972"/>
              <a:ext cx="745839" cy="697500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 bwMode="auto">
            <a:xfrm>
              <a:off x="7292257" y="2327562"/>
              <a:ext cx="627233" cy="2327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i="0" strike="noStrike" cap="none" normalizeH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수거완료</a:t>
              </a:r>
            </a:p>
          </p:txBody>
        </p:sp>
      </p:grpSp>
      <p:sp>
        <p:nvSpPr>
          <p:cNvPr id="15" name="오른쪽 화살표 14"/>
          <p:cNvSpPr/>
          <p:nvPr/>
        </p:nvSpPr>
        <p:spPr bwMode="auto">
          <a:xfrm>
            <a:off x="4798754" y="2089937"/>
            <a:ext cx="836894" cy="3325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오른쪽 화살표 71"/>
          <p:cNvSpPr/>
          <p:nvPr/>
        </p:nvSpPr>
        <p:spPr bwMode="auto">
          <a:xfrm>
            <a:off x="6991180" y="2080765"/>
            <a:ext cx="760813" cy="3325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오른쪽 화살표 75"/>
          <p:cNvSpPr/>
          <p:nvPr/>
        </p:nvSpPr>
        <p:spPr bwMode="auto">
          <a:xfrm>
            <a:off x="9138475" y="2086497"/>
            <a:ext cx="836894" cy="3325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8129" y="2896580"/>
            <a:ext cx="21503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-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예약단계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해지선 수거 서비스 약관동의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약관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이용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제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 동의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기본정보입력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휴대폰번호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배출희망일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배출품목입력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예약완료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입력정보 확인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787816"/>
              </p:ext>
            </p:extLst>
          </p:nvPr>
        </p:nvGraphicFramePr>
        <p:xfrm>
          <a:off x="409728" y="714895"/>
          <a:ext cx="2359516" cy="32585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9516">
                  <a:extLst>
                    <a:ext uri="{9D8B030D-6E8A-4147-A177-3AD203B41FA5}">
                      <a16:colId xmlns:a16="http://schemas.microsoft.com/office/drawing/2014/main" val="3328208283"/>
                    </a:ext>
                  </a:extLst>
                </a:gridCol>
              </a:tblGrid>
              <a:tr h="38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en-US" altLang="ko-KR" sz="10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plaza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5808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110284"/>
                  </a:ext>
                </a:extLst>
              </a:tr>
              <a:tr h="24919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488179"/>
                  </a:ext>
                </a:extLst>
              </a:tr>
            </a:tbl>
          </a:graphicData>
        </a:graphic>
      </p:graphicFrame>
      <p:pic>
        <p:nvPicPr>
          <p:cNvPr id="80" name="그림 79">
            <a:extLst>
              <a:ext uri="{FF2B5EF4-FFF2-40B4-BE49-F238E27FC236}">
                <a16:creationId xmlns:a16="http://schemas.microsoft.com/office/drawing/2014/main" id="{79BEB801-7DB7-4971-B47A-8D81F951074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2046" y="1754428"/>
            <a:ext cx="413335" cy="36211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13423" y="2129252"/>
            <a:ext cx="91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HOMS 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구매사</a:t>
            </a:r>
          </a:p>
        </p:txBody>
      </p:sp>
      <p:cxnSp>
        <p:nvCxnSpPr>
          <p:cNvPr id="31" name="구부러진 연결선 30"/>
          <p:cNvCxnSpPr>
            <a:stCxn id="80" idx="3"/>
            <a:endCxn id="3" idx="1"/>
          </p:cNvCxnSpPr>
          <p:nvPr/>
        </p:nvCxnSpPr>
        <p:spPr bwMode="auto">
          <a:xfrm>
            <a:off x="1725381" y="1935487"/>
            <a:ext cx="2013911" cy="325504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453002" y="3385729"/>
            <a:ext cx="225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구매사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HOMS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배너를 통한 팝업으로 배출예약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67441" y="3149427"/>
            <a:ext cx="2111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배송처리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57327"/>
              </p:ext>
            </p:extLst>
          </p:nvPr>
        </p:nvGraphicFramePr>
        <p:xfrm>
          <a:off x="401718" y="4085628"/>
          <a:ext cx="2359516" cy="2065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9516">
                  <a:extLst>
                    <a:ext uri="{9D8B030D-6E8A-4147-A177-3AD203B41FA5}">
                      <a16:colId xmlns:a16="http://schemas.microsoft.com/office/drawing/2014/main" val="1224890090"/>
                    </a:ext>
                  </a:extLst>
                </a:gridCol>
              </a:tblGrid>
              <a:tr h="383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34757"/>
                  </a:ext>
                </a:extLst>
              </a:tr>
              <a:tr h="16824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521865"/>
                  </a:ext>
                </a:extLst>
              </a:tr>
            </a:tbl>
          </a:graphicData>
        </a:graphic>
      </p:graphicFrame>
      <p:sp>
        <p:nvSpPr>
          <p:cNvPr id="44" name="순서도: 자기 디스크 43"/>
          <p:cNvSpPr/>
          <p:nvPr/>
        </p:nvSpPr>
        <p:spPr bwMode="auto">
          <a:xfrm>
            <a:off x="6673282" y="5051127"/>
            <a:ext cx="1427700" cy="758028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폐기물수거정보</a:t>
            </a:r>
            <a:endParaRPr kumimoji="1" lang="ko-KR" alt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구부러진 연결선 48"/>
          <p:cNvCxnSpPr>
            <a:stCxn id="3" idx="2"/>
            <a:endCxn id="44" idx="1"/>
          </p:cNvCxnSpPr>
          <p:nvPr/>
        </p:nvCxnSpPr>
        <p:spPr bwMode="auto">
          <a:xfrm rot="16200000" flipH="1">
            <a:off x="4553945" y="2217940"/>
            <a:ext cx="2419464" cy="324690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구부러진 연결선 101"/>
          <p:cNvCxnSpPr>
            <a:stCxn id="5" idx="2"/>
            <a:endCxn id="44" idx="1"/>
          </p:cNvCxnSpPr>
          <p:nvPr/>
        </p:nvCxnSpPr>
        <p:spPr bwMode="auto">
          <a:xfrm rot="16200000" flipH="1">
            <a:off x="5628824" y="3292818"/>
            <a:ext cx="2412749" cy="110386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구부러진 연결선 104"/>
          <p:cNvCxnSpPr>
            <a:stCxn id="8" idx="2"/>
            <a:endCxn id="44" idx="1"/>
          </p:cNvCxnSpPr>
          <p:nvPr/>
        </p:nvCxnSpPr>
        <p:spPr bwMode="auto">
          <a:xfrm rot="5400000">
            <a:off x="6721704" y="3291433"/>
            <a:ext cx="2425123" cy="109426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구부러진 연결선 108"/>
          <p:cNvCxnSpPr>
            <a:stCxn id="13" idx="2"/>
            <a:endCxn id="44" idx="1"/>
          </p:cNvCxnSpPr>
          <p:nvPr/>
        </p:nvCxnSpPr>
        <p:spPr bwMode="auto">
          <a:xfrm rot="5400000">
            <a:off x="7757850" y="2234223"/>
            <a:ext cx="2446186" cy="318762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453002" y="5361876"/>
            <a:ext cx="2256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해지선 수거 현황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93" y="4558991"/>
            <a:ext cx="1598982" cy="7941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22" name="구부러진 연결선 121"/>
          <p:cNvCxnSpPr>
            <a:stCxn id="79" idx="3"/>
            <a:endCxn id="44" idx="2"/>
          </p:cNvCxnSpPr>
          <p:nvPr/>
        </p:nvCxnSpPr>
        <p:spPr bwMode="auto">
          <a:xfrm>
            <a:off x="2261975" y="4956076"/>
            <a:ext cx="4411307" cy="47406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5260058" y="3140018"/>
            <a:ext cx="2069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해지선 수거 예약접수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502918" y="3149427"/>
            <a:ext cx="20090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수거일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수거량을 입력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수거된 이력 확인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99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b="11674"/>
          <a:stretch/>
        </p:blipFill>
        <p:spPr>
          <a:xfrm>
            <a:off x="942687" y="877030"/>
            <a:ext cx="2289440" cy="15042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28" y="4518500"/>
            <a:ext cx="2279299" cy="1433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 bwMode="auto">
          <a:xfrm>
            <a:off x="1293148" y="1278947"/>
            <a:ext cx="1740805" cy="555265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해지선수거서비스 배너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6803" y="1970640"/>
            <a:ext cx="78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HOMS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구매사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3044650" y="2009579"/>
            <a:ext cx="156516" cy="144475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4753" y="4726252"/>
            <a:ext cx="156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로그인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구부러진 연결선 48"/>
          <p:cNvCxnSpPr>
            <a:stCxn id="5" idx="3"/>
            <a:endCxn id="13" idx="1"/>
          </p:cNvCxnSpPr>
          <p:nvPr/>
        </p:nvCxnSpPr>
        <p:spPr bwMode="auto">
          <a:xfrm>
            <a:off x="3033953" y="1556580"/>
            <a:ext cx="2052397" cy="560115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구부러진 연결선 50"/>
          <p:cNvCxnSpPr>
            <a:stCxn id="11" idx="3"/>
            <a:endCxn id="13" idx="1"/>
          </p:cNvCxnSpPr>
          <p:nvPr/>
        </p:nvCxnSpPr>
        <p:spPr bwMode="auto">
          <a:xfrm>
            <a:off x="3201166" y="2081817"/>
            <a:ext cx="1885184" cy="348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구부러진 연결선 59"/>
          <p:cNvCxnSpPr>
            <a:stCxn id="64" idx="3"/>
            <a:endCxn id="6" idx="1"/>
          </p:cNvCxnSpPr>
          <p:nvPr/>
        </p:nvCxnSpPr>
        <p:spPr bwMode="auto">
          <a:xfrm flipV="1">
            <a:off x="2076450" y="4793477"/>
            <a:ext cx="2515938" cy="56662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직사각형 63"/>
          <p:cNvSpPr/>
          <p:nvPr/>
        </p:nvSpPr>
        <p:spPr bwMode="auto">
          <a:xfrm>
            <a:off x="1170257" y="5223678"/>
            <a:ext cx="906193" cy="2728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936182" y="631767"/>
            <a:ext cx="297595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AutoNum type="arabicPeriod"/>
            </a:pP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Homs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구매사 로그인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해지선수거서비스 배너 또는 우측에 퀵메뉴를 클릭 시 팝업으로 배출 예약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로그인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물류센터에서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로그인하여 수거 진행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20708"/>
          <a:stretch/>
        </p:blipFill>
        <p:spPr>
          <a:xfrm>
            <a:off x="5086350" y="870298"/>
            <a:ext cx="2871864" cy="24927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388" y="3599765"/>
            <a:ext cx="3647948" cy="23874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942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6739" y="881614"/>
            <a:ext cx="24033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해지선 방문수거 배출예약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3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배출예약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– HOMS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37" y="1170674"/>
            <a:ext cx="948774" cy="24683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36592" y="1171086"/>
            <a:ext cx="13383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85756" y="1483979"/>
            <a:ext cx="587804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9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배송예약 시 주의사항</a:t>
            </a:r>
            <a:endParaRPr lang="en-US" altLang="ko-KR" sz="9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휴대폰번호는 수거일을 확정하기 위해 연락 받으실 전화번호입니다</a:t>
            </a:r>
            <a:r>
              <a:rPr lang="en-US" altLang="ko-KR" sz="900" b="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주소와 </a:t>
            </a:r>
            <a:r>
              <a:rPr lang="ko-KR" altLang="en-US" sz="900" b="0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수거일자는</a:t>
            </a:r>
            <a:r>
              <a:rPr lang="ko-KR" altLang="en-US" sz="900" b="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정확히 입력하셔야 수거 시 차질이 없습니다</a:t>
            </a:r>
            <a:r>
              <a:rPr lang="en-US" altLang="ko-KR" sz="900" b="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53622"/>
              </p:ext>
            </p:extLst>
          </p:nvPr>
        </p:nvGraphicFramePr>
        <p:xfrm>
          <a:off x="2385756" y="2198004"/>
          <a:ext cx="5261953" cy="2718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005">
                  <a:extLst>
                    <a:ext uri="{9D8B030D-6E8A-4147-A177-3AD203B41FA5}">
                      <a16:colId xmlns:a16="http://schemas.microsoft.com/office/drawing/2014/main" val="1389851111"/>
                    </a:ext>
                  </a:extLst>
                </a:gridCol>
                <a:gridCol w="3919948">
                  <a:extLst>
                    <a:ext uri="{9D8B030D-6E8A-4147-A177-3AD203B41FA5}">
                      <a16:colId xmlns:a16="http://schemas.microsoft.com/office/drawing/2014/main" val="2304950379"/>
                    </a:ext>
                  </a:extLst>
                </a:gridCol>
              </a:tblGrid>
              <a:tr h="336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_XX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(OKP 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59435"/>
                  </a:ext>
                </a:extLst>
              </a:tr>
              <a:tr h="336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977869"/>
                  </a:ext>
                </a:extLst>
              </a:tr>
              <a:tr h="465513"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휴대폰 번호</a:t>
                      </a:r>
                      <a:r>
                        <a:rPr lang="en-US" altLang="ko-KR" sz="1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lang="en-US" altLang="ko-KR" sz="1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-             -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83029"/>
                  </a:ext>
                </a:extLst>
              </a:tr>
              <a:tr h="307571"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marT="468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-             -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918900"/>
                  </a:ext>
                </a:extLst>
              </a:tr>
              <a:tr h="498764">
                <a:tc>
                  <a:txBody>
                    <a:bodyPr/>
                    <a:lstStyle/>
                    <a:p>
                      <a:pPr marL="0" indent="0" algn="l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주소</a:t>
                      </a:r>
                      <a:r>
                        <a:rPr lang="en-US" altLang="ko-KR" sz="1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lang="en-US" altLang="ko-KR" sz="1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708413"/>
                  </a:ext>
                </a:extLst>
              </a:tr>
              <a:tr h="465512"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수거일자</a:t>
                      </a:r>
                      <a:r>
                        <a:rPr lang="en-US" altLang="ko-KR" sz="1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lang="en-US" altLang="ko-KR" sz="1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68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90798"/>
                  </a:ext>
                </a:extLst>
              </a:tr>
              <a:tr h="307571">
                <a:tc>
                  <a:txBody>
                    <a:bodyPr/>
                    <a:lstStyle/>
                    <a:p>
                      <a:pPr marL="0" indent="0" algn="ctr" defTabSz="1125444" rtl="0" eaLnBrk="1" latinLnBrk="1" hangingPunct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메모</a:t>
                      </a:r>
                    </a:p>
                  </a:txBody>
                  <a:tcPr marT="468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68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67175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385756" y="1979491"/>
            <a:ext cx="5878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기본정보 입력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필수입력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3790604" y="2602688"/>
            <a:ext cx="1604356" cy="1988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799629" y="2921344"/>
            <a:ext cx="511196" cy="1988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9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010  ▼</a:t>
            </a:r>
            <a:endParaRPr kumimoji="1" lang="ko-KR" altLang="en-US" sz="9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424465" y="2921344"/>
            <a:ext cx="511196" cy="1988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9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5072769" y="2921344"/>
            <a:ext cx="511196" cy="1988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9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799629" y="3382072"/>
            <a:ext cx="511196" cy="1988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9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    ▼</a:t>
            </a:r>
            <a:endParaRPr kumimoji="1" lang="ko-KR" altLang="en-US" sz="9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424465" y="3382072"/>
            <a:ext cx="511196" cy="1988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9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072769" y="3382072"/>
            <a:ext cx="511196" cy="1988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9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705" y="3826793"/>
            <a:ext cx="472314" cy="1717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3790603" y="3682255"/>
            <a:ext cx="3350029" cy="187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792574" y="3917170"/>
            <a:ext cx="2525099" cy="1801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0" i="1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상세주소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01937" y="3120227"/>
            <a:ext cx="3854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예약접수 및 수거현황 등을 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SMS</a:t>
            </a:r>
            <a:r>
              <a:rPr lang="ko-KR" alt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보내드리니 꼭 입력 부탁드립니다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783" y="4196498"/>
            <a:ext cx="1005425" cy="19438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701937" y="4403967"/>
            <a:ext cx="3854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수거업체의 사정에 따라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방문일정이 지연될 수 있습니다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3816849" y="4665877"/>
            <a:ext cx="3685032" cy="187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59" y="5241874"/>
            <a:ext cx="948774" cy="24683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506114" y="5242286"/>
            <a:ext cx="13383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배출품목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85756" y="5503190"/>
            <a:ext cx="587804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 시 유의사항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반출할 케이블은 반드시 정해진 박스에 보관되어야 합니다</a:t>
            </a:r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보관되고 있는 박스 겉면에는 </a:t>
            </a:r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'Drop', 'SC', 'UTP' </a:t>
            </a:r>
            <a:r>
              <a:rPr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라벨이 </a:t>
            </a:r>
            <a:r>
              <a:rPr lang="ko-KR" altLang="en-US" sz="9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부착되어야</a:t>
            </a:r>
            <a:r>
              <a:rPr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4055227" y="6043256"/>
            <a:ext cx="2397546" cy="3160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다음페이지 계속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74941" y="4923853"/>
            <a:ext cx="3854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수거업체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기본정보 제공을 동의합니다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36182" y="631767"/>
            <a:ext cx="29759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수거 신청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수거신청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클릭 시 팝업으로 신청 페이지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사용자정보는 </a:t>
            </a:r>
            <a:r>
              <a:rPr lang="en-US" altLang="ko-KR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br>
              <a:rPr lang="en-US" altLang="ko-KR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구매사 </a:t>
            </a:r>
            <a:r>
              <a:rPr lang="en-US" altLang="ko-KR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배송지 주소</a:t>
            </a:r>
            <a:br>
              <a:rPr lang="en-US" altLang="ko-KR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배출 희망일자 </a:t>
            </a:r>
            <a:r>
              <a:rPr lang="en-US" altLang="ko-KR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오늘부터 이틀 이후 선택가능</a:t>
            </a:r>
            <a:endParaRPr lang="en-US" altLang="ko-KR" sz="12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90603" y="3150075"/>
            <a:ext cx="3350029" cy="16903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1" lang="ko-KR" altLang="en-US" sz="1200" b="0" i="0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문구 삭제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766120" y="4433784"/>
            <a:ext cx="4326320" cy="18562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수거일은 수거업체 물량상황에 따라 변동될 수 있음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304059" y="5487690"/>
            <a:ext cx="5021264" cy="6495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유의사항</a:t>
            </a:r>
            <a:endParaRPr lang="en-US" altLang="ko-KR" sz="12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1" lang="ko-KR" altLang="en-US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수거될 </a:t>
            </a:r>
            <a:r>
              <a:rPr kumimoji="1" lang="ko-KR" altLang="en-US" sz="1200" b="0" i="0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해지선은</a:t>
            </a:r>
            <a:r>
              <a:rPr kumimoji="1" lang="ko-KR" altLang="en-US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반드시 정해진 박스에 보관되어야 합니다</a:t>
            </a:r>
            <a:r>
              <a:rPr kumimoji="1" lang="en-US" altLang="ko-KR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박스겉면에는 </a:t>
            </a:r>
            <a:r>
              <a:rPr lang="en-US" altLang="ko-KR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'Drop', 'SC', 'UTP' </a:t>
            </a: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라벨이 </a:t>
            </a:r>
            <a:r>
              <a:rPr lang="ko-KR" altLang="en-US" sz="12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부착되어야</a:t>
            </a: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507791" y="4279596"/>
            <a:ext cx="1120994" cy="2320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수거희망일</a:t>
            </a:r>
            <a:r>
              <a:rPr kumimoji="1" lang="en-US" altLang="ko-KR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378136" y="2993978"/>
            <a:ext cx="1155821" cy="2320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0" i="0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휴대폰번호</a:t>
            </a:r>
            <a:r>
              <a:rPr kumimoji="1" lang="en-US" altLang="ko-KR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332416" y="902687"/>
            <a:ext cx="2482791" cy="2320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0" i="0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해지선 수거신청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536592" y="2598837"/>
            <a:ext cx="761961" cy="2320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0" i="0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신청자</a:t>
            </a:r>
            <a:r>
              <a:rPr kumimoji="1" lang="en-US" altLang="ko-KR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746904" y="2249655"/>
            <a:ext cx="621095" cy="2320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445152" y="1984562"/>
            <a:ext cx="1838241" cy="18208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50" b="0" i="0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kumimoji="1" lang="ko-KR" altLang="en-US" sz="1050" b="0" i="0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필수입력</a:t>
            </a:r>
            <a:endParaRPr kumimoji="1" lang="ko-KR" altLang="en-US" sz="105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445664" y="1450358"/>
            <a:ext cx="4266032" cy="49928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1" lang="ko-KR" altLang="en-US" sz="1200" b="0" i="0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문구 삭제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599429" y="5222124"/>
            <a:ext cx="1259960" cy="23333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수거신청품목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445153" y="3796621"/>
            <a:ext cx="581512" cy="2320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065351" y="3796621"/>
            <a:ext cx="581512" cy="2320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19290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배출예약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– HOMS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179" y="1086713"/>
            <a:ext cx="948774" cy="24683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23234" y="1087125"/>
            <a:ext cx="13383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배출품목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02876" y="1333548"/>
            <a:ext cx="587804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 시 유의사항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반출할 케이블은 반드시 정해진 박스에 보관되어야 합니다</a:t>
            </a:r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보관되고 있는 박스 겉면에는 </a:t>
            </a:r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'Drop', 'SC', 'UTP' </a:t>
            </a:r>
            <a:r>
              <a:rPr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라벨이 </a:t>
            </a:r>
            <a:r>
              <a:rPr lang="ko-KR" altLang="en-US" sz="9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부착되어야</a:t>
            </a:r>
            <a:r>
              <a:rPr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78404"/>
              </p:ext>
            </p:extLst>
          </p:nvPr>
        </p:nvGraphicFramePr>
        <p:xfrm>
          <a:off x="2238760" y="2011864"/>
          <a:ext cx="5674954" cy="1393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2569">
                  <a:extLst>
                    <a:ext uri="{9D8B030D-6E8A-4147-A177-3AD203B41FA5}">
                      <a16:colId xmlns:a16="http://schemas.microsoft.com/office/drawing/2014/main" val="4238817880"/>
                    </a:ext>
                  </a:extLst>
                </a:gridCol>
                <a:gridCol w="2182385">
                  <a:extLst>
                    <a:ext uri="{9D8B030D-6E8A-4147-A177-3AD203B41FA5}">
                      <a16:colId xmlns:a16="http://schemas.microsoft.com/office/drawing/2014/main" val="1389851111"/>
                    </a:ext>
                  </a:extLst>
                </a:gridCol>
              </a:tblGrid>
              <a:tr h="34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</a:t>
                      </a:r>
                    </a:p>
                  </a:txBody>
                  <a:tcPr marL="0" marR="0" marT="468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977869"/>
                  </a:ext>
                </a:extLst>
              </a:tr>
              <a:tr h="348258"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83029"/>
                  </a:ext>
                </a:extLst>
              </a:tr>
              <a:tr h="348258"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654655"/>
                  </a:ext>
                </a:extLst>
              </a:tr>
              <a:tr h="348258"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UTP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506386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 bwMode="auto">
          <a:xfrm>
            <a:off x="4492996" y="3711464"/>
            <a:ext cx="930541" cy="26600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배출등록</a:t>
            </a:r>
            <a:endParaRPr kumimoji="1" lang="ko-KR" altLang="en-US" sz="11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442479" y="2425081"/>
            <a:ext cx="680403" cy="1988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</a:t>
            </a:r>
            <a:r>
              <a:rPr kumimoji="1" lang="en-US" altLang="ko-KR" sz="9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▼</a:t>
            </a:r>
            <a:endParaRPr kumimoji="1" lang="ko-KR" altLang="en-US" sz="9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442478" y="2775823"/>
            <a:ext cx="680403" cy="1988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kumimoji="1" lang="en-US" altLang="ko-KR" sz="9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▼</a:t>
            </a:r>
            <a:endParaRPr kumimoji="1" lang="ko-KR" altLang="en-US" sz="9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442477" y="3126565"/>
            <a:ext cx="680403" cy="1988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9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        ▼</a:t>
            </a:r>
            <a:endParaRPr kumimoji="1" lang="ko-KR" altLang="en-US" sz="9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36182" y="631767"/>
            <a:ext cx="2975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수거 신청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수거신청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팝업으로 신청 페이지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</a:p>
          <a:p>
            <a:pPr marL="228600" indent="-228600">
              <a:spcBef>
                <a:spcPts val="600"/>
              </a:spcBef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수량은 최대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Box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선택 가능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7001" y="1801318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Box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258339" y="1334255"/>
            <a:ext cx="5021264" cy="6495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유의사항</a:t>
            </a:r>
            <a:endParaRPr lang="en-US" altLang="ko-KR" sz="12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1" lang="ko-KR" altLang="en-US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수거될 </a:t>
            </a:r>
            <a:r>
              <a:rPr kumimoji="1" lang="ko-KR" altLang="en-US" sz="1200" b="0" i="0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해지선은</a:t>
            </a:r>
            <a:r>
              <a:rPr kumimoji="1" lang="ko-KR" altLang="en-US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반드시 정해진 박스에 보관되어야 합니다</a:t>
            </a:r>
            <a:r>
              <a:rPr kumimoji="1" lang="en-US" altLang="ko-KR" sz="12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박스겉면에는 </a:t>
            </a:r>
            <a:r>
              <a:rPr lang="en-US" altLang="ko-KR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'Drop', 'SC', 'UTP' </a:t>
            </a: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라벨이 </a:t>
            </a:r>
            <a:r>
              <a:rPr lang="ko-KR" altLang="en-US" sz="12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부착되어야</a:t>
            </a: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362428" y="1074442"/>
            <a:ext cx="1259960" cy="23333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수거신청품목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73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798" y="2498765"/>
            <a:ext cx="27627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해지선 수거 이력</a:t>
            </a:r>
            <a:endParaRPr lang="en-US" altLang="ko-KR" sz="1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3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이력확인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– HOMS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83115"/>
              </p:ext>
            </p:extLst>
          </p:nvPr>
        </p:nvGraphicFramePr>
        <p:xfrm>
          <a:off x="831798" y="3577294"/>
          <a:ext cx="7126548" cy="216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517">
                  <a:extLst>
                    <a:ext uri="{9D8B030D-6E8A-4147-A177-3AD203B41FA5}">
                      <a16:colId xmlns:a16="http://schemas.microsoft.com/office/drawing/2014/main" val="4238817880"/>
                    </a:ext>
                  </a:extLst>
                </a:gridCol>
                <a:gridCol w="954290">
                  <a:extLst>
                    <a:ext uri="{9D8B030D-6E8A-4147-A177-3AD203B41FA5}">
                      <a16:colId xmlns:a16="http://schemas.microsoft.com/office/drawing/2014/main" val="1389851111"/>
                    </a:ext>
                  </a:extLst>
                </a:gridCol>
                <a:gridCol w="481353">
                  <a:extLst>
                    <a:ext uri="{9D8B030D-6E8A-4147-A177-3AD203B41FA5}">
                      <a16:colId xmlns:a16="http://schemas.microsoft.com/office/drawing/2014/main" val="3445195254"/>
                    </a:ext>
                  </a:extLst>
                </a:gridCol>
                <a:gridCol w="481352">
                  <a:extLst>
                    <a:ext uri="{9D8B030D-6E8A-4147-A177-3AD203B41FA5}">
                      <a16:colId xmlns:a16="http://schemas.microsoft.com/office/drawing/2014/main" val="2219753534"/>
                    </a:ext>
                  </a:extLst>
                </a:gridCol>
                <a:gridCol w="481353">
                  <a:extLst>
                    <a:ext uri="{9D8B030D-6E8A-4147-A177-3AD203B41FA5}">
                      <a16:colId xmlns:a16="http://schemas.microsoft.com/office/drawing/2014/main" val="3851115902"/>
                    </a:ext>
                  </a:extLst>
                </a:gridCol>
                <a:gridCol w="1009830">
                  <a:extLst>
                    <a:ext uri="{9D8B030D-6E8A-4147-A177-3AD203B41FA5}">
                      <a16:colId xmlns:a16="http://schemas.microsoft.com/office/drawing/2014/main" val="1742355345"/>
                    </a:ext>
                  </a:extLst>
                </a:gridCol>
                <a:gridCol w="817962">
                  <a:extLst>
                    <a:ext uri="{9D8B030D-6E8A-4147-A177-3AD203B41FA5}">
                      <a16:colId xmlns:a16="http://schemas.microsoft.com/office/drawing/2014/main" val="1414593248"/>
                    </a:ext>
                  </a:extLst>
                </a:gridCol>
                <a:gridCol w="817962">
                  <a:extLst>
                    <a:ext uri="{9D8B030D-6E8A-4147-A177-3AD203B41FA5}">
                      <a16:colId xmlns:a16="http://schemas.microsoft.com/office/drawing/2014/main" val="2259962762"/>
                    </a:ext>
                  </a:extLst>
                </a:gridCol>
                <a:gridCol w="782836">
                  <a:extLst>
                    <a:ext uri="{9D8B030D-6E8A-4147-A177-3AD203B41FA5}">
                      <a16:colId xmlns:a16="http://schemas.microsoft.com/office/drawing/2014/main" val="2502518640"/>
                    </a:ext>
                  </a:extLst>
                </a:gridCol>
                <a:gridCol w="831093">
                  <a:extLst>
                    <a:ext uri="{9D8B030D-6E8A-4147-A177-3AD203B41FA5}">
                      <a16:colId xmlns:a16="http://schemas.microsoft.com/office/drawing/2014/main" val="3143253865"/>
                    </a:ext>
                  </a:extLst>
                </a:gridCol>
              </a:tblGrid>
              <a:tr h="457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0" marR="0"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</a:p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</a:p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</a:t>
                      </a:r>
                      <a:endParaRPr lang="ko-KR" altLang="en-US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UTP</a:t>
                      </a:r>
                    </a:p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</a:t>
                      </a:r>
                      <a:endParaRPr lang="ko-KR" altLang="en-US" sz="105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방문신청일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방문예정일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요청자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977869"/>
                  </a:ext>
                </a:extLst>
              </a:tr>
              <a:tr h="426704"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강요청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83029"/>
                  </a:ext>
                </a:extLst>
              </a:tr>
              <a:tr h="426704"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2020-04-08</a:t>
                      </a: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김요청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11194"/>
                  </a:ext>
                </a:extLst>
              </a:tr>
              <a:tr h="426704"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2020-03-23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2020-03-27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최요청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850882"/>
                  </a:ext>
                </a:extLst>
              </a:tr>
              <a:tr h="426704"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2020-03-11</a:t>
                      </a: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박요청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63317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831797" y="2954922"/>
            <a:ext cx="7126549" cy="337108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진행상태   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1753923" y="3024677"/>
            <a:ext cx="748443" cy="1988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kumimoji="1" lang="en-US" altLang="ko-KR" sz="9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▼</a:t>
            </a:r>
            <a:endParaRPr kumimoji="1" lang="ko-KR" altLang="en-US" sz="9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7191008" y="4140148"/>
            <a:ext cx="342847" cy="22934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36182" y="631767"/>
            <a:ext cx="29759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 배출예약 상태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자신이 작성한 요청 취소 및 수정 가능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취소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 또는 운영사에서 배출 예약을 취소한 상태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재활용업체에서 접수한 상태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재활용업체에서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해지선을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수거하고 수거 정보를 기입한 상태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수정페이지로 이동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취소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취소처리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보기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완료상세보기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접수상태보기 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고객사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요청내용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FontTx/>
              <a:buAutoNum type="arabicPeriod"/>
            </a:pP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(Default),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신청일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1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보여지는 목록은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7574677" y="4149190"/>
            <a:ext cx="342847" cy="229348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7372402" y="4561535"/>
            <a:ext cx="342847" cy="22934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7372402" y="4945614"/>
            <a:ext cx="342847" cy="22934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5" y="773687"/>
            <a:ext cx="7537612" cy="1561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80216" y="2063125"/>
            <a:ext cx="1168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해지선 수거 현황 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6714704" y="2063125"/>
            <a:ext cx="1000545" cy="2308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693" y="2665632"/>
            <a:ext cx="640653" cy="23676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43401" y="3000365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신청일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665" y="2984037"/>
            <a:ext cx="3005822" cy="288505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 bwMode="auto">
          <a:xfrm>
            <a:off x="7372402" y="5362779"/>
            <a:ext cx="342847" cy="22934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926" y="5858325"/>
            <a:ext cx="3790950" cy="33795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 bwMode="auto">
          <a:xfrm>
            <a:off x="6569941" y="3323489"/>
            <a:ext cx="1388820" cy="214323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해지선 수거</a:t>
            </a:r>
            <a:r>
              <a:rPr kumimoji="1" lang="ko-KR" altLang="en-US" sz="1200" b="1" i="0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 신청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473" y="2654431"/>
            <a:ext cx="636908" cy="23615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 bwMode="auto">
          <a:xfrm>
            <a:off x="6557324" y="2052082"/>
            <a:ext cx="147110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해지선 수거현황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557324" y="3322849"/>
            <a:ext cx="147110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해지선 수거신청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216316" y="3670983"/>
            <a:ext cx="91182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수거신청일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950387" y="3000365"/>
            <a:ext cx="91182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수거신청일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677286" y="3670983"/>
            <a:ext cx="91182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수거희망일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698843" y="3670983"/>
            <a:ext cx="91182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수거예정일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50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 bwMode="auto">
          <a:xfrm>
            <a:off x="1939665" y="2600263"/>
            <a:ext cx="6540310" cy="2796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939464" y="5396593"/>
            <a:ext cx="6540511" cy="210811"/>
            <a:chOff x="1588655" y="5477164"/>
            <a:chExt cx="6973454" cy="210811"/>
          </a:xfrm>
        </p:grpSpPr>
        <p:grpSp>
          <p:nvGrpSpPr>
            <p:cNvPr id="58" name="그룹 57"/>
            <p:cNvGrpSpPr/>
            <p:nvPr/>
          </p:nvGrpSpPr>
          <p:grpSpPr>
            <a:xfrm>
              <a:off x="1588655" y="5486400"/>
              <a:ext cx="6973454" cy="201575"/>
              <a:chOff x="1588655" y="5523344"/>
              <a:chExt cx="6973454" cy="201575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8655" y="5523344"/>
                <a:ext cx="2613991" cy="201575"/>
              </a:xfrm>
              <a:prstGeom prst="rect">
                <a:avLst/>
              </a:prstGeom>
            </p:spPr>
          </p:pic>
          <p:grpSp>
            <p:nvGrpSpPr>
              <p:cNvPr id="61" name="그룹 60"/>
              <p:cNvGrpSpPr/>
              <p:nvPr/>
            </p:nvGrpSpPr>
            <p:grpSpPr>
              <a:xfrm>
                <a:off x="4202646" y="5523344"/>
                <a:ext cx="4359463" cy="201575"/>
                <a:chOff x="4202646" y="5523344"/>
                <a:chExt cx="4359463" cy="201575"/>
              </a:xfrm>
            </p:grpSpPr>
            <p:pic>
              <p:nvPicPr>
                <p:cNvPr id="62" name="그림 6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02646" y="5523344"/>
                  <a:ext cx="1673740" cy="201575"/>
                </a:xfrm>
                <a:prstGeom prst="rect">
                  <a:avLst/>
                </a:prstGeom>
              </p:spPr>
            </p:pic>
            <p:pic>
              <p:nvPicPr>
                <p:cNvPr id="63" name="그림 6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76386" y="5523344"/>
                  <a:ext cx="2685723" cy="201575"/>
                </a:xfrm>
                <a:prstGeom prst="rect">
                  <a:avLst/>
                </a:prstGeom>
              </p:spPr>
            </p:pic>
          </p:grpSp>
        </p:grpSp>
        <p:sp>
          <p:nvSpPr>
            <p:cNvPr id="59" name="직사각형 58"/>
            <p:cNvSpPr/>
            <p:nvPr/>
          </p:nvSpPr>
          <p:spPr bwMode="auto">
            <a:xfrm>
              <a:off x="1588655" y="5477164"/>
              <a:ext cx="6973454" cy="193963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32215" y="1414075"/>
            <a:ext cx="24272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수거접수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수거접수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– WMS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46321" y="655405"/>
            <a:ext cx="29759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요청상태의 수거 목록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신청일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1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보여지는 목록은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메모까지 출력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89472"/>
              </p:ext>
            </p:extLst>
          </p:nvPr>
        </p:nvGraphicFramePr>
        <p:xfrm>
          <a:off x="1932215" y="2618621"/>
          <a:ext cx="7987034" cy="1987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978">
                  <a:extLst>
                    <a:ext uri="{9D8B030D-6E8A-4147-A177-3AD203B41FA5}">
                      <a16:colId xmlns:a16="http://schemas.microsoft.com/office/drawing/2014/main" val="223688192"/>
                    </a:ext>
                  </a:extLst>
                </a:gridCol>
                <a:gridCol w="290978">
                  <a:extLst>
                    <a:ext uri="{9D8B030D-6E8A-4147-A177-3AD203B41FA5}">
                      <a16:colId xmlns:a16="http://schemas.microsoft.com/office/drawing/2014/main" val="4238817880"/>
                    </a:ext>
                  </a:extLst>
                </a:gridCol>
                <a:gridCol w="694263">
                  <a:extLst>
                    <a:ext uri="{9D8B030D-6E8A-4147-A177-3AD203B41FA5}">
                      <a16:colId xmlns:a16="http://schemas.microsoft.com/office/drawing/2014/main" val="1389851111"/>
                    </a:ext>
                  </a:extLst>
                </a:gridCol>
                <a:gridCol w="547426">
                  <a:extLst>
                    <a:ext uri="{9D8B030D-6E8A-4147-A177-3AD203B41FA5}">
                      <a16:colId xmlns:a16="http://schemas.microsoft.com/office/drawing/2014/main" val="3176301773"/>
                    </a:ext>
                  </a:extLst>
                </a:gridCol>
                <a:gridCol w="517911">
                  <a:extLst>
                    <a:ext uri="{9D8B030D-6E8A-4147-A177-3AD203B41FA5}">
                      <a16:colId xmlns:a16="http://schemas.microsoft.com/office/drawing/2014/main" val="3564871104"/>
                    </a:ext>
                  </a:extLst>
                </a:gridCol>
                <a:gridCol w="537092">
                  <a:extLst>
                    <a:ext uri="{9D8B030D-6E8A-4147-A177-3AD203B41FA5}">
                      <a16:colId xmlns:a16="http://schemas.microsoft.com/office/drawing/2014/main" val="3445195254"/>
                    </a:ext>
                  </a:extLst>
                </a:gridCol>
                <a:gridCol w="843418">
                  <a:extLst>
                    <a:ext uri="{9D8B030D-6E8A-4147-A177-3AD203B41FA5}">
                      <a16:colId xmlns:a16="http://schemas.microsoft.com/office/drawing/2014/main" val="1742355345"/>
                    </a:ext>
                  </a:extLst>
                </a:gridCol>
                <a:gridCol w="677027">
                  <a:extLst>
                    <a:ext uri="{9D8B030D-6E8A-4147-A177-3AD203B41FA5}">
                      <a16:colId xmlns:a16="http://schemas.microsoft.com/office/drawing/2014/main" val="1414593248"/>
                    </a:ext>
                  </a:extLst>
                </a:gridCol>
                <a:gridCol w="719322">
                  <a:extLst>
                    <a:ext uri="{9D8B030D-6E8A-4147-A177-3AD203B41FA5}">
                      <a16:colId xmlns:a16="http://schemas.microsoft.com/office/drawing/2014/main" val="3029071756"/>
                    </a:ext>
                  </a:extLst>
                </a:gridCol>
                <a:gridCol w="607470">
                  <a:extLst>
                    <a:ext uri="{9D8B030D-6E8A-4147-A177-3AD203B41FA5}">
                      <a16:colId xmlns:a16="http://schemas.microsoft.com/office/drawing/2014/main" val="2502518640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582352920"/>
                    </a:ext>
                  </a:extLst>
                </a:gridCol>
                <a:gridCol w="462893">
                  <a:extLst>
                    <a:ext uri="{9D8B030D-6E8A-4147-A177-3AD203B41FA5}">
                      <a16:colId xmlns:a16="http://schemas.microsoft.com/office/drawing/2014/main" val="4072152617"/>
                    </a:ext>
                  </a:extLst>
                </a:gridCol>
                <a:gridCol w="1022649">
                  <a:extLst>
                    <a:ext uri="{9D8B030D-6E8A-4147-A177-3AD203B41FA5}">
                      <a16:colId xmlns:a16="http://schemas.microsoft.com/office/drawing/2014/main" val="3143253865"/>
                    </a:ext>
                  </a:extLst>
                </a:gridCol>
              </a:tblGrid>
              <a:tr h="3974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</a:p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</a:p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UTP</a:t>
                      </a:r>
                    </a:p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수거요청일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수거예정일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요청사업장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요청자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977869"/>
                  </a:ext>
                </a:extLst>
              </a:tr>
              <a:tr h="397453"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서북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강요청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서울시 성동구</a:t>
                      </a:r>
                      <a:r>
                        <a:rPr lang="en-US" altLang="ko-KR" sz="10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…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83029"/>
                  </a:ext>
                </a:extLst>
              </a:tr>
              <a:tr h="397453"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서북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김요청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수도권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경기도 파주시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11194"/>
                  </a:ext>
                </a:extLst>
              </a:tr>
              <a:tr h="397453"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2020-03-23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2020-03-27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서북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최요청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충청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충청남도 천안시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850882"/>
                  </a:ext>
                </a:extLst>
              </a:tr>
              <a:tr h="397453"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서북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박요청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부산광역시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633176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348" y="3539132"/>
            <a:ext cx="100418" cy="1143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348" y="3948521"/>
            <a:ext cx="100418" cy="1143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348" y="4334445"/>
            <a:ext cx="100418" cy="1143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242" y="2748425"/>
            <a:ext cx="100418" cy="114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t="-1" b="25218"/>
          <a:stretch/>
        </p:blipFill>
        <p:spPr>
          <a:xfrm>
            <a:off x="549048" y="1414076"/>
            <a:ext cx="1071861" cy="182759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71" y="4017351"/>
            <a:ext cx="1076391" cy="237939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549048" y="3224882"/>
            <a:ext cx="1076391" cy="237939"/>
            <a:chOff x="549048" y="3231882"/>
            <a:chExt cx="1076391" cy="23793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9048" y="3231882"/>
              <a:ext cx="1076391" cy="237939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 bwMode="auto">
            <a:xfrm>
              <a:off x="775607" y="3286702"/>
              <a:ext cx="307106" cy="106718"/>
            </a:xfrm>
            <a:prstGeom prst="rect">
              <a:avLst/>
            </a:prstGeom>
            <a:solidFill>
              <a:srgbClr val="222A2D"/>
            </a:solidFill>
            <a:ln w="9525" cap="flat" cmpd="sng" algn="ctr">
              <a:solidFill>
                <a:srgbClr val="222A2D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797" y="3247728"/>
              <a:ext cx="6459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>
                  <a:solidFill>
                    <a:srgbClr val="B1BAC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해지선관리</a:t>
              </a:r>
              <a:endParaRPr lang="ko-KR" altLang="en-US" sz="600" dirty="0">
                <a:solidFill>
                  <a:srgbClr val="B1BAC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576" y="3456560"/>
            <a:ext cx="1074582" cy="37694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 bwMode="auto">
          <a:xfrm>
            <a:off x="710255" y="3507110"/>
            <a:ext cx="452306" cy="118375"/>
          </a:xfrm>
          <a:prstGeom prst="rect">
            <a:avLst/>
          </a:prstGeom>
          <a:solidFill>
            <a:srgbClr val="333D3F"/>
          </a:solidFill>
          <a:ln w="9525" cap="flat" cmpd="sng" algn="ctr">
            <a:solidFill>
              <a:srgbClr val="333D3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600" i="0" strike="noStrike" cap="none" normalizeH="0" baseline="0" dirty="0" err="1">
                <a:ln>
                  <a:noFill/>
                </a:ln>
                <a:solidFill>
                  <a:srgbClr val="B1BA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수거접수</a:t>
            </a:r>
            <a:endParaRPr kumimoji="1" lang="ko-KR" altLang="en-US" sz="600" i="0" strike="noStrike" cap="none" normalizeH="0" baseline="0" dirty="0">
              <a:ln>
                <a:noFill/>
              </a:ln>
              <a:solidFill>
                <a:srgbClr val="B1BAC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710255" y="3680385"/>
            <a:ext cx="452306" cy="118375"/>
          </a:xfrm>
          <a:prstGeom prst="rect">
            <a:avLst/>
          </a:prstGeom>
          <a:solidFill>
            <a:srgbClr val="333D3F"/>
          </a:solidFill>
          <a:ln w="9525" cap="flat" cmpd="sng" algn="ctr">
            <a:solidFill>
              <a:srgbClr val="333D3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600" i="0" strike="noStrike" cap="none" normalizeH="0" baseline="0" dirty="0" err="1">
                <a:ln>
                  <a:noFill/>
                </a:ln>
                <a:solidFill>
                  <a:srgbClr val="B1BA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수거완료</a:t>
            </a:r>
            <a:endParaRPr kumimoji="1" lang="ko-KR" altLang="en-US" sz="600" i="0" strike="noStrike" cap="none" normalizeH="0" baseline="0" dirty="0">
              <a:ln>
                <a:noFill/>
              </a:ln>
              <a:solidFill>
                <a:srgbClr val="B1BAC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8"/>
          <a:srcRect l="33386" t="-5000" r="36736" b="-11024"/>
          <a:stretch/>
        </p:blipFill>
        <p:spPr>
          <a:xfrm>
            <a:off x="5668019" y="3022524"/>
            <a:ext cx="799500" cy="29799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8"/>
          <a:srcRect l="33386" t="-5000" r="36736" b="-11024"/>
          <a:stretch/>
        </p:blipFill>
        <p:spPr>
          <a:xfrm>
            <a:off x="5668019" y="3438924"/>
            <a:ext cx="799500" cy="29799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8"/>
          <a:srcRect l="33386" t="-5000" r="36736" b="-11024"/>
          <a:stretch/>
        </p:blipFill>
        <p:spPr>
          <a:xfrm>
            <a:off x="5668019" y="3806525"/>
            <a:ext cx="799500" cy="29799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8"/>
          <a:srcRect l="33386" t="-5000" r="36736" b="-11024"/>
          <a:stretch/>
        </p:blipFill>
        <p:spPr>
          <a:xfrm>
            <a:off x="5668019" y="4196460"/>
            <a:ext cx="799500" cy="29799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7"/>
          <a:srcRect t="1" b="49877"/>
          <a:stretch/>
        </p:blipFill>
        <p:spPr>
          <a:xfrm>
            <a:off x="549048" y="3832020"/>
            <a:ext cx="1074582" cy="188933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705727" y="3866242"/>
            <a:ext cx="452306" cy="118375"/>
          </a:xfrm>
          <a:prstGeom prst="rect">
            <a:avLst/>
          </a:prstGeom>
          <a:solidFill>
            <a:srgbClr val="333D3F"/>
          </a:solidFill>
          <a:ln w="9525" cap="flat" cmpd="sng" algn="ctr">
            <a:solidFill>
              <a:srgbClr val="333D3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600" i="0" strike="noStrike" cap="none" normalizeH="0" baseline="0" dirty="0" err="1">
                <a:ln>
                  <a:noFill/>
                </a:ln>
                <a:solidFill>
                  <a:srgbClr val="B1BA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수거이력</a:t>
            </a:r>
            <a:endParaRPr kumimoji="1" lang="ko-KR" altLang="en-US" sz="600" i="0" strike="noStrike" cap="none" normalizeH="0" baseline="0" dirty="0">
              <a:ln>
                <a:noFill/>
              </a:ln>
              <a:solidFill>
                <a:srgbClr val="B1BAC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41799" y="3222224"/>
            <a:ext cx="1079110" cy="8319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76756"/>
              </p:ext>
            </p:extLst>
          </p:nvPr>
        </p:nvGraphicFramePr>
        <p:xfrm>
          <a:off x="1932215" y="1848375"/>
          <a:ext cx="6547760" cy="457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662">
                  <a:extLst>
                    <a:ext uri="{9D8B030D-6E8A-4147-A177-3AD203B41FA5}">
                      <a16:colId xmlns:a16="http://schemas.microsoft.com/office/drawing/2014/main" val="4238817880"/>
                    </a:ext>
                  </a:extLst>
                </a:gridCol>
                <a:gridCol w="5874098">
                  <a:extLst>
                    <a:ext uri="{9D8B030D-6E8A-4147-A177-3AD203B41FA5}">
                      <a16:colId xmlns:a16="http://schemas.microsoft.com/office/drawing/2014/main" val="1389851111"/>
                    </a:ext>
                  </a:extLst>
                </a:gridCol>
              </a:tblGrid>
              <a:tr h="457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77869"/>
                  </a:ext>
                </a:extLst>
              </a:tr>
            </a:tbl>
          </a:graphicData>
        </a:graphic>
      </p:graphicFrame>
      <p:pic>
        <p:nvPicPr>
          <p:cNvPr id="54" name="그림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1119" y="1933086"/>
            <a:ext cx="3203433" cy="288505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 bwMode="auto">
          <a:xfrm>
            <a:off x="7911192" y="2354553"/>
            <a:ext cx="560619" cy="21528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수거 접수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348" y="3156685"/>
            <a:ext cx="100418" cy="1143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1158" y="1583947"/>
            <a:ext cx="640653" cy="23676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5938" y="1572746"/>
            <a:ext cx="636908" cy="236157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2523908" y="2704163"/>
            <a:ext cx="91182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수거신청일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720166" y="2699516"/>
            <a:ext cx="91182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수거희망일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5555691" y="2699516"/>
            <a:ext cx="91182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수거예정일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497395" y="2699516"/>
            <a:ext cx="48461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7097236" y="2699516"/>
            <a:ext cx="63375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신청자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03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 bwMode="auto">
          <a:xfrm>
            <a:off x="1939665" y="2600263"/>
            <a:ext cx="6540310" cy="2796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939464" y="5396593"/>
            <a:ext cx="6540511" cy="210811"/>
            <a:chOff x="1588655" y="5477164"/>
            <a:chExt cx="6973454" cy="210811"/>
          </a:xfrm>
        </p:grpSpPr>
        <p:grpSp>
          <p:nvGrpSpPr>
            <p:cNvPr id="54" name="그룹 53"/>
            <p:cNvGrpSpPr/>
            <p:nvPr/>
          </p:nvGrpSpPr>
          <p:grpSpPr>
            <a:xfrm>
              <a:off x="1588655" y="5486400"/>
              <a:ext cx="6973454" cy="201575"/>
              <a:chOff x="1588655" y="5523344"/>
              <a:chExt cx="6973454" cy="201575"/>
            </a:xfrm>
          </p:grpSpPr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8655" y="5523344"/>
                <a:ext cx="2613991" cy="201575"/>
              </a:xfrm>
              <a:prstGeom prst="rect">
                <a:avLst/>
              </a:prstGeom>
            </p:spPr>
          </p:pic>
          <p:grpSp>
            <p:nvGrpSpPr>
              <p:cNvPr id="57" name="그룹 56"/>
              <p:cNvGrpSpPr/>
              <p:nvPr/>
            </p:nvGrpSpPr>
            <p:grpSpPr>
              <a:xfrm>
                <a:off x="4202646" y="5523344"/>
                <a:ext cx="4359463" cy="201575"/>
                <a:chOff x="4202646" y="5523344"/>
                <a:chExt cx="4359463" cy="201575"/>
              </a:xfrm>
            </p:grpSpPr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02646" y="5523344"/>
                  <a:ext cx="1673740" cy="201575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76386" y="5523344"/>
                  <a:ext cx="2685723" cy="201575"/>
                </a:xfrm>
                <a:prstGeom prst="rect">
                  <a:avLst/>
                </a:prstGeom>
              </p:spPr>
            </p:pic>
          </p:grpSp>
        </p:grpSp>
        <p:sp>
          <p:nvSpPr>
            <p:cNvPr id="55" name="직사각형 54"/>
            <p:cNvSpPr/>
            <p:nvPr/>
          </p:nvSpPr>
          <p:spPr bwMode="auto">
            <a:xfrm>
              <a:off x="1588655" y="5477164"/>
              <a:ext cx="6973454" cy="193963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32215" y="1414075"/>
            <a:ext cx="24272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수거완료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수거완료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– WMS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36182" y="631767"/>
            <a:ext cx="29759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접수상태의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수거 목록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FontTx/>
              <a:buAutoNum type="arabicPeriod"/>
            </a:pP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신청일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1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보여지는 목록은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FontTx/>
              <a:buAutoNum type="arabicPeriod"/>
            </a:pP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메모까지 출력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-1" b="25218"/>
          <a:stretch/>
        </p:blipFill>
        <p:spPr>
          <a:xfrm>
            <a:off x="549048" y="1414076"/>
            <a:ext cx="1071861" cy="182759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71" y="4017351"/>
            <a:ext cx="1076391" cy="237939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549048" y="3224882"/>
            <a:ext cx="1076391" cy="237939"/>
            <a:chOff x="549048" y="3231882"/>
            <a:chExt cx="1076391" cy="23793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048" y="3231882"/>
              <a:ext cx="1076391" cy="237939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 bwMode="auto">
            <a:xfrm>
              <a:off x="775607" y="3286702"/>
              <a:ext cx="307106" cy="106718"/>
            </a:xfrm>
            <a:prstGeom prst="rect">
              <a:avLst/>
            </a:prstGeom>
            <a:solidFill>
              <a:srgbClr val="222A2D"/>
            </a:solidFill>
            <a:ln w="9525" cap="flat" cmpd="sng" algn="ctr">
              <a:solidFill>
                <a:srgbClr val="222A2D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797" y="3247728"/>
              <a:ext cx="6459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>
                  <a:solidFill>
                    <a:srgbClr val="B1BAC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해지선관리</a:t>
              </a:r>
              <a:endParaRPr lang="ko-KR" altLang="en-US" sz="600" dirty="0">
                <a:solidFill>
                  <a:srgbClr val="B1BAC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76" y="3456560"/>
            <a:ext cx="1074582" cy="37694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 bwMode="auto">
          <a:xfrm>
            <a:off x="710255" y="3507110"/>
            <a:ext cx="452306" cy="118375"/>
          </a:xfrm>
          <a:prstGeom prst="rect">
            <a:avLst/>
          </a:prstGeom>
          <a:solidFill>
            <a:srgbClr val="333D3F"/>
          </a:solidFill>
          <a:ln w="9525" cap="flat" cmpd="sng" algn="ctr">
            <a:solidFill>
              <a:srgbClr val="333D3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600" i="0" strike="noStrike" cap="none" normalizeH="0" baseline="0" dirty="0" err="1">
                <a:ln>
                  <a:noFill/>
                </a:ln>
                <a:solidFill>
                  <a:srgbClr val="B1BA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수거접수</a:t>
            </a:r>
            <a:endParaRPr kumimoji="1" lang="ko-KR" altLang="en-US" sz="600" i="0" strike="noStrike" cap="none" normalizeH="0" baseline="0" dirty="0">
              <a:ln>
                <a:noFill/>
              </a:ln>
              <a:solidFill>
                <a:srgbClr val="B1BAC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710255" y="3680385"/>
            <a:ext cx="452306" cy="118375"/>
          </a:xfrm>
          <a:prstGeom prst="rect">
            <a:avLst/>
          </a:prstGeom>
          <a:solidFill>
            <a:srgbClr val="333D3F"/>
          </a:solidFill>
          <a:ln w="9525" cap="flat" cmpd="sng" algn="ctr">
            <a:solidFill>
              <a:srgbClr val="333D3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600" i="0" strike="noStrike" cap="none" normalizeH="0" baseline="0" dirty="0" err="1">
                <a:ln>
                  <a:noFill/>
                </a:ln>
                <a:solidFill>
                  <a:srgbClr val="B1BA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수거완료</a:t>
            </a:r>
            <a:endParaRPr kumimoji="1" lang="ko-KR" altLang="en-US" sz="600" i="0" strike="noStrike" cap="none" normalizeH="0" baseline="0" dirty="0">
              <a:ln>
                <a:noFill/>
              </a:ln>
              <a:solidFill>
                <a:srgbClr val="B1BAC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6"/>
          <a:srcRect t="1" b="49877"/>
          <a:stretch/>
        </p:blipFill>
        <p:spPr>
          <a:xfrm>
            <a:off x="549048" y="3832020"/>
            <a:ext cx="1074582" cy="188933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705727" y="3866242"/>
            <a:ext cx="452306" cy="118375"/>
          </a:xfrm>
          <a:prstGeom prst="rect">
            <a:avLst/>
          </a:prstGeom>
          <a:solidFill>
            <a:srgbClr val="333D3F"/>
          </a:solidFill>
          <a:ln w="9525" cap="flat" cmpd="sng" algn="ctr">
            <a:solidFill>
              <a:srgbClr val="333D3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600" i="0" strike="noStrike" cap="none" normalizeH="0" baseline="0" dirty="0" err="1">
                <a:ln>
                  <a:noFill/>
                </a:ln>
                <a:solidFill>
                  <a:srgbClr val="B1BA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수거이력</a:t>
            </a:r>
            <a:endParaRPr kumimoji="1" lang="ko-KR" altLang="en-US" sz="600" i="0" strike="noStrike" cap="none" normalizeH="0" baseline="0" dirty="0">
              <a:ln>
                <a:noFill/>
              </a:ln>
              <a:solidFill>
                <a:srgbClr val="B1BAC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41799" y="3222224"/>
            <a:ext cx="1079110" cy="8319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63499"/>
              </p:ext>
            </p:extLst>
          </p:nvPr>
        </p:nvGraphicFramePr>
        <p:xfrm>
          <a:off x="1932215" y="1848375"/>
          <a:ext cx="6547760" cy="457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662">
                  <a:extLst>
                    <a:ext uri="{9D8B030D-6E8A-4147-A177-3AD203B41FA5}">
                      <a16:colId xmlns:a16="http://schemas.microsoft.com/office/drawing/2014/main" val="4238817880"/>
                    </a:ext>
                  </a:extLst>
                </a:gridCol>
                <a:gridCol w="5874098">
                  <a:extLst>
                    <a:ext uri="{9D8B030D-6E8A-4147-A177-3AD203B41FA5}">
                      <a16:colId xmlns:a16="http://schemas.microsoft.com/office/drawing/2014/main" val="1389851111"/>
                    </a:ext>
                  </a:extLst>
                </a:gridCol>
              </a:tblGrid>
              <a:tr h="457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77869"/>
                  </a:ext>
                </a:extLst>
              </a:tr>
            </a:tbl>
          </a:graphicData>
        </a:graphic>
      </p:graphicFrame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1119" y="1933086"/>
            <a:ext cx="3203433" cy="28850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 bwMode="auto">
          <a:xfrm>
            <a:off x="7911192" y="2354339"/>
            <a:ext cx="560619" cy="21528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수거 완료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47964"/>
              </p:ext>
            </p:extLst>
          </p:nvPr>
        </p:nvGraphicFramePr>
        <p:xfrm>
          <a:off x="1938761" y="2618083"/>
          <a:ext cx="8642153" cy="1987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096">
                  <a:extLst>
                    <a:ext uri="{9D8B030D-6E8A-4147-A177-3AD203B41FA5}">
                      <a16:colId xmlns:a16="http://schemas.microsoft.com/office/drawing/2014/main" val="223688192"/>
                    </a:ext>
                  </a:extLst>
                </a:gridCol>
                <a:gridCol w="303096">
                  <a:extLst>
                    <a:ext uri="{9D8B030D-6E8A-4147-A177-3AD203B41FA5}">
                      <a16:colId xmlns:a16="http://schemas.microsoft.com/office/drawing/2014/main" val="4238817880"/>
                    </a:ext>
                  </a:extLst>
                </a:gridCol>
                <a:gridCol w="723174">
                  <a:extLst>
                    <a:ext uri="{9D8B030D-6E8A-4147-A177-3AD203B41FA5}">
                      <a16:colId xmlns:a16="http://schemas.microsoft.com/office/drawing/2014/main" val="1389851111"/>
                    </a:ext>
                  </a:extLst>
                </a:gridCol>
                <a:gridCol w="570223">
                  <a:extLst>
                    <a:ext uri="{9D8B030D-6E8A-4147-A177-3AD203B41FA5}">
                      <a16:colId xmlns:a16="http://schemas.microsoft.com/office/drawing/2014/main" val="3176301773"/>
                    </a:ext>
                  </a:extLst>
                </a:gridCol>
                <a:gridCol w="539479">
                  <a:extLst>
                    <a:ext uri="{9D8B030D-6E8A-4147-A177-3AD203B41FA5}">
                      <a16:colId xmlns:a16="http://schemas.microsoft.com/office/drawing/2014/main" val="3564871104"/>
                    </a:ext>
                  </a:extLst>
                </a:gridCol>
                <a:gridCol w="559459">
                  <a:extLst>
                    <a:ext uri="{9D8B030D-6E8A-4147-A177-3AD203B41FA5}">
                      <a16:colId xmlns:a16="http://schemas.microsoft.com/office/drawing/2014/main" val="3445195254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1742355345"/>
                    </a:ext>
                  </a:extLst>
                </a:gridCol>
                <a:gridCol w="678427">
                  <a:extLst>
                    <a:ext uri="{9D8B030D-6E8A-4147-A177-3AD203B41FA5}">
                      <a16:colId xmlns:a16="http://schemas.microsoft.com/office/drawing/2014/main" val="1414593248"/>
                    </a:ext>
                  </a:extLst>
                </a:gridCol>
                <a:gridCol w="678427">
                  <a:extLst>
                    <a:ext uri="{9D8B030D-6E8A-4147-A177-3AD203B41FA5}">
                      <a16:colId xmlns:a16="http://schemas.microsoft.com/office/drawing/2014/main" val="2870054720"/>
                    </a:ext>
                  </a:extLst>
                </a:gridCol>
                <a:gridCol w="620925">
                  <a:extLst>
                    <a:ext uri="{9D8B030D-6E8A-4147-A177-3AD203B41FA5}">
                      <a16:colId xmlns:a16="http://schemas.microsoft.com/office/drawing/2014/main" val="2502518640"/>
                    </a:ext>
                  </a:extLst>
                </a:gridCol>
                <a:gridCol w="429584">
                  <a:extLst>
                    <a:ext uri="{9D8B030D-6E8A-4147-A177-3AD203B41FA5}">
                      <a16:colId xmlns:a16="http://schemas.microsoft.com/office/drawing/2014/main" val="2582352920"/>
                    </a:ext>
                  </a:extLst>
                </a:gridCol>
                <a:gridCol w="741194">
                  <a:extLst>
                    <a:ext uri="{9D8B030D-6E8A-4147-A177-3AD203B41FA5}">
                      <a16:colId xmlns:a16="http://schemas.microsoft.com/office/drawing/2014/main" val="3791356601"/>
                    </a:ext>
                  </a:extLst>
                </a:gridCol>
                <a:gridCol w="1616528">
                  <a:extLst>
                    <a:ext uri="{9D8B030D-6E8A-4147-A177-3AD203B41FA5}">
                      <a16:colId xmlns:a16="http://schemas.microsoft.com/office/drawing/2014/main" val="3143253865"/>
                    </a:ext>
                  </a:extLst>
                </a:gridCol>
              </a:tblGrid>
              <a:tr h="3974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</a:t>
                      </a:r>
                      <a:endParaRPr lang="en-US" altLang="ko-KR" sz="10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</a:p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box)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</a:p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box)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UTP</a:t>
                      </a:r>
                    </a:p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box)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수거예정일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수거일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요청사업장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요청자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977869"/>
                  </a:ext>
                </a:extLst>
              </a:tr>
              <a:tr h="397453"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강요청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서울시 성동구</a:t>
                      </a:r>
                      <a:r>
                        <a:rPr lang="en-US" altLang="ko-KR" sz="10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…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83029"/>
                  </a:ext>
                </a:extLst>
              </a:tr>
              <a:tr h="397453"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김요청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수도권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경기도 파주시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11194"/>
                  </a:ext>
                </a:extLst>
              </a:tr>
              <a:tr h="397453"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2020-03-23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2020-03-27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최요청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충청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충청남도 천안시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850882"/>
                  </a:ext>
                </a:extLst>
              </a:tr>
              <a:tr h="397453"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2020-03-08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2020-03-11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박요청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부산광역시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633176"/>
                  </a:ext>
                </a:extLst>
              </a:tr>
            </a:tbl>
          </a:graphicData>
        </a:graphic>
      </p:graphicFrame>
      <p:pic>
        <p:nvPicPr>
          <p:cNvPr id="102" name="그림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7894" y="3538594"/>
            <a:ext cx="100418" cy="114300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7894" y="3947983"/>
            <a:ext cx="100418" cy="114300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7894" y="4333907"/>
            <a:ext cx="100418" cy="114300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5788" y="2747887"/>
            <a:ext cx="100418" cy="114300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7"/>
          <a:srcRect l="33386" t="-5000" r="36736" b="-11024"/>
          <a:stretch/>
        </p:blipFill>
        <p:spPr>
          <a:xfrm>
            <a:off x="5824416" y="3085803"/>
            <a:ext cx="660744" cy="246277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7"/>
          <a:srcRect l="33386" t="-5000" r="36736" b="-11024"/>
          <a:stretch/>
        </p:blipFill>
        <p:spPr>
          <a:xfrm>
            <a:off x="5824416" y="3502203"/>
            <a:ext cx="660744" cy="246277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7"/>
          <a:srcRect l="33386" t="-5000" r="36736" b="-11024"/>
          <a:stretch/>
        </p:blipFill>
        <p:spPr>
          <a:xfrm>
            <a:off x="5824416" y="3869804"/>
            <a:ext cx="660744" cy="246277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7"/>
          <a:srcRect l="33386" t="-5000" r="36736" b="-11024"/>
          <a:stretch/>
        </p:blipFill>
        <p:spPr>
          <a:xfrm>
            <a:off x="5824416" y="4259739"/>
            <a:ext cx="660744" cy="246277"/>
          </a:xfrm>
          <a:prstGeom prst="rect">
            <a:avLst/>
          </a:prstGeom>
        </p:spPr>
      </p:pic>
      <p:sp>
        <p:nvSpPr>
          <p:cNvPr id="110" name="직사각형 109"/>
          <p:cNvSpPr/>
          <p:nvPr/>
        </p:nvSpPr>
        <p:spPr bwMode="auto">
          <a:xfrm>
            <a:off x="3371655" y="3212994"/>
            <a:ext cx="391886" cy="16419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▼</a:t>
            </a:r>
            <a:endParaRPr kumimoji="1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3931947" y="3603023"/>
            <a:ext cx="391886" cy="16419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 ▼</a:t>
            </a:r>
            <a:endParaRPr kumimoji="1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4505141" y="3595510"/>
            <a:ext cx="391886" cy="16419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 ▼</a:t>
            </a:r>
            <a:endParaRPr kumimoji="1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3409755" y="4002208"/>
            <a:ext cx="391886" cy="16419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 ▼</a:t>
            </a:r>
            <a:endParaRPr kumimoji="1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4505141" y="4002208"/>
            <a:ext cx="391886" cy="16419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 ▼</a:t>
            </a:r>
            <a:endParaRPr kumimoji="1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3409755" y="4392191"/>
            <a:ext cx="391886" cy="16419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 ▼</a:t>
            </a:r>
            <a:endParaRPr kumimoji="1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931947" y="4382878"/>
            <a:ext cx="391886" cy="16419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 ▼</a:t>
            </a:r>
            <a:endParaRPr kumimoji="1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4505141" y="4382878"/>
            <a:ext cx="391886" cy="16419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 ▼</a:t>
            </a:r>
            <a:endParaRPr kumimoji="1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3931947" y="4002208"/>
            <a:ext cx="391886" cy="16419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 ▼</a:t>
            </a:r>
            <a:endParaRPr kumimoji="1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3931947" y="3209749"/>
            <a:ext cx="391886" cy="16419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 ▼</a:t>
            </a:r>
            <a:endParaRPr kumimoji="1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4492239" y="3209749"/>
            <a:ext cx="391886" cy="16419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 ▼</a:t>
            </a:r>
            <a:endParaRPr kumimoji="1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3397738" y="3592831"/>
            <a:ext cx="391886" cy="16419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 ▼</a:t>
            </a:r>
            <a:endParaRPr kumimoji="1" lang="ko-KR" altLang="en-US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7894" y="3156147"/>
            <a:ext cx="100418" cy="1143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1158" y="1583947"/>
            <a:ext cx="640653" cy="23676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5938" y="1572746"/>
            <a:ext cx="636908" cy="236157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 bwMode="auto">
          <a:xfrm>
            <a:off x="6561199" y="2696110"/>
            <a:ext cx="48461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7179292" y="2696110"/>
            <a:ext cx="63375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신청자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2279688" y="2699516"/>
            <a:ext cx="911828" cy="26887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수거신청일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32883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107281</TotalTime>
  <Words>1302</Words>
  <Application>Microsoft Office PowerPoint</Application>
  <PresentationFormat>와이드스크린</PresentationFormat>
  <Paragraphs>558</Paragraphs>
  <Slides>11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HY울릉도M</vt:lpstr>
      <vt:lpstr>굴림</vt:lpstr>
      <vt:lpstr>맑은 고딕</vt:lpstr>
      <vt:lpstr>Arial</vt:lpstr>
      <vt:lpstr>Tahoma</vt:lpstr>
      <vt:lpstr>Times New Roman</vt:lpstr>
      <vt:lpstr>Trebuchet MS</vt:lpstr>
      <vt:lpstr>Wingdings</vt:lpstr>
      <vt:lpstr>디자인 사용자 지정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kang james</cp:lastModifiedBy>
  <cp:revision>7394</cp:revision>
  <cp:lastPrinted>2018-12-27T10:04:29Z</cp:lastPrinted>
  <dcterms:created xsi:type="dcterms:W3CDTF">2004-02-17T06:52:18Z</dcterms:created>
  <dcterms:modified xsi:type="dcterms:W3CDTF">2024-02-07T08:06:46Z</dcterms:modified>
</cp:coreProperties>
</file>