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8" r:id="rId2"/>
    <p:sldId id="314" r:id="rId3"/>
    <p:sldId id="334" r:id="rId4"/>
    <p:sldId id="309" r:id="rId5"/>
    <p:sldId id="316" r:id="rId6"/>
    <p:sldId id="317" r:id="rId7"/>
    <p:sldId id="318" r:id="rId8"/>
    <p:sldId id="315" r:id="rId9"/>
    <p:sldId id="310" r:id="rId10"/>
    <p:sldId id="329" r:id="rId11"/>
    <p:sldId id="332" r:id="rId12"/>
    <p:sldId id="333" r:id="rId13"/>
    <p:sldId id="330" r:id="rId14"/>
    <p:sldId id="331" r:id="rId15"/>
    <p:sldId id="319" r:id="rId16"/>
    <p:sldId id="320" r:id="rId17"/>
    <p:sldId id="321" r:id="rId18"/>
    <p:sldId id="324" r:id="rId19"/>
    <p:sldId id="325" r:id="rId20"/>
    <p:sldId id="328" r:id="rId21"/>
  </p:sldIdLst>
  <p:sldSz cx="12192000" cy="6858000"/>
  <p:notesSz cx="9904413" cy="6667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E20000"/>
    <a:srgbClr val="FF7C80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2" autoAdjust="0"/>
    <p:restoredTop sz="95995" autoAdjust="0"/>
  </p:normalViewPr>
  <p:slideViewPr>
    <p:cSldViewPr snapToGrid="0">
      <p:cViewPr varScale="1">
        <p:scale>
          <a:sx n="87" d="100"/>
          <a:sy n="87" d="100"/>
        </p:scale>
        <p:origin x="120" y="4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0209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0209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45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0209" y="0"/>
            <a:ext cx="4291912" cy="3345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51163" y="833438"/>
            <a:ext cx="4002087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442" y="3208734"/>
            <a:ext cx="7923530" cy="26253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32968"/>
            <a:ext cx="4291912" cy="3345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0209" y="6332968"/>
            <a:ext cx="4291912" cy="3345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28913" y="500063"/>
            <a:ext cx="4446587" cy="25003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28913" y="500063"/>
            <a:ext cx="4446587" cy="25003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pPr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68797"/>
              </p:ext>
            </p:extLst>
          </p:nvPr>
        </p:nvGraphicFramePr>
        <p:xfrm>
          <a:off x="422277" y="232832"/>
          <a:ext cx="11347450" cy="243840"/>
        </p:xfrm>
        <a:graphic>
          <a:graphicData uri="http://schemas.openxmlformats.org/drawingml/2006/table">
            <a:tbl>
              <a:tblPr/>
              <a:tblGrid>
                <a:gridCol w="9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 주문 및 재고관리 프로세스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84149"/>
              </p:ext>
            </p:extLst>
          </p:nvPr>
        </p:nvGraphicFramePr>
        <p:xfrm>
          <a:off x="431371" y="620688"/>
          <a:ext cx="11329261" cy="5694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홈앤서비스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공급사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OK</a:t>
                      </a:r>
                      <a:r>
                        <a:rPr lang="ko-KR" altLang="en-US" sz="1100" b="1" dirty="0" smtClean="0"/>
                        <a:t>플라자 물류창고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순서도: 연결자 50"/>
          <p:cNvSpPr/>
          <p:nvPr/>
        </p:nvSpPr>
        <p:spPr>
          <a:xfrm>
            <a:off x="2570636" y="1533481"/>
            <a:ext cx="317391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90" y="1532782"/>
            <a:ext cx="56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 smtClean="0"/>
              <a:t>시작</a:t>
            </a:r>
            <a:endParaRPr lang="ko-KR" altLang="en-US" sz="900" i="1" dirty="0"/>
          </a:p>
        </p:txBody>
      </p:sp>
      <p:sp>
        <p:nvSpPr>
          <p:cNvPr id="61" name="Rectangle 107"/>
          <p:cNvSpPr>
            <a:spLocks noChangeArrowheads="1"/>
          </p:cNvSpPr>
          <p:nvPr/>
        </p:nvSpPr>
        <p:spPr bwMode="gray">
          <a:xfrm>
            <a:off x="1984872" y="245548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주문</a:t>
            </a:r>
            <a:endParaRPr lang="en-US" altLang="ko-KR" sz="1000" dirty="0" smtClean="0"/>
          </a:p>
        </p:txBody>
      </p:sp>
      <p:sp>
        <p:nvSpPr>
          <p:cNvPr id="64" name="Rectangle 107"/>
          <p:cNvSpPr>
            <a:spLocks noChangeArrowheads="1"/>
          </p:cNvSpPr>
          <p:nvPr/>
        </p:nvSpPr>
        <p:spPr bwMode="gray">
          <a:xfrm>
            <a:off x="9456375" y="3212979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배송준비</a:t>
            </a:r>
            <a:endParaRPr lang="en-US" altLang="ko-KR" sz="1000" dirty="0" smtClean="0"/>
          </a:p>
        </p:txBody>
      </p:sp>
      <p:sp>
        <p:nvSpPr>
          <p:cNvPr id="66" name="Rectangle 107"/>
          <p:cNvSpPr>
            <a:spLocks noChangeArrowheads="1"/>
          </p:cNvSpPr>
          <p:nvPr/>
        </p:nvSpPr>
        <p:spPr bwMode="gray">
          <a:xfrm>
            <a:off x="6480044" y="3212979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주문접수</a:t>
            </a:r>
            <a:endParaRPr lang="en-US" altLang="ko-KR" sz="1000" dirty="0" smtClean="0"/>
          </a:p>
        </p:txBody>
      </p:sp>
      <p:sp>
        <p:nvSpPr>
          <p:cNvPr id="69" name="순서도: 자기 디스크 68"/>
          <p:cNvSpPr/>
          <p:nvPr/>
        </p:nvSpPr>
        <p:spPr>
          <a:xfrm>
            <a:off x="3668554" y="3246358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sp>
        <p:nvSpPr>
          <p:cNvPr id="75" name="Rectangle 107"/>
          <p:cNvSpPr>
            <a:spLocks noChangeArrowheads="1"/>
          </p:cNvSpPr>
          <p:nvPr/>
        </p:nvSpPr>
        <p:spPr bwMode="gray">
          <a:xfrm>
            <a:off x="2082334" y="5364606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출고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바코드 출고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77" name="구부러진 연결선 76"/>
          <p:cNvCxnSpPr>
            <a:stCxn id="75" idx="0"/>
            <a:endCxn id="69" idx="2"/>
          </p:cNvCxnSpPr>
          <p:nvPr/>
        </p:nvCxnSpPr>
        <p:spPr>
          <a:xfrm rot="5400000" flipH="1" flipV="1">
            <a:off x="2278211" y="3974264"/>
            <a:ext cx="1938228" cy="842457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>
          <a:xfrm>
            <a:off x="2601589" y="5055858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61" idx="3"/>
            <a:endCxn id="66" idx="1"/>
          </p:cNvCxnSpPr>
          <p:nvPr/>
        </p:nvCxnSpPr>
        <p:spPr>
          <a:xfrm>
            <a:off x="3472397" y="2610270"/>
            <a:ext cx="3007647" cy="75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07"/>
          <p:cNvSpPr>
            <a:spLocks noChangeArrowheads="1"/>
          </p:cNvSpPr>
          <p:nvPr/>
        </p:nvSpPr>
        <p:spPr bwMode="gray">
          <a:xfrm>
            <a:off x="2658398" y="427156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입고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바코드 입고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18" name="Rectangle 107"/>
          <p:cNvSpPr>
            <a:spLocks noChangeArrowheads="1"/>
          </p:cNvSpPr>
          <p:nvPr/>
        </p:nvSpPr>
        <p:spPr bwMode="gray">
          <a:xfrm>
            <a:off x="6480044" y="3861051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</a:t>
            </a:r>
            <a:endParaRPr lang="en-US" altLang="ko-KR" sz="1000" dirty="0" smtClean="0"/>
          </a:p>
        </p:txBody>
      </p:sp>
      <p:cxnSp>
        <p:nvCxnSpPr>
          <p:cNvPr id="120" name="직선 화살표 연결선 119"/>
          <p:cNvCxnSpPr>
            <a:stCxn id="66" idx="2"/>
            <a:endCxn id="118" idx="0"/>
          </p:cNvCxnSpPr>
          <p:nvPr/>
        </p:nvCxnSpPr>
        <p:spPr>
          <a:xfrm>
            <a:off x="7223805" y="3522540"/>
            <a:ext cx="0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61" idx="3"/>
            <a:endCxn id="64" idx="0"/>
          </p:cNvCxnSpPr>
          <p:nvPr/>
        </p:nvCxnSpPr>
        <p:spPr>
          <a:xfrm>
            <a:off x="3472397" y="2610270"/>
            <a:ext cx="6727741" cy="602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07"/>
          <p:cNvSpPr>
            <a:spLocks noChangeArrowheads="1"/>
          </p:cNvSpPr>
          <p:nvPr/>
        </p:nvSpPr>
        <p:spPr bwMode="gray">
          <a:xfrm>
            <a:off x="9456375" y="3861051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배송처리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출고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131" name="직선 화살표 연결선 130"/>
          <p:cNvCxnSpPr>
            <a:stCxn id="64" idx="2"/>
            <a:endCxn id="130" idx="0"/>
          </p:cNvCxnSpPr>
          <p:nvPr/>
        </p:nvCxnSpPr>
        <p:spPr>
          <a:xfrm>
            <a:off x="10200136" y="3522540"/>
            <a:ext cx="0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118" idx="2"/>
            <a:endCxn id="112" idx="3"/>
          </p:cNvCxnSpPr>
          <p:nvPr/>
        </p:nvCxnSpPr>
        <p:spPr>
          <a:xfrm rot="5400000">
            <a:off x="5556997" y="2759540"/>
            <a:ext cx="255736" cy="30778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30" idx="2"/>
            <a:endCxn id="112" idx="3"/>
          </p:cNvCxnSpPr>
          <p:nvPr/>
        </p:nvCxnSpPr>
        <p:spPr>
          <a:xfrm rot="5400000">
            <a:off x="7045163" y="1271375"/>
            <a:ext cx="255736" cy="60542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>
            <a:stCxn id="112" idx="0"/>
            <a:endCxn id="69" idx="3"/>
          </p:cNvCxnSpPr>
          <p:nvPr/>
        </p:nvCxnSpPr>
        <p:spPr>
          <a:xfrm rot="5400000" flipH="1" flipV="1">
            <a:off x="3442799" y="3565760"/>
            <a:ext cx="665170" cy="746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순서도: 연결자 142"/>
          <p:cNvSpPr/>
          <p:nvPr/>
        </p:nvSpPr>
        <p:spPr>
          <a:xfrm>
            <a:off x="3293223" y="4055420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12020" y="4034922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  <p:cxnSp>
        <p:nvCxnSpPr>
          <p:cNvPr id="145" name="꺾인 연결선 144"/>
          <p:cNvCxnSpPr>
            <a:stCxn id="112" idx="2"/>
            <a:endCxn id="75" idx="3"/>
          </p:cNvCxnSpPr>
          <p:nvPr/>
        </p:nvCxnSpPr>
        <p:spPr>
          <a:xfrm rot="16200000" flipH="1">
            <a:off x="3016882" y="4966410"/>
            <a:ext cx="938257" cy="167698"/>
          </a:xfrm>
          <a:prstGeom prst="bentConnector4">
            <a:avLst>
              <a:gd name="adj1" fmla="val 41752"/>
              <a:gd name="adj2" fmla="val 57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766688" y="5042715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재고차감</a:t>
            </a:r>
            <a:endParaRPr lang="ko-KR" altLang="en-US" sz="800" dirty="0"/>
          </a:p>
        </p:txBody>
      </p:sp>
      <p:cxnSp>
        <p:nvCxnSpPr>
          <p:cNvPr id="162" name="직선 화살표 연결선 161"/>
          <p:cNvCxnSpPr>
            <a:stCxn id="51" idx="4"/>
            <a:endCxn id="61" idx="0"/>
          </p:cNvCxnSpPr>
          <p:nvPr/>
        </p:nvCxnSpPr>
        <p:spPr>
          <a:xfrm flipH="1">
            <a:off x="2728635" y="1768204"/>
            <a:ext cx="697" cy="687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16099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상품을 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체크박스는 현재고가 있을 경우만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재고이동 괄호의 개수는 요청상태의 개수를 의미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478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71311"/>
              </p:ext>
            </p:extLst>
          </p:nvPr>
        </p:nvGraphicFramePr>
        <p:xfrm>
          <a:off x="379643" y="1907027"/>
          <a:ext cx="8263678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24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992">
                  <a:extLst>
                    <a:ext uri="{9D8B030D-6E8A-4147-A177-3AD203B41FA5}">
                      <a16:colId xmlns:a16="http://schemas.microsoft.com/office/drawing/2014/main" val="303475248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785969836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926875539"/>
                    </a:ext>
                  </a:extLst>
                </a:gridCol>
                <a:gridCol w="1543851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A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3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61692" y="1492755"/>
            <a:ext cx="932221" cy="3029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 반납 입고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01843" y="2305727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5159226"/>
            <a:ext cx="220957" cy="17073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7610635" y="2668785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10635" y="3046848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619427" y="3430543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637011" y="379086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628219" y="412724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28219" y="4472660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637011" y="482516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7011" y="5131680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383506" y="2270942"/>
            <a:ext cx="395717" cy="316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92593" y="2177811"/>
            <a:ext cx="2178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7289497" y="2257099"/>
            <a:ext cx="1272782" cy="316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180596" y="2177811"/>
            <a:ext cx="2178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135736" y="600943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047" y="4847792"/>
            <a:ext cx="220957" cy="170739"/>
          </a:xfrm>
          <a:prstGeom prst="rect">
            <a:avLst/>
          </a:prstGeom>
        </p:spPr>
      </p:pic>
      <p:sp>
        <p:nvSpPr>
          <p:cNvPr id="39" name="구름 모양 설명선 38"/>
          <p:cNvSpPr/>
          <p:nvPr/>
        </p:nvSpPr>
        <p:spPr>
          <a:xfrm>
            <a:off x="2817537" y="5568969"/>
            <a:ext cx="2631882" cy="795131"/>
          </a:xfrm>
          <a:prstGeom prst="cloudCallout">
            <a:avLst>
              <a:gd name="adj1" fmla="val -4571"/>
              <a:gd name="adj2" fmla="val -7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최근 </a:t>
            </a:r>
            <a:r>
              <a:rPr lang="en-US" altLang="ko-KR" sz="1000" b="1" dirty="0" smtClean="0">
                <a:latin typeface="+mn-ea"/>
              </a:rPr>
              <a:t>3</a:t>
            </a:r>
            <a:r>
              <a:rPr lang="ko-KR" altLang="en-US" sz="1000" b="1" dirty="0" smtClean="0">
                <a:latin typeface="+mn-ea"/>
              </a:rPr>
              <a:t>개월 주문 수량 기준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수작업 반영 </a:t>
            </a:r>
            <a:r>
              <a:rPr lang="en-US" altLang="ko-KR" sz="1000" b="1" dirty="0" smtClean="0">
                <a:latin typeface="+mn-ea"/>
              </a:rPr>
              <a:t>*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76412" y="1496806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출고</a:t>
            </a:r>
            <a:endParaRPr lang="en-US" altLang="ko-KR" sz="8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5733" y="1499175"/>
            <a:ext cx="1106827" cy="3189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입고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55" name="구름 모양 설명선 54"/>
          <p:cNvSpPr/>
          <p:nvPr/>
        </p:nvSpPr>
        <p:spPr>
          <a:xfrm>
            <a:off x="5649341" y="5572513"/>
            <a:ext cx="2867337" cy="795131"/>
          </a:xfrm>
          <a:prstGeom prst="cloudCallout">
            <a:avLst>
              <a:gd name="adj1" fmla="val -4571"/>
              <a:gd name="adj2" fmla="val -7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( </a:t>
            </a:r>
            <a:r>
              <a:rPr lang="ko-KR" altLang="en-US" sz="1000" b="1" dirty="0" smtClean="0">
                <a:latin typeface="+mn-ea"/>
              </a:rPr>
              <a:t>현재고 </a:t>
            </a:r>
            <a:r>
              <a:rPr lang="en-US" altLang="ko-KR" sz="1000" b="1" dirty="0" smtClean="0">
                <a:latin typeface="+mn-ea"/>
              </a:rPr>
              <a:t>/ </a:t>
            </a:r>
            <a:r>
              <a:rPr lang="ko-KR" altLang="en-US" sz="1000" b="1" dirty="0" smtClean="0">
                <a:latin typeface="+mn-ea"/>
              </a:rPr>
              <a:t>안전재고 </a:t>
            </a:r>
            <a:r>
              <a:rPr lang="en-US" altLang="ko-KR" sz="1000" b="1" dirty="0" smtClean="0">
                <a:latin typeface="+mn-ea"/>
              </a:rPr>
              <a:t>) * 100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27283" y="1500344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인수</a:t>
            </a:r>
            <a:endParaRPr lang="ko-KR" altLang="en-US" sz="8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32833" y="1496293"/>
            <a:ext cx="932221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관리</a:t>
            </a:r>
            <a:endParaRPr lang="ko-KR" altLang="en-US" sz="800" dirty="0"/>
          </a:p>
        </p:txBody>
      </p:sp>
      <p:sp>
        <p:nvSpPr>
          <p:cNvPr id="62" name="구름 모양 설명선 61"/>
          <p:cNvSpPr/>
          <p:nvPr/>
        </p:nvSpPr>
        <p:spPr>
          <a:xfrm>
            <a:off x="4036736" y="461797"/>
            <a:ext cx="2867337" cy="795131"/>
          </a:xfrm>
          <a:prstGeom prst="cloudCallout">
            <a:avLst>
              <a:gd name="adj1" fmla="val -2717"/>
              <a:gd name="adj2" fmla="val 76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+mn-ea"/>
              </a:rPr>
              <a:t>자재 인수 화면으로 이동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" name="이중 물결 1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60976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상품을 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체크박스는 현재고가 있을 경우만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재고이동 괄호의 개수는 요청상태의 개수를 의미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301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5482"/>
              </p:ext>
            </p:extLst>
          </p:nvPr>
        </p:nvGraphicFramePr>
        <p:xfrm>
          <a:off x="379643" y="1907027"/>
          <a:ext cx="8263678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24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992">
                  <a:extLst>
                    <a:ext uri="{9D8B030D-6E8A-4147-A177-3AD203B41FA5}">
                      <a16:colId xmlns:a16="http://schemas.microsoft.com/office/drawing/2014/main" val="303475248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785969836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926875539"/>
                    </a:ext>
                  </a:extLst>
                </a:gridCol>
                <a:gridCol w="1543851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A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3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61692" y="1492755"/>
            <a:ext cx="932221" cy="3029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 반납 입고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01843" y="2305727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5159226"/>
            <a:ext cx="220957" cy="17073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7610635" y="2668785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10635" y="3046848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619427" y="3430543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615745" y="3780231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606953" y="4276106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06953" y="462152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615745" y="497402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15745" y="528054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383506" y="2270942"/>
            <a:ext cx="395717" cy="316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92593" y="2177811"/>
            <a:ext cx="2178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7289497" y="2257099"/>
            <a:ext cx="1272782" cy="316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180596" y="2177811"/>
            <a:ext cx="2178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114470" y="627525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047" y="4847792"/>
            <a:ext cx="220957" cy="170739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976412" y="1496806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출고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센터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매니저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5733" y="1499175"/>
            <a:ext cx="1106827" cy="3189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입고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27283" y="1500344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인수</a:t>
            </a:r>
            <a:endParaRPr lang="ko-KR" altLang="en-US" sz="8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32833" y="1496293"/>
            <a:ext cx="932221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관리</a:t>
            </a:r>
            <a:endParaRPr lang="ko-KR" altLang="en-US" sz="800" dirty="0"/>
          </a:p>
        </p:txBody>
      </p:sp>
      <p:sp>
        <p:nvSpPr>
          <p:cNvPr id="51" name="오른쪽 화살표 50"/>
          <p:cNvSpPr/>
          <p:nvPr/>
        </p:nvSpPr>
        <p:spPr>
          <a:xfrm rot="3606487">
            <a:off x="1394995" y="2114042"/>
            <a:ext cx="941119" cy="3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99430" y="2998381"/>
            <a:ext cx="5278953" cy="350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078165" y="2724495"/>
            <a:ext cx="5278953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/>
              <a:t>바고트</a:t>
            </a:r>
            <a:r>
              <a:rPr lang="ko-KR" altLang="en-US" sz="1000" b="1" dirty="0" smtClean="0"/>
              <a:t> 입출고 처리 </a:t>
            </a:r>
            <a:endParaRPr lang="ko-KR" altLang="en-US" sz="1000" b="1" dirty="0"/>
          </a:p>
        </p:txBody>
      </p:sp>
      <p:sp>
        <p:nvSpPr>
          <p:cNvPr id="62" name="곱셈 기호 61"/>
          <p:cNvSpPr/>
          <p:nvPr/>
        </p:nvSpPr>
        <p:spPr>
          <a:xfrm>
            <a:off x="7112000" y="3216503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93479"/>
              </p:ext>
            </p:extLst>
          </p:nvPr>
        </p:nvGraphicFramePr>
        <p:xfrm>
          <a:off x="2307270" y="3968220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3157870" y="4026559"/>
            <a:ext cx="1350335" cy="215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17578" y="6205368"/>
            <a:ext cx="539482" cy="237983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입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689449" y="6214158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79724"/>
              </p:ext>
            </p:extLst>
          </p:nvPr>
        </p:nvGraphicFramePr>
        <p:xfrm>
          <a:off x="2299436" y="4717706"/>
          <a:ext cx="4916922" cy="129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307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397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6537519" y="5104517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05479"/>
              </p:ext>
            </p:extLst>
          </p:nvPr>
        </p:nvGraphicFramePr>
        <p:xfrm>
          <a:off x="4767030" y="3971758"/>
          <a:ext cx="2484375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이등변 삼각형 79"/>
          <p:cNvSpPr/>
          <p:nvPr/>
        </p:nvSpPr>
        <p:spPr>
          <a:xfrm flipV="1">
            <a:off x="6936072" y="4073004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307262" y="3700155"/>
            <a:ext cx="1531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자재 지급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반납처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2307263" y="3104699"/>
            <a:ext cx="4901610" cy="499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처리 유형 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ㅁ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자재인수  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ㅁ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자재출고        자재 반납 입고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TextBox 59"/>
          <p:cNvSpPr txBox="1"/>
          <p:nvPr/>
        </p:nvSpPr>
        <p:spPr>
          <a:xfrm>
            <a:off x="3425187" y="4363847"/>
            <a:ext cx="1785950" cy="2932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9pPr>
          </a:lstStyle>
          <a:p>
            <a:pPr algn="r"/>
            <a:r>
              <a:rPr lang="ko-KR" altLang="en-US" sz="1200" dirty="0" smtClean="0"/>
              <a:t>바코드 입력</a:t>
            </a:r>
            <a:endParaRPr lang="ko-KR" altLang="en-US" sz="1200" dirty="0"/>
          </a:p>
        </p:txBody>
      </p:sp>
      <p:sp>
        <p:nvSpPr>
          <p:cNvPr id="89" name="TextBox 60"/>
          <p:cNvSpPr txBox="1"/>
          <p:nvPr/>
        </p:nvSpPr>
        <p:spPr>
          <a:xfrm>
            <a:off x="6457483" y="4370016"/>
            <a:ext cx="725013" cy="2400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sz="800" dirty="0" smtClean="0"/>
              <a:t>적용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5214129" y="4366877"/>
            <a:ext cx="1214446" cy="279551"/>
          </a:xfrm>
          <a:prstGeom prst="rect">
            <a:avLst/>
          </a:prstGeom>
          <a:solidFill>
            <a:schemeClr val="bg1"/>
          </a:solidFill>
          <a:ln w="3175" cap="rnd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맑은 고딕" pitchFamily="50" charset="-127"/>
              </a:rPr>
              <a:t>110002250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562659" y="3279955"/>
            <a:ext cx="168618" cy="167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605140" y="3277998"/>
            <a:ext cx="168618" cy="167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642852" y="3279955"/>
            <a:ext cx="168618" cy="167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중 물결 91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732932" y="1135886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4504906" y="4053964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1673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상품을 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체크박스는 현재고가 있을 경우만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재고이동 괄호의 개수는 요청상태의 개수를 의미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120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75734"/>
              </p:ext>
            </p:extLst>
          </p:nvPr>
        </p:nvGraphicFramePr>
        <p:xfrm>
          <a:off x="552363" y="1907027"/>
          <a:ext cx="7948150" cy="3456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63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2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721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55257" y="1496293"/>
            <a:ext cx="604416" cy="29938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91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915" y="5159226"/>
            <a:ext cx="220957" cy="17073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767" y="4847792"/>
            <a:ext cx="220957" cy="170739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8301417" y="1496293"/>
            <a:ext cx="563637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반려</a:t>
            </a:r>
            <a:endParaRPr lang="ko-KR" altLang="en-US" sz="8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766" y="2714046"/>
            <a:ext cx="220957" cy="170739"/>
          </a:xfrm>
          <a:prstGeom prst="rect">
            <a:avLst/>
          </a:prstGeom>
        </p:spPr>
      </p:pic>
      <p:sp>
        <p:nvSpPr>
          <p:cNvPr id="53" name="이중 물결 52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32932" y="1135886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0753"/>
              </p:ext>
            </p:extLst>
          </p:nvPr>
        </p:nvGraphicFramePr>
        <p:xfrm>
          <a:off x="133636" y="110840"/>
          <a:ext cx="11913054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재고조회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재고이력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재고이동요청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06027" y="577044"/>
            <a:ext cx="5166804" cy="574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5120"/>
              </p:ext>
            </p:extLst>
          </p:nvPr>
        </p:nvGraphicFramePr>
        <p:xfrm>
          <a:off x="720941" y="1185247"/>
          <a:ext cx="4733561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874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69096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1856591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506027" y="585922"/>
            <a:ext cx="5166804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이력</a:t>
            </a:r>
            <a:endParaRPr lang="ko-KR" altLang="en-US" sz="1000" b="1" dirty="0"/>
          </a:p>
        </p:txBody>
      </p:sp>
      <p:sp>
        <p:nvSpPr>
          <p:cNvPr id="60" name="곱셈 기호 59"/>
          <p:cNvSpPr/>
          <p:nvPr/>
        </p:nvSpPr>
        <p:spPr>
          <a:xfrm>
            <a:off x="5413443" y="578355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34494" y="947582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7094" y="2737863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재고 이력</a:t>
            </a:r>
            <a:endParaRPr lang="ko-KR" altLang="en-US" sz="1000" b="1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51818"/>
              </p:ext>
            </p:extLst>
          </p:nvPr>
        </p:nvGraphicFramePr>
        <p:xfrm>
          <a:off x="765288" y="3287723"/>
          <a:ext cx="4540358" cy="281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21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72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 유형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인수인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2017-01-31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김인수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최출고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2017-01-05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718556" y="3144647"/>
            <a:ext cx="4663151" cy="31073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001578" y="621004"/>
            <a:ext cx="5278953" cy="2994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001578" y="629882"/>
            <a:ext cx="5278953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자재 출고</a:t>
            </a:r>
            <a:endParaRPr lang="ko-KR" altLang="en-US" sz="1000" b="1" dirty="0"/>
          </a:p>
        </p:txBody>
      </p:sp>
      <p:sp>
        <p:nvSpPr>
          <p:cNvPr id="131" name="곱셈 기호 130"/>
          <p:cNvSpPr/>
          <p:nvPr/>
        </p:nvSpPr>
        <p:spPr>
          <a:xfrm>
            <a:off x="11014148" y="632792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14259"/>
              </p:ext>
            </p:extLst>
          </p:nvPr>
        </p:nvGraphicFramePr>
        <p:xfrm>
          <a:off x="712700" y="1774200"/>
          <a:ext cx="4736976" cy="59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9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973967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760651">
                  <a:extLst>
                    <a:ext uri="{9D8B030D-6E8A-4147-A177-3AD203B41FA5}">
                      <a16:colId xmlns:a16="http://schemas.microsoft.com/office/drawing/2014/main" val="1418411600"/>
                    </a:ext>
                  </a:extLst>
                </a:gridCol>
                <a:gridCol w="776836">
                  <a:extLst>
                    <a:ext uri="{9D8B030D-6E8A-4147-A177-3AD203B41FA5}">
                      <a16:colId xmlns:a16="http://schemas.microsoft.com/office/drawing/2014/main" val="3528787862"/>
                    </a:ext>
                  </a:extLst>
                </a:gridCol>
                <a:gridCol w="732019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</a:tblGrid>
              <a:tr h="332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242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/ 10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27393" y="2786847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2017-01-01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168" y="2746027"/>
            <a:ext cx="563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918828" y="2784131"/>
            <a:ext cx="557632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2017-01-31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0538" y="2746027"/>
            <a:ext cx="310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73183" y="2786847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78703" y="2784131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286064" y="2784131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4811" y="2743311"/>
            <a:ext cx="864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처리구분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0" name="이등변 삼각형 9"/>
          <p:cNvSpPr/>
          <p:nvPr/>
        </p:nvSpPr>
        <p:spPr>
          <a:xfrm flipV="1">
            <a:off x="4709394" y="280038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4463" y="2733756"/>
            <a:ext cx="458181" cy="208265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50837"/>
              </p:ext>
            </p:extLst>
          </p:nvPr>
        </p:nvGraphicFramePr>
        <p:xfrm>
          <a:off x="6230684" y="1193115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7081284" y="1251454"/>
            <a:ext cx="1350335" cy="2158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040992" y="3398365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8453368" y="3407154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55600"/>
              </p:ext>
            </p:extLst>
          </p:nvPr>
        </p:nvGraphicFramePr>
        <p:xfrm>
          <a:off x="6222850" y="1995766"/>
          <a:ext cx="4916922" cy="140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44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397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10460933" y="2516803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088058" y="3807082"/>
            <a:ext cx="5192473" cy="2699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088058" y="3807083"/>
            <a:ext cx="4539387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반납 입고</a:t>
            </a:r>
            <a:endParaRPr lang="ko-KR" altLang="en-US" sz="10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8231023" y="618558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입고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8655960" y="6182801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1239" y="2472621"/>
            <a:ext cx="697200" cy="252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2982"/>
              </p:ext>
            </p:extLst>
          </p:nvPr>
        </p:nvGraphicFramePr>
        <p:xfrm>
          <a:off x="8690444" y="1196653"/>
          <a:ext cx="248437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거시기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재고이동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52251"/>
              </p:ext>
            </p:extLst>
          </p:nvPr>
        </p:nvGraphicFramePr>
        <p:xfrm>
          <a:off x="6223595" y="4343897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41460"/>
              </p:ext>
            </p:extLst>
          </p:nvPr>
        </p:nvGraphicFramePr>
        <p:xfrm>
          <a:off x="6215761" y="4753127"/>
          <a:ext cx="4916922" cy="126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307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397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10453844" y="5150571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50305"/>
              </p:ext>
            </p:extLst>
          </p:nvPr>
        </p:nvGraphicFramePr>
        <p:xfrm>
          <a:off x="8683355" y="4347435"/>
          <a:ext cx="2484375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이등변 삼각형 110"/>
          <p:cNvSpPr/>
          <p:nvPr/>
        </p:nvSpPr>
        <p:spPr>
          <a:xfrm flipV="1">
            <a:off x="10859486" y="1308532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6198778" y="988835"/>
            <a:ext cx="1531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자재 </a:t>
            </a:r>
            <a:r>
              <a:rPr lang="ko-KR" altLang="en-US" sz="1000" dirty="0" err="1" smtClean="0"/>
              <a:t>지급처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23587" y="4118352"/>
            <a:ext cx="1531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자재 </a:t>
            </a:r>
            <a:r>
              <a:rPr lang="ko-KR" altLang="en-US" sz="1000" dirty="0" err="1" smtClean="0"/>
              <a:t>반납처</a:t>
            </a:r>
            <a:endParaRPr lang="ko-KR" altLang="en-US" sz="1000" dirty="0"/>
          </a:p>
        </p:txBody>
      </p:sp>
      <p:sp>
        <p:nvSpPr>
          <p:cNvPr id="116" name="구름 모양 설명선 115"/>
          <p:cNvSpPr/>
          <p:nvPr/>
        </p:nvSpPr>
        <p:spPr>
          <a:xfrm>
            <a:off x="7666073" y="3623154"/>
            <a:ext cx="2030820" cy="795131"/>
          </a:xfrm>
          <a:prstGeom prst="cloudCallout">
            <a:avLst>
              <a:gd name="adj1" fmla="val -17580"/>
              <a:gd name="adj2" fmla="val 7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+mn-ea"/>
              </a:rPr>
              <a:t>센터명은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ko-KR" altLang="en-US" sz="1000" b="1" dirty="0" err="1" smtClean="0">
                <a:latin typeface="+mn-ea"/>
              </a:rPr>
              <a:t>로그인된</a:t>
            </a:r>
            <a:r>
              <a:rPr lang="ko-KR" altLang="en-US" sz="1000" b="1" dirty="0" smtClean="0">
                <a:latin typeface="+mn-ea"/>
              </a:rPr>
              <a:t> 센터로 고정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7" name="구름 모양 설명선 116"/>
          <p:cNvSpPr/>
          <p:nvPr/>
        </p:nvSpPr>
        <p:spPr>
          <a:xfrm>
            <a:off x="9097833" y="398001"/>
            <a:ext cx="3094167" cy="795131"/>
          </a:xfrm>
          <a:prstGeom prst="cloudCallout">
            <a:avLst>
              <a:gd name="adj1" fmla="val -10133"/>
              <a:gd name="adj2" fmla="val 75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매니저 미 </a:t>
            </a:r>
            <a:r>
              <a:rPr lang="ko-KR" altLang="en-US" sz="1000" b="1" dirty="0" err="1" smtClean="0">
                <a:latin typeface="+mn-ea"/>
              </a:rPr>
              <a:t>선택시</a:t>
            </a:r>
            <a:r>
              <a:rPr lang="ko-KR" altLang="en-US" sz="1000" b="1" dirty="0" smtClean="0">
                <a:latin typeface="+mn-ea"/>
              </a:rPr>
              <a:t> 센터간 출고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399707" y="1251454"/>
            <a:ext cx="200596" cy="215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84612"/>
              </p:ext>
            </p:extLst>
          </p:nvPr>
        </p:nvGraphicFramePr>
        <p:xfrm>
          <a:off x="6223586" y="1690580"/>
          <a:ext cx="4919999" cy="22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72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4168627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223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136483" y="1691008"/>
            <a:ext cx="389091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중 물결 49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이정훈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85591"/>
              </p:ext>
            </p:extLst>
          </p:nvPr>
        </p:nvGraphicFramePr>
        <p:xfrm>
          <a:off x="133636" y="110840"/>
          <a:ext cx="11913054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센터별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재고이력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06027" y="577044"/>
            <a:ext cx="8425322" cy="574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셈 기호 59"/>
          <p:cNvSpPr/>
          <p:nvPr/>
        </p:nvSpPr>
        <p:spPr>
          <a:xfrm>
            <a:off x="8589260" y="572295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80246"/>
              </p:ext>
            </p:extLst>
          </p:nvPr>
        </p:nvGraphicFramePr>
        <p:xfrm>
          <a:off x="765288" y="2507337"/>
          <a:ext cx="7740759" cy="356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57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497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1061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처리 유형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처리자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인수인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2017-01-31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김인수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2017-01-25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최출고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2017-01-05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718556" y="2275367"/>
            <a:ext cx="8095835" cy="39765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0722" y="1135415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2017-01-01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027" y="1094595"/>
            <a:ext cx="8087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출고일자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1972157" y="1132699"/>
            <a:ext cx="557632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2017-01-31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867" y="1094595"/>
            <a:ext cx="310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26512" y="1135415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32032" y="1132699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39393" y="1132699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08140" y="1091879"/>
            <a:ext cx="864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처리유형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0" name="이등변 삼각형 9"/>
          <p:cNvSpPr/>
          <p:nvPr/>
        </p:nvSpPr>
        <p:spPr>
          <a:xfrm flipV="1">
            <a:off x="3762723" y="1148956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6138" y="1261658"/>
            <a:ext cx="1058253" cy="33678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703" y="1304051"/>
            <a:ext cx="697200" cy="252000"/>
          </a:xfrm>
          <a:prstGeom prst="rect">
            <a:avLst/>
          </a:prstGeom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18480"/>
              </p:ext>
            </p:extLst>
          </p:nvPr>
        </p:nvGraphicFramePr>
        <p:xfrm>
          <a:off x="701754" y="1363240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552354" y="1421579"/>
            <a:ext cx="1350335" cy="215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1829"/>
              </p:ext>
            </p:extLst>
          </p:nvPr>
        </p:nvGraphicFramePr>
        <p:xfrm>
          <a:off x="3161514" y="1366778"/>
          <a:ext cx="2484375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이등변 삼각형 50"/>
          <p:cNvSpPr/>
          <p:nvPr/>
        </p:nvSpPr>
        <p:spPr>
          <a:xfrm flipV="1">
            <a:off x="5330556" y="1478657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72418"/>
              </p:ext>
            </p:extLst>
          </p:nvPr>
        </p:nvGraphicFramePr>
        <p:xfrm>
          <a:off x="917952" y="1855896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1768552" y="1914235"/>
            <a:ext cx="1350335" cy="215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flipV="1">
            <a:off x="2991296" y="1967775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5695"/>
              </p:ext>
            </p:extLst>
          </p:nvPr>
        </p:nvGraphicFramePr>
        <p:xfrm>
          <a:off x="3377712" y="1859434"/>
          <a:ext cx="2484375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이등변 삼각형 64"/>
          <p:cNvSpPr/>
          <p:nvPr/>
        </p:nvSpPr>
        <p:spPr>
          <a:xfrm flipV="1">
            <a:off x="5546754" y="1971313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772400" y="1743740"/>
            <a:ext cx="946298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사용자 관리</a:t>
            </a:r>
            <a:endParaRPr lang="ko-KR" altLang="en-US" sz="1100" b="1" dirty="0"/>
          </a:p>
        </p:txBody>
      </p:sp>
      <p:sp>
        <p:nvSpPr>
          <p:cNvPr id="4" name="직사각형 3"/>
          <p:cNvSpPr/>
          <p:nvPr/>
        </p:nvSpPr>
        <p:spPr>
          <a:xfrm>
            <a:off x="7728918" y="3086334"/>
            <a:ext cx="4073221" cy="3276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40595"/>
              </p:ext>
            </p:extLst>
          </p:nvPr>
        </p:nvGraphicFramePr>
        <p:xfrm>
          <a:off x="7945368" y="3731795"/>
          <a:ext cx="3640320" cy="61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센터명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사용자명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037135" y="3428999"/>
            <a:ext cx="69111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0845209" y="3428999"/>
            <a:ext cx="60605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672319" y="4366435"/>
            <a:ext cx="2388873" cy="173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95898"/>
              </p:ext>
            </p:extLst>
          </p:nvPr>
        </p:nvGraphicFramePr>
        <p:xfrm>
          <a:off x="6001625" y="4724399"/>
          <a:ext cx="1730260" cy="91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센터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err="1" smtClean="0"/>
                        <a:t>센타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사용자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337005" y="5729175"/>
            <a:ext cx="69111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7060020" y="5727400"/>
            <a:ext cx="606056" cy="2445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76492" y="5382018"/>
            <a:ext cx="545790" cy="313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미사용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이등변 삼각형 63"/>
          <p:cNvSpPr/>
          <p:nvPr/>
        </p:nvSpPr>
        <p:spPr>
          <a:xfrm flipV="1">
            <a:off x="7199822" y="5398275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으로 구부러진 화살표 65"/>
          <p:cNvSpPr/>
          <p:nvPr/>
        </p:nvSpPr>
        <p:spPr>
          <a:xfrm rot="7636289" flipV="1">
            <a:off x="9409762" y="982874"/>
            <a:ext cx="841487" cy="22760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79380" y="3437466"/>
            <a:ext cx="882515" cy="1984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일괄업로드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9594883" y="6032073"/>
            <a:ext cx="606056" cy="2445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13981"/>
              </p:ext>
            </p:extLst>
          </p:nvPr>
        </p:nvGraphicFramePr>
        <p:xfrm>
          <a:off x="524756" y="592062"/>
          <a:ext cx="8379451" cy="28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센터별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재고이력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7772400" y="3093257"/>
            <a:ext cx="4170896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사용자관리</a:t>
            </a:r>
            <a:endParaRPr lang="ko-KR" altLang="en-US" sz="1000" b="1" dirty="0"/>
          </a:p>
        </p:txBody>
      </p:sp>
      <p:sp>
        <p:nvSpPr>
          <p:cNvPr id="79" name="곱셈 기호 78"/>
          <p:cNvSpPr/>
          <p:nvPr/>
        </p:nvSpPr>
        <p:spPr>
          <a:xfrm>
            <a:off x="11733806" y="3085690"/>
            <a:ext cx="208977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으로 구부러진 화살표 16"/>
          <p:cNvSpPr/>
          <p:nvPr/>
        </p:nvSpPr>
        <p:spPr>
          <a:xfrm rot="4206414">
            <a:off x="8297954" y="2079545"/>
            <a:ext cx="841487" cy="29611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이중 물결 45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이정훈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897674" y="1421579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943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모바일로그인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585492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909349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91" y="3602310"/>
            <a:ext cx="2000250" cy="1205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2688" y="2761940"/>
            <a:ext cx="236862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C00000"/>
                </a:solidFill>
              </a:rPr>
              <a:t>HOMS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/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en-US" altLang="ko-KR" sz="1600" dirty="0" smtClean="0">
                <a:solidFill>
                  <a:srgbClr val="C00000"/>
                </a:solidFill>
              </a:rPr>
              <a:t>        </a:t>
            </a:r>
            <a:r>
              <a:rPr lang="ko-KR" altLang="en-US" b="1" dirty="0" smtClean="0"/>
              <a:t>자재관리시스템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150" y="4411529"/>
            <a:ext cx="638175" cy="209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00150" y="4411529"/>
            <a:ext cx="638175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ID </a:t>
            </a:r>
            <a:r>
              <a:rPr lang="ko-KR" altLang="en-US" sz="800" b="1" dirty="0" smtClean="0"/>
              <a:t>저장</a:t>
            </a:r>
            <a:endParaRPr lang="ko-KR" altLang="en-US" sz="800" b="1" dirty="0"/>
          </a:p>
        </p:txBody>
      </p:sp>
      <p:sp>
        <p:nvSpPr>
          <p:cNvPr id="11" name="타원 10"/>
          <p:cNvSpPr/>
          <p:nvPr/>
        </p:nvSpPr>
        <p:spPr>
          <a:xfrm>
            <a:off x="4495428" y="37717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3351471" y="440687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580" y="1995931"/>
            <a:ext cx="1438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47506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모바일 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710357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034214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34214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25" y="1692019"/>
            <a:ext cx="571500" cy="23379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368954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68954" y="3780196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68954" y="4498653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935" y="1733119"/>
            <a:ext cx="559878" cy="16440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351374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874" y="2518046"/>
            <a:ext cx="271840" cy="1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09147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바코드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510825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432115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211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26" y="1692019"/>
            <a:ext cx="571500" cy="2337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81" y="1704839"/>
            <a:ext cx="677453" cy="1989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35101" y="2020241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92707"/>
              </p:ext>
            </p:extLst>
          </p:nvPr>
        </p:nvGraphicFramePr>
        <p:xfrm>
          <a:off x="5579396" y="2266462"/>
          <a:ext cx="22420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20170103002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입고 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 / 100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32115" y="3633629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상태 별 수량</a:t>
            </a:r>
            <a:endParaRPr lang="ko-KR" altLang="en-US" sz="10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038" y="1385435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오른쪽으로 구부러진 화살표 20"/>
          <p:cNvSpPr/>
          <p:nvPr/>
        </p:nvSpPr>
        <p:spPr>
          <a:xfrm rot="16200000" flipH="1">
            <a:off x="3098765" y="1253684"/>
            <a:ext cx="620321" cy="1842060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59380" y="5233140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2487895" y="230863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27484"/>
              </p:ext>
            </p:extLst>
          </p:nvPr>
        </p:nvGraphicFramePr>
        <p:xfrm>
          <a:off x="5576408" y="3864581"/>
          <a:ext cx="224206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1,230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안전재고</a:t>
                      </a:r>
                      <a:r>
                        <a:rPr lang="en-US" altLang="ko-KR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err="1" smtClean="0">
                          <a:solidFill>
                            <a:schemeClr val="tx1"/>
                          </a:solidFill>
                        </a:rPr>
                        <a:t>반품요청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1,130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1824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입고처리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4784876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108733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8733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44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599" y="1704839"/>
            <a:ext cx="677453" cy="19893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6055"/>
              </p:ext>
            </p:extLst>
          </p:nvPr>
        </p:nvGraphicFramePr>
        <p:xfrm>
          <a:off x="5129144" y="2437023"/>
          <a:ext cx="255790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7242851" y="3136246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242850" y="3632415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42849" y="4063398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sp>
        <p:nvSpPr>
          <p:cNvPr id="29" name="오른쪽으로 구부러진 화살표 28"/>
          <p:cNvSpPr/>
          <p:nvPr/>
        </p:nvSpPr>
        <p:spPr>
          <a:xfrm rot="15061605" flipH="1">
            <a:off x="3437046" y="1419177"/>
            <a:ext cx="620321" cy="2315715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8733" y="2173706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입고처리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763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5343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출고처리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18237"/>
              </p:ext>
            </p:extLst>
          </p:nvPr>
        </p:nvGraphicFramePr>
        <p:xfrm>
          <a:off x="4181693" y="326328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218281" y="3962511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18280" y="4458680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18279" y="4889663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61282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출고처리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69090"/>
              </p:ext>
            </p:extLst>
          </p:nvPr>
        </p:nvGraphicFramePr>
        <p:xfrm>
          <a:off x="4279519" y="2283866"/>
          <a:ext cx="24049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7">
                  <a:extLst>
                    <a:ext uri="{9D8B030D-6E8A-4147-A177-3AD203B41FA5}">
                      <a16:colId xmlns:a16="http://schemas.microsoft.com/office/drawing/2014/main" val="4259261201"/>
                    </a:ext>
                  </a:extLst>
                </a:gridCol>
                <a:gridCol w="1486570">
                  <a:extLst>
                    <a:ext uri="{9D8B030D-6E8A-4147-A177-3AD203B41FA5}">
                      <a16:colId xmlns:a16="http://schemas.microsoft.com/office/drawing/2014/main" val="2821822148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0508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6965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9878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249974" y="2748384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flipV="1">
            <a:off x="6263238" y="2764640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59813" y="2538798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9813" y="2326962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5142" y="2973166"/>
            <a:ext cx="554399" cy="252000"/>
          </a:xfrm>
          <a:prstGeom prst="rect">
            <a:avLst/>
          </a:prstGeom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7404299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7728156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28156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67" y="1692019"/>
            <a:ext cx="571500" cy="23379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022" y="1704839"/>
            <a:ext cx="677453" cy="1989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28156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출고처리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753494" y="2940166"/>
            <a:ext cx="383440" cy="125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692483" y="4968292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04859" y="4968289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66570"/>
              </p:ext>
            </p:extLst>
          </p:nvPr>
        </p:nvGraphicFramePr>
        <p:xfrm>
          <a:off x="7792841" y="2411816"/>
          <a:ext cx="2387635" cy="24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3123123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92752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3px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90726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48191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10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84290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64244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출고내역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885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8578974" y="4268156"/>
            <a:ext cx="1490444" cy="484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88010" y="3963579"/>
            <a:ext cx="644098" cy="18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7389"/>
              </p:ext>
            </p:extLst>
          </p:nvPr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2967672" y="3896535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578781" y="392964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67596" y="533573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7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53831"/>
              </p:ext>
            </p:extLst>
          </p:nvPr>
        </p:nvGraphicFramePr>
        <p:xfrm>
          <a:off x="422277" y="232832"/>
          <a:ext cx="11347450" cy="243840"/>
        </p:xfrm>
        <a:graphic>
          <a:graphicData uri="http://schemas.openxmlformats.org/drawingml/2006/table">
            <a:tbl>
              <a:tblPr/>
              <a:tblGrid>
                <a:gridCol w="9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 재고이동 프로세스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25798"/>
              </p:ext>
            </p:extLst>
          </p:nvPr>
        </p:nvGraphicFramePr>
        <p:xfrm>
          <a:off x="431371" y="620688"/>
          <a:ext cx="11329261" cy="5694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홈앤서비스 </a:t>
                      </a:r>
                      <a:r>
                        <a:rPr lang="en-US" altLang="ko-KR" sz="1100" b="1" dirty="0" smtClean="0"/>
                        <a:t>A </a:t>
                      </a:r>
                      <a:r>
                        <a:rPr lang="ko-KR" altLang="en-US" sz="1100" b="1" dirty="0" smtClean="0"/>
                        <a:t>사업장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홈앤서비스 </a:t>
                      </a:r>
                      <a:r>
                        <a:rPr lang="en-US" altLang="ko-KR" sz="1100" b="1" dirty="0" smtClean="0"/>
                        <a:t>B </a:t>
                      </a:r>
                      <a:r>
                        <a:rPr lang="ko-KR" altLang="en-US" sz="1100" b="1" dirty="0" smtClean="0"/>
                        <a:t>사업장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순서도: 연결자 50"/>
          <p:cNvSpPr/>
          <p:nvPr/>
        </p:nvSpPr>
        <p:spPr>
          <a:xfrm>
            <a:off x="2570636" y="1533481"/>
            <a:ext cx="317391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90" y="1532782"/>
            <a:ext cx="56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 smtClean="0"/>
              <a:t>시작</a:t>
            </a:r>
            <a:endParaRPr lang="ko-KR" altLang="en-US" sz="900" i="1" dirty="0"/>
          </a:p>
        </p:txBody>
      </p:sp>
      <p:sp>
        <p:nvSpPr>
          <p:cNvPr id="61" name="Rectangle 107"/>
          <p:cNvSpPr>
            <a:spLocks noChangeArrowheads="1"/>
          </p:cNvSpPr>
          <p:nvPr/>
        </p:nvSpPr>
        <p:spPr bwMode="gray">
          <a:xfrm>
            <a:off x="1985568" y="2440742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err="1" smtClean="0"/>
              <a:t>센터재고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이동출고</a:t>
            </a:r>
            <a:endParaRPr lang="en-US" altLang="ko-KR" sz="1000" dirty="0" smtClean="0"/>
          </a:p>
        </p:txBody>
      </p:sp>
      <p:sp>
        <p:nvSpPr>
          <p:cNvPr id="69" name="순서도: 자기 디스크 68"/>
          <p:cNvSpPr/>
          <p:nvPr/>
        </p:nvSpPr>
        <p:spPr>
          <a:xfrm>
            <a:off x="3633829" y="4033458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cxnSp>
        <p:nvCxnSpPr>
          <p:cNvPr id="77" name="구부러진 연결선 76"/>
          <p:cNvCxnSpPr>
            <a:stCxn id="61" idx="2"/>
            <a:endCxn id="69" idx="4"/>
          </p:cNvCxnSpPr>
          <p:nvPr/>
        </p:nvCxnSpPr>
        <p:spPr>
          <a:xfrm rot="16200000" flipH="1">
            <a:off x="2930047" y="2549588"/>
            <a:ext cx="1463173" cy="1864605"/>
          </a:xfrm>
          <a:prstGeom prst="curvedConnector4">
            <a:avLst>
              <a:gd name="adj1" fmla="val 43848"/>
              <a:gd name="adj2" fmla="val 11226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>
          <a:xfrm>
            <a:off x="4711719" y="3831157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6818" y="3818014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재고차감</a:t>
            </a:r>
            <a:endParaRPr lang="ko-KR" altLang="en-US" sz="800" dirty="0"/>
          </a:p>
        </p:txBody>
      </p:sp>
      <p:cxnSp>
        <p:nvCxnSpPr>
          <p:cNvPr id="162" name="직선 화살표 연결선 161"/>
          <p:cNvCxnSpPr>
            <a:stCxn id="51" idx="4"/>
            <a:endCxn id="61" idx="0"/>
          </p:cNvCxnSpPr>
          <p:nvPr/>
        </p:nvCxnSpPr>
        <p:spPr>
          <a:xfrm flipH="1">
            <a:off x="2729331" y="1768204"/>
            <a:ext cx="1" cy="67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자기 디스크 29"/>
          <p:cNvSpPr/>
          <p:nvPr/>
        </p:nvSpPr>
        <p:spPr>
          <a:xfrm>
            <a:off x="7492871" y="3532749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cxnSp>
        <p:nvCxnSpPr>
          <p:cNvPr id="31" name="구부러진 연결선 30"/>
          <p:cNvCxnSpPr>
            <a:stCxn id="16" idx="1"/>
            <a:endCxn id="30" idx="2"/>
          </p:cNvCxnSpPr>
          <p:nvPr/>
        </p:nvCxnSpPr>
        <p:spPr>
          <a:xfrm rot="10800000" flipV="1">
            <a:off x="7492872" y="2595523"/>
            <a:ext cx="140945" cy="1117245"/>
          </a:xfrm>
          <a:prstGeom prst="curvedConnector3">
            <a:avLst>
              <a:gd name="adj1" fmla="val 26219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연결자 31"/>
          <p:cNvSpPr/>
          <p:nvPr/>
        </p:nvSpPr>
        <p:spPr>
          <a:xfrm>
            <a:off x="7146905" y="3341984"/>
            <a:ext cx="213753" cy="182235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0427" y="3318997"/>
            <a:ext cx="96010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  <p:sp>
        <p:nvSpPr>
          <p:cNvPr id="16" name="Rectangle 107"/>
          <p:cNvSpPr>
            <a:spLocks noChangeArrowheads="1"/>
          </p:cNvSpPr>
          <p:nvPr/>
        </p:nvSpPr>
        <p:spPr bwMode="gray">
          <a:xfrm>
            <a:off x="7633816" y="2440742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센터재고 이동승인</a:t>
            </a:r>
            <a:endParaRPr lang="en-US" altLang="ko-KR" sz="1000" dirty="0" smtClean="0"/>
          </a:p>
        </p:txBody>
      </p:sp>
      <p:sp>
        <p:nvSpPr>
          <p:cNvPr id="19" name="Rectangle 107"/>
          <p:cNvSpPr>
            <a:spLocks noChangeArrowheads="1"/>
          </p:cNvSpPr>
          <p:nvPr/>
        </p:nvSpPr>
        <p:spPr bwMode="gray">
          <a:xfrm>
            <a:off x="7633815" y="439349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센터재고 이동반려</a:t>
            </a:r>
            <a:endParaRPr lang="en-US" altLang="ko-KR" sz="1000" dirty="0" smtClean="0"/>
          </a:p>
        </p:txBody>
      </p:sp>
      <p:cxnSp>
        <p:nvCxnSpPr>
          <p:cNvPr id="20" name="구부러진 연결선 19"/>
          <p:cNvCxnSpPr>
            <a:stCxn id="19" idx="2"/>
            <a:endCxn id="69" idx="3"/>
          </p:cNvCxnSpPr>
          <p:nvPr/>
        </p:nvCxnSpPr>
        <p:spPr>
          <a:xfrm rot="5400000" flipH="1">
            <a:off x="6090949" y="2416433"/>
            <a:ext cx="309563" cy="4263695"/>
          </a:xfrm>
          <a:prstGeom prst="curvedConnector3">
            <a:avLst>
              <a:gd name="adj1" fmla="val -73846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4558197" y="4612370"/>
            <a:ext cx="213753" cy="182235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1719" y="4589383"/>
            <a:ext cx="96010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</p:spTree>
    <p:extLst>
      <p:ext uri="{BB962C8B-B14F-4D97-AF65-F5344CB8AC3E}">
        <p14:creationId xmlns:p14="http://schemas.microsoft.com/office/powerpoint/2010/main" val="6604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6259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재고이동 출고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181693" y="326328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062149" y="3962510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61282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재고이동 출고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279519" y="2283866"/>
          <a:ext cx="24049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7">
                  <a:extLst>
                    <a:ext uri="{9D8B030D-6E8A-4147-A177-3AD203B41FA5}">
                      <a16:colId xmlns:a16="http://schemas.microsoft.com/office/drawing/2014/main" val="4259261201"/>
                    </a:ext>
                  </a:extLst>
                </a:gridCol>
                <a:gridCol w="1486570">
                  <a:extLst>
                    <a:ext uri="{9D8B030D-6E8A-4147-A177-3AD203B41FA5}">
                      <a16:colId xmlns:a16="http://schemas.microsoft.com/office/drawing/2014/main" val="2821822148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0508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6965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9878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249974" y="2748384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flipV="1">
            <a:off x="6263238" y="2764640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59813" y="2538798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9813" y="2326962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5142" y="2973166"/>
            <a:ext cx="554399" cy="252000"/>
          </a:xfrm>
          <a:prstGeom prst="rect">
            <a:avLst/>
          </a:prstGeom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7404299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7728156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28156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67" y="1692019"/>
            <a:ext cx="571500" cy="23379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022" y="1704839"/>
            <a:ext cx="677453" cy="1989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28156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재고이동 출고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753494" y="2940166"/>
            <a:ext cx="383440" cy="125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692483" y="526575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04859" y="5265747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14787"/>
              </p:ext>
            </p:extLst>
          </p:nvPr>
        </p:nvGraphicFramePr>
        <p:xfrm>
          <a:off x="7792841" y="2411816"/>
          <a:ext cx="2387635" cy="269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3123123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92752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3px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90726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48191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10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84290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수신센타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3506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64244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출고내역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885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8578974" y="4565614"/>
            <a:ext cx="1490444" cy="484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76993" y="4261037"/>
            <a:ext cx="644098" cy="18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2967672" y="457958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578781" y="392964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558077" y="3957584"/>
            <a:ext cx="1454728" cy="207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flipV="1">
            <a:off x="9804987" y="3988756"/>
            <a:ext cx="207817" cy="16625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052079" y="4434332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037140" y="4887686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66491" y="534829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258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5568" y="354227"/>
            <a:ext cx="2842054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홈앤서비스</a:t>
            </a:r>
            <a:r>
              <a:rPr lang="ko-KR" altLang="en-US" dirty="0" smtClean="0"/>
              <a:t> 예산관리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80716"/>
              </p:ext>
            </p:extLst>
          </p:nvPr>
        </p:nvGraphicFramePr>
        <p:xfrm>
          <a:off x="1079154" y="973666"/>
          <a:ext cx="98195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사업장관리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예산등록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상품유형에 따라 예산등록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법인담당자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예산이력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법인담당자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장바구니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예산차감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예산복구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주문반려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취소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예외사항에 대해</a:t>
                      </a:r>
                      <a:r>
                        <a:rPr lang="ko-KR" altLang="en-US" baseline="0" dirty="0" smtClean="0"/>
                        <a:t> 예산복구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스케줄러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스케줄러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예산초기화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65345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실적의 세금계산서는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관리자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법인담당자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만 볼수 있는 권한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권한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법인담당자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모든 사업장을 관리하는 사용자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중간관리자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감독권한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지역 센터들을 관리하는 사용자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 –&gt;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조직이동과 연결된 사업장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감독관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각각의 사업장 감독관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" y="1164208"/>
            <a:ext cx="8525952" cy="147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3" y="1844824"/>
            <a:ext cx="1477372" cy="54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48587" y="1623405"/>
            <a:ext cx="1536171" cy="408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6709" y="1461568"/>
            <a:ext cx="820040" cy="173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6812" y="2238385"/>
            <a:ext cx="992248" cy="2143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주문승인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5385" y="2536119"/>
            <a:ext cx="988101" cy="2107327"/>
            <a:chOff x="1373035" y="2536119"/>
            <a:chExt cx="988101" cy="3025973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377072" y="2536119"/>
              <a:ext cx="976514" cy="357190"/>
            </a:xfrm>
            <a:prstGeom prst="rect">
              <a:avLst/>
            </a:prstGeom>
            <a:solidFill>
              <a:schemeClr val="tx2"/>
            </a:solidFill>
            <a:ln w="3175" cap="rnd" cmpd="sng" algn="ctr">
              <a:solidFill>
                <a:srgbClr val="FFD44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맑은 고딕" pitchFamily="50" charset="-127"/>
                </a:rPr>
                <a:t>카테고리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373270" y="2928934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ko-KR" sz="1000" dirty="0" smtClean="0"/>
                <a:t>케이블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373149" y="3294075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en-US" altLang="ko-KR" sz="1000" dirty="0" smtClean="0"/>
                <a:t>FTTH</a:t>
              </a:r>
              <a:r>
                <a:rPr lang="ko-KR" altLang="ko-KR" sz="1000" dirty="0" smtClean="0"/>
                <a:t>부대자재</a:t>
              </a:r>
              <a:endParaRPr lang="ko-KR" altLang="ko-KR" sz="1000" dirty="0"/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373149" y="3667046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000" dirty="0" smtClean="0"/>
                <a:t>HFC</a:t>
              </a:r>
              <a:r>
                <a:rPr lang="ko-KR" altLang="ko-KR" sz="1000" dirty="0" smtClean="0"/>
                <a:t>부대자재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1373149" y="4048089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en-US" altLang="ko-KR" sz="1000" dirty="0" smtClean="0"/>
                <a:t>CCTV</a:t>
              </a:r>
              <a:r>
                <a:rPr lang="ko-KR" altLang="ko-KR" sz="1000" dirty="0" smtClean="0"/>
                <a:t>부대자재</a:t>
              </a:r>
              <a:endParaRPr lang="ko-KR" altLang="ko-KR" sz="1000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373035" y="4421181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rial" charset="0"/>
                  <a:ea typeface="맑은 고딕" pitchFamily="50" charset="-127"/>
                </a:rPr>
                <a:t>랙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381100" y="4807520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ko-KR" altLang="ko-KR" sz="1000" dirty="0" smtClean="0"/>
                <a:t>작업소모품</a:t>
              </a:r>
              <a:endParaRPr lang="ko-KR" altLang="ko-KR" sz="1000" dirty="0"/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1384622" y="5204902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ko-KR" altLang="ko-KR" sz="1000" dirty="0" smtClean="0"/>
                <a:t>공구</a:t>
              </a:r>
              <a:r>
                <a:rPr lang="en-US" altLang="ko-KR" sz="1000" dirty="0" smtClean="0"/>
                <a:t>/</a:t>
              </a:r>
              <a:r>
                <a:rPr lang="ko-KR" altLang="ko-KR" sz="1000" dirty="0" smtClean="0"/>
                <a:t>안전용품</a:t>
              </a:r>
              <a:endParaRPr lang="ko-KR" altLang="ko-KR" sz="1000" dirty="0"/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234822" y="2428868"/>
            <a:ext cx="1785950" cy="3214710"/>
          </a:xfrm>
          <a:prstGeom prst="rect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17750" t="80000" r="71506" b="11111"/>
          <a:stretch>
            <a:fillRect/>
          </a:stretch>
        </p:blipFill>
        <p:spPr bwMode="auto">
          <a:xfrm>
            <a:off x="612793" y="5033108"/>
            <a:ext cx="1071570" cy="5052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849096" y="1476130"/>
            <a:ext cx="928694" cy="4110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00" b="1" dirty="0" smtClean="0"/>
              <a:t>재고관리</a:t>
            </a:r>
            <a:endParaRPr lang="en-US" altLang="ko-KR" sz="1000" b="1" dirty="0" smtClean="0"/>
          </a:p>
          <a:p>
            <a:endParaRPr lang="ko-KR" altLang="en-US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20" y="4519070"/>
            <a:ext cx="3418994" cy="136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 l="89702" t="84421" r="1499" b="10685"/>
          <a:stretch>
            <a:fillRect/>
          </a:stretch>
        </p:blipFill>
        <p:spPr bwMode="auto">
          <a:xfrm>
            <a:off x="8004358" y="878456"/>
            <a:ext cx="8572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65" y="837674"/>
            <a:ext cx="2881313" cy="32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84673" y="2085317"/>
            <a:ext cx="1536171" cy="450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시스템 개선요청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87008" y="2090404"/>
            <a:ext cx="1533849" cy="255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64845" y="1214285"/>
            <a:ext cx="1533849" cy="255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45273" y="4769361"/>
            <a:ext cx="3287942" cy="174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번호             유형               제목             처리상태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96320" y="4687475"/>
            <a:ext cx="3418994" cy="321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37705" y="1214285"/>
            <a:ext cx="707922" cy="1622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실적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4012" y="1914368"/>
            <a:ext cx="928694" cy="203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00" b="1" dirty="0" smtClean="0"/>
              <a:t>세금계산서</a:t>
            </a:r>
            <a:endParaRPr lang="en-US" altLang="ko-KR" sz="1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87" y="1227148"/>
            <a:ext cx="31908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08" y="1175036"/>
            <a:ext cx="1657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325360" y="1681670"/>
            <a:ext cx="1219200" cy="19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err="1" smtClean="0">
                <a:solidFill>
                  <a:schemeClr val="tx1"/>
                </a:solidFill>
              </a:rPr>
              <a:t>센터별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재고이력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87008" y="1844824"/>
            <a:ext cx="1611686" cy="27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형 설명선 24"/>
          <p:cNvSpPr/>
          <p:nvPr/>
        </p:nvSpPr>
        <p:spPr>
          <a:xfrm>
            <a:off x="8031769" y="2608273"/>
            <a:ext cx="2210682" cy="1064030"/>
          </a:xfrm>
          <a:prstGeom prst="wedgeEllipseCallout">
            <a:avLst>
              <a:gd name="adj1" fmla="val -52238"/>
              <a:gd name="adj2" fmla="val -103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법인담당자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067" y="1132609"/>
            <a:ext cx="79517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직선 연결선 32"/>
          <p:cNvCxnSpPr/>
          <p:nvPr/>
        </p:nvCxnSpPr>
        <p:spPr bwMode="auto">
          <a:xfrm>
            <a:off x="1898278" y="4304771"/>
            <a:ext cx="792088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71" y="1069398"/>
            <a:ext cx="8511830" cy="415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 bwMode="auto">
          <a:xfrm>
            <a:off x="1017416" y="4194035"/>
            <a:ext cx="7325806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147154" y="3567651"/>
            <a:ext cx="726526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엑셀다운 포함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97" y="1761693"/>
            <a:ext cx="7997103" cy="303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 bwMode="auto">
          <a:xfrm>
            <a:off x="7018214" y="3761513"/>
            <a:ext cx="710625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67471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승인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감독관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각 사업장의 감독관은 모든 주문을 승인해야 발주가 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87" y="968177"/>
            <a:ext cx="8166992" cy="514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8167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상품인수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기존 상품인수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재고 증가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홈앤서비스는 자동입고처리를 하지 않음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3" y="692696"/>
            <a:ext cx="8023674" cy="561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6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28097</TotalTime>
  <Words>1556</Words>
  <Application>Microsoft Office PowerPoint</Application>
  <PresentationFormat>와이드스크린</PresentationFormat>
  <Paragraphs>798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1891</cp:revision>
  <dcterms:created xsi:type="dcterms:W3CDTF">2015-09-08T00:55:10Z</dcterms:created>
  <dcterms:modified xsi:type="dcterms:W3CDTF">2017-07-23T14:44:22Z</dcterms:modified>
</cp:coreProperties>
</file>