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8" r:id="rId2"/>
    <p:sldId id="314" r:id="rId3"/>
    <p:sldId id="334" r:id="rId4"/>
    <p:sldId id="309" r:id="rId5"/>
    <p:sldId id="335" r:id="rId6"/>
    <p:sldId id="336" r:id="rId7"/>
    <p:sldId id="337" r:id="rId8"/>
    <p:sldId id="316" r:id="rId9"/>
    <p:sldId id="317" r:id="rId10"/>
    <p:sldId id="318" r:id="rId11"/>
    <p:sldId id="315" r:id="rId12"/>
    <p:sldId id="310" r:id="rId13"/>
    <p:sldId id="329" r:id="rId14"/>
    <p:sldId id="332" r:id="rId15"/>
    <p:sldId id="333" r:id="rId16"/>
    <p:sldId id="330" r:id="rId17"/>
    <p:sldId id="331" r:id="rId18"/>
    <p:sldId id="319" r:id="rId19"/>
    <p:sldId id="320" r:id="rId20"/>
    <p:sldId id="321" r:id="rId21"/>
    <p:sldId id="324" r:id="rId22"/>
    <p:sldId id="325" r:id="rId23"/>
    <p:sldId id="328" r:id="rId24"/>
  </p:sldIdLst>
  <p:sldSz cx="12192000" cy="6858000"/>
  <p:notesSz cx="9904413" cy="6667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E20000"/>
    <a:srgbClr val="FF7C80"/>
    <a:srgbClr val="FF3B3B"/>
    <a:srgbClr val="000066"/>
    <a:srgbClr val="3A1953"/>
    <a:srgbClr val="CC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2" autoAdjust="0"/>
    <p:restoredTop sz="95995" autoAdjust="0"/>
  </p:normalViewPr>
  <p:slideViewPr>
    <p:cSldViewPr snapToGrid="0">
      <p:cViewPr varScale="1">
        <p:scale>
          <a:sx n="87" d="100"/>
          <a:sy n="87" d="100"/>
        </p:scale>
        <p:origin x="120" y="2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0209" y="0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4CFA5-33A6-476B-A5CC-106A48FE03E5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32968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0209" y="6332968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DC5E-5B66-4D6B-8FD0-DE675C20EF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35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1912" cy="3345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0209" y="0"/>
            <a:ext cx="4291912" cy="3345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DE326-76DD-4278-A49C-7C86F5ABEAD9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51163" y="833438"/>
            <a:ext cx="4002087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442" y="3208734"/>
            <a:ext cx="7923530" cy="26253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32968"/>
            <a:ext cx="4291912" cy="3345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0209" y="6332968"/>
            <a:ext cx="4291912" cy="3345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1019F-06F8-4529-9D7D-8E2CF2B32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3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28913" y="500063"/>
            <a:ext cx="4446587" cy="25003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08EE-AA24-4085-A666-D854A01431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3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28913" y="500063"/>
            <a:ext cx="4446587" cy="25003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08EE-AA24-4085-A666-D854A01431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3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3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5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6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9FAC-1EAD-4280-9686-9CB445A9E28C}" type="datetimeFigureOut">
              <a:rPr lang="ko-KR" altLang="en-US" smtClean="0"/>
              <a:pPr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68797"/>
              </p:ext>
            </p:extLst>
          </p:nvPr>
        </p:nvGraphicFramePr>
        <p:xfrm>
          <a:off x="422277" y="232832"/>
          <a:ext cx="11347450" cy="243840"/>
        </p:xfrm>
        <a:graphic>
          <a:graphicData uri="http://schemas.openxmlformats.org/drawingml/2006/table">
            <a:tbl>
              <a:tblPr/>
              <a:tblGrid>
                <a:gridCol w="92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 주문 및 재고관리 프로세스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84149"/>
              </p:ext>
            </p:extLst>
          </p:nvPr>
        </p:nvGraphicFramePr>
        <p:xfrm>
          <a:off x="431371" y="620688"/>
          <a:ext cx="11329261" cy="5694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홈앤서비스</a:t>
                      </a:r>
                      <a:endParaRPr lang="ko-KR" altLang="en-US" sz="1100" b="1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공급사</a:t>
                      </a:r>
                      <a:endParaRPr lang="ko-KR" altLang="en-US" sz="1100" b="1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OK</a:t>
                      </a:r>
                      <a:r>
                        <a:rPr lang="ko-KR" altLang="en-US" sz="1100" b="1" dirty="0" smtClean="0"/>
                        <a:t>플라자 물류창고</a:t>
                      </a:r>
                      <a:endParaRPr lang="ko-KR" altLang="en-US" sz="1100" b="1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7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순서도: 연결자 50"/>
          <p:cNvSpPr/>
          <p:nvPr/>
        </p:nvSpPr>
        <p:spPr>
          <a:xfrm>
            <a:off x="2570636" y="1533481"/>
            <a:ext cx="317391" cy="23472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835790" y="1532782"/>
            <a:ext cx="56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i="1" dirty="0" smtClean="0"/>
              <a:t>시작</a:t>
            </a:r>
            <a:endParaRPr lang="ko-KR" altLang="en-US" sz="900" i="1" dirty="0"/>
          </a:p>
        </p:txBody>
      </p:sp>
      <p:sp>
        <p:nvSpPr>
          <p:cNvPr id="61" name="Rectangle 107"/>
          <p:cNvSpPr>
            <a:spLocks noChangeArrowheads="1"/>
          </p:cNvSpPr>
          <p:nvPr/>
        </p:nvSpPr>
        <p:spPr bwMode="gray">
          <a:xfrm>
            <a:off x="1984872" y="2455488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주문</a:t>
            </a:r>
            <a:endParaRPr lang="en-US" altLang="ko-KR" sz="1000" dirty="0" smtClean="0"/>
          </a:p>
        </p:txBody>
      </p:sp>
      <p:sp>
        <p:nvSpPr>
          <p:cNvPr id="64" name="Rectangle 107"/>
          <p:cNvSpPr>
            <a:spLocks noChangeArrowheads="1"/>
          </p:cNvSpPr>
          <p:nvPr/>
        </p:nvSpPr>
        <p:spPr bwMode="gray">
          <a:xfrm>
            <a:off x="9456375" y="3212979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배송준비</a:t>
            </a:r>
            <a:endParaRPr lang="en-US" altLang="ko-KR" sz="1000" dirty="0" smtClean="0"/>
          </a:p>
        </p:txBody>
      </p:sp>
      <p:sp>
        <p:nvSpPr>
          <p:cNvPr id="66" name="Rectangle 107"/>
          <p:cNvSpPr>
            <a:spLocks noChangeArrowheads="1"/>
          </p:cNvSpPr>
          <p:nvPr/>
        </p:nvSpPr>
        <p:spPr bwMode="gray">
          <a:xfrm>
            <a:off x="6480044" y="3212979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주문접수</a:t>
            </a:r>
            <a:endParaRPr lang="en-US" altLang="ko-KR" sz="1000" dirty="0" smtClean="0"/>
          </a:p>
        </p:txBody>
      </p:sp>
      <p:sp>
        <p:nvSpPr>
          <p:cNvPr id="69" name="순서도: 자기 디스크 68"/>
          <p:cNvSpPr/>
          <p:nvPr/>
        </p:nvSpPr>
        <p:spPr>
          <a:xfrm>
            <a:off x="3668554" y="3246358"/>
            <a:ext cx="960107" cy="36004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고객재고</a:t>
            </a:r>
            <a:endParaRPr lang="ko-KR" altLang="en-US" sz="1000" dirty="0"/>
          </a:p>
        </p:txBody>
      </p:sp>
      <p:sp>
        <p:nvSpPr>
          <p:cNvPr id="75" name="Rectangle 107"/>
          <p:cNvSpPr>
            <a:spLocks noChangeArrowheads="1"/>
          </p:cNvSpPr>
          <p:nvPr/>
        </p:nvSpPr>
        <p:spPr bwMode="gray">
          <a:xfrm>
            <a:off x="2082334" y="5364606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출고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바코드 출고</a:t>
            </a:r>
            <a:r>
              <a:rPr lang="en-US" altLang="ko-KR" sz="1000" dirty="0" smtClean="0"/>
              <a:t>)</a:t>
            </a:r>
          </a:p>
        </p:txBody>
      </p:sp>
      <p:cxnSp>
        <p:nvCxnSpPr>
          <p:cNvPr id="77" name="구부러진 연결선 76"/>
          <p:cNvCxnSpPr>
            <a:stCxn id="75" idx="0"/>
            <a:endCxn id="69" idx="2"/>
          </p:cNvCxnSpPr>
          <p:nvPr/>
        </p:nvCxnSpPr>
        <p:spPr>
          <a:xfrm rot="5400000" flipH="1" flipV="1">
            <a:off x="2278211" y="3974264"/>
            <a:ext cx="1938228" cy="842457"/>
          </a:xfrm>
          <a:prstGeom prst="curved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연결자 81"/>
          <p:cNvSpPr/>
          <p:nvPr/>
        </p:nvSpPr>
        <p:spPr>
          <a:xfrm>
            <a:off x="2601589" y="5055858"/>
            <a:ext cx="213753" cy="165668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-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5" name="꺾인 연결선 94"/>
          <p:cNvCxnSpPr>
            <a:stCxn id="61" idx="3"/>
            <a:endCxn id="66" idx="1"/>
          </p:cNvCxnSpPr>
          <p:nvPr/>
        </p:nvCxnSpPr>
        <p:spPr>
          <a:xfrm>
            <a:off x="3472397" y="2610270"/>
            <a:ext cx="3007647" cy="757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07"/>
          <p:cNvSpPr>
            <a:spLocks noChangeArrowheads="1"/>
          </p:cNvSpPr>
          <p:nvPr/>
        </p:nvSpPr>
        <p:spPr bwMode="gray">
          <a:xfrm>
            <a:off x="2658398" y="4271568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입고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바코드 입고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18" name="Rectangle 107"/>
          <p:cNvSpPr>
            <a:spLocks noChangeArrowheads="1"/>
          </p:cNvSpPr>
          <p:nvPr/>
        </p:nvSpPr>
        <p:spPr bwMode="gray">
          <a:xfrm>
            <a:off x="6480044" y="3861051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배송</a:t>
            </a:r>
            <a:endParaRPr lang="en-US" altLang="ko-KR" sz="1000" dirty="0" smtClean="0"/>
          </a:p>
        </p:txBody>
      </p:sp>
      <p:cxnSp>
        <p:nvCxnSpPr>
          <p:cNvPr id="120" name="직선 화살표 연결선 119"/>
          <p:cNvCxnSpPr>
            <a:stCxn id="66" idx="2"/>
            <a:endCxn id="118" idx="0"/>
          </p:cNvCxnSpPr>
          <p:nvPr/>
        </p:nvCxnSpPr>
        <p:spPr>
          <a:xfrm>
            <a:off x="7223805" y="3522540"/>
            <a:ext cx="0" cy="33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61" idx="3"/>
            <a:endCxn id="64" idx="0"/>
          </p:cNvCxnSpPr>
          <p:nvPr/>
        </p:nvCxnSpPr>
        <p:spPr>
          <a:xfrm>
            <a:off x="3472397" y="2610270"/>
            <a:ext cx="6727741" cy="6027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07"/>
          <p:cNvSpPr>
            <a:spLocks noChangeArrowheads="1"/>
          </p:cNvSpPr>
          <p:nvPr/>
        </p:nvSpPr>
        <p:spPr bwMode="gray">
          <a:xfrm>
            <a:off x="9456375" y="3861051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배송처리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출고</a:t>
            </a:r>
            <a:r>
              <a:rPr lang="en-US" altLang="ko-KR" sz="1000" dirty="0" smtClean="0"/>
              <a:t>)</a:t>
            </a:r>
          </a:p>
        </p:txBody>
      </p:sp>
      <p:cxnSp>
        <p:nvCxnSpPr>
          <p:cNvPr id="131" name="직선 화살표 연결선 130"/>
          <p:cNvCxnSpPr>
            <a:stCxn id="64" idx="2"/>
            <a:endCxn id="130" idx="0"/>
          </p:cNvCxnSpPr>
          <p:nvPr/>
        </p:nvCxnSpPr>
        <p:spPr>
          <a:xfrm>
            <a:off x="10200136" y="3522540"/>
            <a:ext cx="0" cy="33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118" idx="2"/>
            <a:endCxn id="112" idx="3"/>
          </p:cNvCxnSpPr>
          <p:nvPr/>
        </p:nvCxnSpPr>
        <p:spPr>
          <a:xfrm rot="5400000">
            <a:off x="5556997" y="2759540"/>
            <a:ext cx="255736" cy="30778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130" idx="2"/>
            <a:endCxn id="112" idx="3"/>
          </p:cNvCxnSpPr>
          <p:nvPr/>
        </p:nvCxnSpPr>
        <p:spPr>
          <a:xfrm rot="5400000">
            <a:off x="7045163" y="1271375"/>
            <a:ext cx="255736" cy="60542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 139"/>
          <p:cNvCxnSpPr>
            <a:stCxn id="112" idx="0"/>
            <a:endCxn id="69" idx="3"/>
          </p:cNvCxnSpPr>
          <p:nvPr/>
        </p:nvCxnSpPr>
        <p:spPr>
          <a:xfrm rot="5400000" flipH="1" flipV="1">
            <a:off x="3442799" y="3565760"/>
            <a:ext cx="665170" cy="7464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순서도: 연결자 142"/>
          <p:cNvSpPr/>
          <p:nvPr/>
        </p:nvSpPr>
        <p:spPr>
          <a:xfrm>
            <a:off x="3293223" y="4055420"/>
            <a:ext cx="213753" cy="165668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+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412020" y="4034922"/>
            <a:ext cx="960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재고증</a:t>
            </a:r>
            <a:r>
              <a:rPr lang="ko-KR" altLang="en-US" sz="800" dirty="0"/>
              <a:t>가</a:t>
            </a:r>
          </a:p>
        </p:txBody>
      </p:sp>
      <p:cxnSp>
        <p:nvCxnSpPr>
          <p:cNvPr id="145" name="꺾인 연결선 144"/>
          <p:cNvCxnSpPr>
            <a:stCxn id="112" idx="2"/>
            <a:endCxn id="75" idx="3"/>
          </p:cNvCxnSpPr>
          <p:nvPr/>
        </p:nvCxnSpPr>
        <p:spPr>
          <a:xfrm rot="16200000" flipH="1">
            <a:off x="3016882" y="4966410"/>
            <a:ext cx="938257" cy="167698"/>
          </a:xfrm>
          <a:prstGeom prst="bentConnector4">
            <a:avLst>
              <a:gd name="adj1" fmla="val 41752"/>
              <a:gd name="adj2" fmla="val 579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766688" y="5042715"/>
            <a:ext cx="960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재고차감</a:t>
            </a:r>
            <a:endParaRPr lang="ko-KR" altLang="en-US" sz="800" dirty="0"/>
          </a:p>
        </p:txBody>
      </p:sp>
      <p:cxnSp>
        <p:nvCxnSpPr>
          <p:cNvPr id="162" name="직선 화살표 연결선 161"/>
          <p:cNvCxnSpPr>
            <a:stCxn id="51" idx="4"/>
            <a:endCxn id="61" idx="0"/>
          </p:cNvCxnSpPr>
          <p:nvPr/>
        </p:nvCxnSpPr>
        <p:spPr>
          <a:xfrm flipH="1">
            <a:off x="2728635" y="1768204"/>
            <a:ext cx="697" cy="687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0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30013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구매이력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일반사용자 가격정보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Hidden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엑셀다운 포함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97" y="1761693"/>
            <a:ext cx="7997103" cy="3039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직선 연결선 3"/>
          <p:cNvCxnSpPr/>
          <p:nvPr/>
        </p:nvCxnSpPr>
        <p:spPr bwMode="auto">
          <a:xfrm>
            <a:off x="7018214" y="3761513"/>
            <a:ext cx="710625" cy="0"/>
          </a:xfrm>
          <a:prstGeom prst="line">
            <a:avLst/>
          </a:prstGeom>
          <a:noFill/>
          <a:ln w="38100" cap="rnd" cmpd="sng" algn="ctr">
            <a:solidFill>
              <a:srgbClr val="99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67471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승인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감독관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각 사업장의 감독관은 모든 주문을 승인해야 발주가 됨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687" y="968177"/>
            <a:ext cx="8166992" cy="514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81670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인수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상품인수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기존 상품인수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재고 증가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홈앤서비스는 자동입고처리를 하지 않음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3" y="692696"/>
            <a:ext cx="8023674" cy="561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6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32005"/>
              </p:ext>
            </p:extLst>
          </p:nvPr>
        </p:nvGraphicFramePr>
        <p:xfrm>
          <a:off x="284839" y="217055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체크된 상품을 출고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 참조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이력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 참조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재고이동 괄호의 개수는 요청상태의 개수를 의미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1478"/>
              </p:ext>
            </p:extLst>
          </p:nvPr>
        </p:nvGraphicFramePr>
        <p:xfrm>
          <a:off x="280197" y="592062"/>
          <a:ext cx="8379451" cy="33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재고관리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  <a:r>
                        <a:rPr lang="en-US" altLang="ko-KR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9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71311"/>
              </p:ext>
            </p:extLst>
          </p:nvPr>
        </p:nvGraphicFramePr>
        <p:xfrm>
          <a:off x="379643" y="1907027"/>
          <a:ext cx="8263678" cy="353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24">
                  <a:extLst>
                    <a:ext uri="{9D8B030D-6E8A-4147-A177-3AD203B41FA5}">
                      <a16:colId xmlns:a16="http://schemas.microsoft.com/office/drawing/2014/main" val="2408086703"/>
                    </a:ext>
                  </a:extLst>
                </a:gridCol>
                <a:gridCol w="95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992">
                  <a:extLst>
                    <a:ext uri="{9D8B030D-6E8A-4147-A177-3AD203B41FA5}">
                      <a16:colId xmlns:a16="http://schemas.microsoft.com/office/drawing/2014/main" val="3034752488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3785969836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3926875539"/>
                    </a:ext>
                  </a:extLst>
                </a:gridCol>
                <a:gridCol w="1543851">
                  <a:extLst>
                    <a:ext uri="{9D8B030D-6E8A-4147-A177-3AD203B41FA5}">
                      <a16:colId xmlns:a16="http://schemas.microsoft.com/office/drawing/2014/main" val="1146173558"/>
                    </a:ext>
                  </a:extLst>
                </a:gridCol>
              </a:tblGrid>
              <a:tr h="3423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 A 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발주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 B 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반품대기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(B-A)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확보율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altLang="ko-KR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3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2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150359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961692" y="1492755"/>
            <a:ext cx="932221" cy="3029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 반납 입고</a:t>
            </a:r>
            <a:endParaRPr lang="ko-KR" altLang="en-US" sz="8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407045" y="1106789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3"/>
          <p:cNvSpPr>
            <a:spLocks noChangeArrowheads="1"/>
          </p:cNvSpPr>
          <p:nvPr/>
        </p:nvSpPr>
        <p:spPr bwMode="auto">
          <a:xfrm>
            <a:off x="428230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2" name="직사각형 43"/>
          <p:cNvSpPr>
            <a:spLocks noChangeArrowheads="1"/>
          </p:cNvSpPr>
          <p:nvPr/>
        </p:nvSpPr>
        <p:spPr bwMode="auto">
          <a:xfrm>
            <a:off x="6996726" y="1135886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601843" y="2305727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2005882"/>
            <a:ext cx="220957" cy="17073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2347051"/>
            <a:ext cx="220957" cy="17073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3456326"/>
            <a:ext cx="220957" cy="17073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4147011"/>
            <a:ext cx="220957" cy="1707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195" y="4510927"/>
            <a:ext cx="220957" cy="1707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195" y="5159226"/>
            <a:ext cx="220957" cy="170739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7610635" y="2668785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10635" y="3046848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7619427" y="3430543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637011" y="3790864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628219" y="4127244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628219" y="4472660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637011" y="4825162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37011" y="5131680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7289497" y="2257099"/>
            <a:ext cx="1272782" cy="3167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180596" y="2177811"/>
            <a:ext cx="2178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4135736" y="600943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8" y="3092109"/>
            <a:ext cx="220957" cy="17073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3829353"/>
            <a:ext cx="220957" cy="170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047" y="4847792"/>
            <a:ext cx="220957" cy="170739"/>
          </a:xfrm>
          <a:prstGeom prst="rect">
            <a:avLst/>
          </a:prstGeom>
        </p:spPr>
      </p:pic>
      <p:sp>
        <p:nvSpPr>
          <p:cNvPr id="39" name="구름 모양 설명선 38"/>
          <p:cNvSpPr/>
          <p:nvPr/>
        </p:nvSpPr>
        <p:spPr>
          <a:xfrm>
            <a:off x="2817537" y="5568969"/>
            <a:ext cx="2631882" cy="795131"/>
          </a:xfrm>
          <a:prstGeom prst="cloudCallout">
            <a:avLst>
              <a:gd name="adj1" fmla="val -4571"/>
              <a:gd name="adj2" fmla="val -70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</a:rPr>
              <a:t>최근 </a:t>
            </a:r>
            <a:r>
              <a:rPr lang="en-US" altLang="ko-KR" sz="1000" b="1" dirty="0" smtClean="0">
                <a:latin typeface="+mn-ea"/>
              </a:rPr>
              <a:t>3</a:t>
            </a:r>
            <a:r>
              <a:rPr lang="ko-KR" altLang="en-US" sz="1000" b="1" dirty="0" smtClean="0">
                <a:latin typeface="+mn-ea"/>
              </a:rPr>
              <a:t>개월 주문 수량 기준</a:t>
            </a:r>
            <a:endParaRPr lang="en-US" altLang="ko-KR" sz="1000" b="1" dirty="0" smtClean="0">
              <a:latin typeface="+mn-ea"/>
            </a:endParaRPr>
          </a:p>
          <a:p>
            <a:pPr algn="ctr"/>
            <a:r>
              <a:rPr lang="en-US" altLang="ko-KR" sz="1000" b="1" dirty="0" smtClean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초기 수작업 반영 </a:t>
            </a:r>
            <a:r>
              <a:rPr lang="en-US" altLang="ko-KR" sz="1000" b="1" dirty="0" smtClean="0">
                <a:latin typeface="+mn-ea"/>
              </a:rPr>
              <a:t>*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76412" y="1496806"/>
            <a:ext cx="932221" cy="31305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출고</a:t>
            </a:r>
            <a:endParaRPr lang="en-US" altLang="ko-KR" sz="800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35733" y="1499175"/>
            <a:ext cx="1106827" cy="31897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바코드 입고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55" name="구름 모양 설명선 54"/>
          <p:cNvSpPr/>
          <p:nvPr/>
        </p:nvSpPr>
        <p:spPr>
          <a:xfrm>
            <a:off x="5649341" y="5572513"/>
            <a:ext cx="2867337" cy="795131"/>
          </a:xfrm>
          <a:prstGeom prst="cloudCallout">
            <a:avLst>
              <a:gd name="adj1" fmla="val -4571"/>
              <a:gd name="adj2" fmla="val -70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( </a:t>
            </a:r>
            <a:r>
              <a:rPr lang="ko-KR" altLang="en-US" sz="1000" b="1" dirty="0" smtClean="0">
                <a:latin typeface="+mn-ea"/>
              </a:rPr>
              <a:t>현재고 </a:t>
            </a:r>
            <a:r>
              <a:rPr lang="en-US" altLang="ko-KR" sz="1000" b="1" dirty="0" smtClean="0">
                <a:latin typeface="+mn-ea"/>
              </a:rPr>
              <a:t>/ </a:t>
            </a:r>
            <a:r>
              <a:rPr lang="ko-KR" altLang="en-US" sz="1000" b="1" dirty="0" smtClean="0">
                <a:latin typeface="+mn-ea"/>
              </a:rPr>
              <a:t>안전재고 </a:t>
            </a:r>
            <a:r>
              <a:rPr lang="en-US" altLang="ko-KR" sz="1000" b="1" dirty="0" smtClean="0">
                <a:latin typeface="+mn-ea"/>
              </a:rPr>
              <a:t>) * 100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927283" y="1500344"/>
            <a:ext cx="932221" cy="31305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인수</a:t>
            </a:r>
            <a:endParaRPr lang="ko-KR" altLang="en-US" sz="8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932833" y="1496293"/>
            <a:ext cx="932221" cy="3029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 관리</a:t>
            </a:r>
            <a:endParaRPr lang="ko-KR" altLang="en-US" sz="800" dirty="0"/>
          </a:p>
        </p:txBody>
      </p:sp>
      <p:sp>
        <p:nvSpPr>
          <p:cNvPr id="62" name="구름 모양 설명선 61"/>
          <p:cNvSpPr/>
          <p:nvPr/>
        </p:nvSpPr>
        <p:spPr>
          <a:xfrm>
            <a:off x="4036736" y="461797"/>
            <a:ext cx="2867337" cy="795131"/>
          </a:xfrm>
          <a:prstGeom prst="cloudCallout">
            <a:avLst>
              <a:gd name="adj1" fmla="val -2717"/>
              <a:gd name="adj2" fmla="val 76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atin typeface="+mn-ea"/>
              </a:rPr>
              <a:t>자재 인수 화면으로 이동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" name="이중 물결 1"/>
          <p:cNvSpPr/>
          <p:nvPr/>
        </p:nvSpPr>
        <p:spPr>
          <a:xfrm>
            <a:off x="9458960" y="2668785"/>
            <a:ext cx="1452880" cy="508693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김성환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732932" y="1135886"/>
            <a:ext cx="164504" cy="16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854" y="2714046"/>
            <a:ext cx="220957" cy="1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40241"/>
              </p:ext>
            </p:extLst>
          </p:nvPr>
        </p:nvGraphicFramePr>
        <p:xfrm>
          <a:off x="284839" y="217055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처리유형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자재출고 선택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출고인수자 활성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(Default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비활성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3301"/>
              </p:ext>
            </p:extLst>
          </p:nvPr>
        </p:nvGraphicFramePr>
        <p:xfrm>
          <a:off x="280197" y="592062"/>
          <a:ext cx="8379451" cy="33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재고관리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  <a:r>
                        <a:rPr lang="en-US" altLang="ko-KR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9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55482"/>
              </p:ext>
            </p:extLst>
          </p:nvPr>
        </p:nvGraphicFramePr>
        <p:xfrm>
          <a:off x="379643" y="1907027"/>
          <a:ext cx="8263678" cy="353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24">
                  <a:extLst>
                    <a:ext uri="{9D8B030D-6E8A-4147-A177-3AD203B41FA5}">
                      <a16:colId xmlns:a16="http://schemas.microsoft.com/office/drawing/2014/main" val="2408086703"/>
                    </a:ext>
                  </a:extLst>
                </a:gridCol>
                <a:gridCol w="95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992">
                  <a:extLst>
                    <a:ext uri="{9D8B030D-6E8A-4147-A177-3AD203B41FA5}">
                      <a16:colId xmlns:a16="http://schemas.microsoft.com/office/drawing/2014/main" val="3034752488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3785969836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3926875539"/>
                    </a:ext>
                  </a:extLst>
                </a:gridCol>
                <a:gridCol w="1543851">
                  <a:extLst>
                    <a:ext uri="{9D8B030D-6E8A-4147-A177-3AD203B41FA5}">
                      <a16:colId xmlns:a16="http://schemas.microsoft.com/office/drawing/2014/main" val="1146173558"/>
                    </a:ext>
                  </a:extLst>
                </a:gridCol>
              </a:tblGrid>
              <a:tr h="3423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 A 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발주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 B 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반품대기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(B-A)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확보율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altLang="ko-KR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3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2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150359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961692" y="1492755"/>
            <a:ext cx="932221" cy="3029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 반납 입고</a:t>
            </a:r>
            <a:endParaRPr lang="ko-KR" altLang="en-US" sz="8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407045" y="1106789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3"/>
          <p:cNvSpPr>
            <a:spLocks noChangeArrowheads="1"/>
          </p:cNvSpPr>
          <p:nvPr/>
        </p:nvSpPr>
        <p:spPr bwMode="auto">
          <a:xfrm>
            <a:off x="428230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2" name="직사각형 43"/>
          <p:cNvSpPr>
            <a:spLocks noChangeArrowheads="1"/>
          </p:cNvSpPr>
          <p:nvPr/>
        </p:nvSpPr>
        <p:spPr bwMode="auto">
          <a:xfrm>
            <a:off x="6996726" y="1135886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601843" y="2305727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2005882"/>
            <a:ext cx="220957" cy="17073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2347051"/>
            <a:ext cx="220957" cy="17073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3456326"/>
            <a:ext cx="220957" cy="17073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4147011"/>
            <a:ext cx="220957" cy="1707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195" y="4510927"/>
            <a:ext cx="220957" cy="1707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195" y="5159226"/>
            <a:ext cx="220957" cy="170739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7610635" y="2668785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10635" y="3046848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7619427" y="3430543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615745" y="3780231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606953" y="4276106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606953" y="4621522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615745" y="4974024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15745" y="5280542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4114470" y="627525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8" y="3092109"/>
            <a:ext cx="220957" cy="17073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3829353"/>
            <a:ext cx="220957" cy="170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047" y="4847792"/>
            <a:ext cx="220957" cy="170739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5976412" y="1496806"/>
            <a:ext cx="932221" cy="31305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출고</a:t>
            </a:r>
            <a:endParaRPr lang="en-US" altLang="ko-KR" sz="800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35733" y="1499175"/>
            <a:ext cx="1106827" cy="31897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바코드 입고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927283" y="1500344"/>
            <a:ext cx="932221" cy="31305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인수</a:t>
            </a:r>
            <a:endParaRPr lang="ko-KR" altLang="en-US" sz="8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932833" y="1496293"/>
            <a:ext cx="932221" cy="3029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 관리</a:t>
            </a:r>
            <a:endParaRPr lang="ko-KR" altLang="en-US" sz="800" dirty="0"/>
          </a:p>
        </p:txBody>
      </p:sp>
      <p:sp>
        <p:nvSpPr>
          <p:cNvPr id="51" name="오른쪽 화살표 50"/>
          <p:cNvSpPr/>
          <p:nvPr/>
        </p:nvSpPr>
        <p:spPr>
          <a:xfrm rot="3606487">
            <a:off x="1394995" y="2114042"/>
            <a:ext cx="941119" cy="3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99430" y="2998381"/>
            <a:ext cx="5278953" cy="3508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078165" y="2724495"/>
            <a:ext cx="5278953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/>
              <a:t>바코드 </a:t>
            </a:r>
            <a:r>
              <a:rPr lang="ko-KR" altLang="en-US" sz="1000" b="1" dirty="0" smtClean="0"/>
              <a:t>입출고 처리 </a:t>
            </a:r>
            <a:endParaRPr lang="ko-KR" altLang="en-US" sz="1000" b="1" dirty="0"/>
          </a:p>
        </p:txBody>
      </p:sp>
      <p:sp>
        <p:nvSpPr>
          <p:cNvPr id="62" name="곱셈 기호 61"/>
          <p:cNvSpPr/>
          <p:nvPr/>
        </p:nvSpPr>
        <p:spPr>
          <a:xfrm>
            <a:off x="7112000" y="3216503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99770" y="6092354"/>
            <a:ext cx="539482" cy="237983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입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771641" y="6101144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86012"/>
              </p:ext>
            </p:extLst>
          </p:nvPr>
        </p:nvGraphicFramePr>
        <p:xfrm>
          <a:off x="2299436" y="4635514"/>
          <a:ext cx="4916922" cy="129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58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360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763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</a:tblGrid>
              <a:tr h="307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바코드 번호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3975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6537519" y="5104517"/>
            <a:ext cx="566465" cy="207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229397" y="3101624"/>
            <a:ext cx="1531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바코드 조회</a:t>
            </a:r>
            <a:endParaRPr lang="ko-KR" altLang="en-US" sz="1000" b="1" dirty="0"/>
          </a:p>
        </p:txBody>
      </p:sp>
      <p:sp>
        <p:nvSpPr>
          <p:cNvPr id="92" name="이중 물결 91"/>
          <p:cNvSpPr/>
          <p:nvPr/>
        </p:nvSpPr>
        <p:spPr>
          <a:xfrm>
            <a:off x="9458960" y="4271529"/>
            <a:ext cx="1452880" cy="508693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김성환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732932" y="1135886"/>
            <a:ext cx="164504" cy="16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4905" y="3120601"/>
            <a:ext cx="458181" cy="208265"/>
          </a:xfrm>
          <a:prstGeom prst="rect">
            <a:avLst/>
          </a:prstGeom>
        </p:spPr>
      </p:pic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3871"/>
              </p:ext>
            </p:extLst>
          </p:nvPr>
        </p:nvGraphicFramePr>
        <p:xfrm>
          <a:off x="2305976" y="3908167"/>
          <a:ext cx="4966284" cy="608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70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4210314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04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처리유형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자재인수            자재반납인수            자재출고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출고인수자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3152212" y="3947575"/>
            <a:ext cx="168618" cy="167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991022" y="3966709"/>
            <a:ext cx="168618" cy="167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34706" y="3951424"/>
            <a:ext cx="168618" cy="167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33203"/>
              </p:ext>
            </p:extLst>
          </p:nvPr>
        </p:nvGraphicFramePr>
        <p:xfrm>
          <a:off x="2287080" y="3326545"/>
          <a:ext cx="4954358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바코드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 bwMode="auto">
          <a:xfrm>
            <a:off x="3133080" y="3370897"/>
            <a:ext cx="1214446" cy="160699"/>
          </a:xfrm>
          <a:prstGeom prst="rect">
            <a:avLst/>
          </a:prstGeom>
          <a:solidFill>
            <a:schemeClr val="bg1"/>
          </a:solidFill>
          <a:ln w="31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1pPr>
            <a:lvl2pPr marL="4572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2pPr>
            <a:lvl3pPr marL="9144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3pPr>
            <a:lvl4pPr marL="13716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4pPr>
            <a:lvl5pPr marL="18288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맑은 고딕" pitchFamily="50" charset="-127"/>
              </a:rPr>
              <a:t>110002250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152212" y="4276109"/>
            <a:ext cx="1276842" cy="171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/>
          <p:cNvSpPr/>
          <p:nvPr/>
        </p:nvSpPr>
        <p:spPr>
          <a:xfrm flipV="1">
            <a:off x="4323595" y="4310845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358550" y="3912915"/>
            <a:ext cx="3918960" cy="3194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2243470" y="3798231"/>
            <a:ext cx="2178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55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21673"/>
              </p:ext>
            </p:extLst>
          </p:nvPr>
        </p:nvGraphicFramePr>
        <p:xfrm>
          <a:off x="284839" y="217055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체크된 상품을 출고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 참조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체크박스는 현재고가 있을 경우만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이력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 참조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재고이동 괄호의 개수는 요청상태의 개수를 의미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120"/>
              </p:ext>
            </p:extLst>
          </p:nvPr>
        </p:nvGraphicFramePr>
        <p:xfrm>
          <a:off x="280197" y="592062"/>
          <a:ext cx="8379451" cy="33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재고관리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  <a:r>
                        <a:rPr lang="en-US" altLang="ko-KR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75734"/>
              </p:ext>
            </p:extLst>
          </p:nvPr>
        </p:nvGraphicFramePr>
        <p:xfrm>
          <a:off x="552363" y="1907027"/>
          <a:ext cx="7948150" cy="3456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63">
                  <a:extLst>
                    <a:ext uri="{9D8B030D-6E8A-4147-A177-3AD203B41FA5}">
                      <a16:colId xmlns:a16="http://schemas.microsoft.com/office/drawing/2014/main" val="2408086703"/>
                    </a:ext>
                  </a:extLst>
                </a:gridCol>
                <a:gridCol w="92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3070">
                  <a:extLst>
                    <a:ext uri="{9D8B030D-6E8A-4147-A177-3AD203B41FA5}">
                      <a16:colId xmlns:a16="http://schemas.microsoft.com/office/drawing/2014/main" val="1146173558"/>
                    </a:ext>
                  </a:extLst>
                </a:gridCol>
                <a:gridCol w="1433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3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721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출고자명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출고일자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150359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655257" y="1496293"/>
            <a:ext cx="604416" cy="29938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407045" y="1106789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3"/>
          <p:cNvSpPr>
            <a:spLocks noChangeArrowheads="1"/>
          </p:cNvSpPr>
          <p:nvPr/>
        </p:nvSpPr>
        <p:spPr bwMode="auto">
          <a:xfrm>
            <a:off x="428230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2" name="직사각형 43"/>
          <p:cNvSpPr>
            <a:spLocks noChangeArrowheads="1"/>
          </p:cNvSpPr>
          <p:nvPr/>
        </p:nvSpPr>
        <p:spPr bwMode="auto">
          <a:xfrm>
            <a:off x="6996726" y="1135886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9" y="2005882"/>
            <a:ext cx="220957" cy="17073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9" y="2347051"/>
            <a:ext cx="220957" cy="17073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9" y="3456326"/>
            <a:ext cx="220957" cy="17073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9" y="4147011"/>
            <a:ext cx="220957" cy="1707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915" y="4510927"/>
            <a:ext cx="220957" cy="1707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915" y="5159226"/>
            <a:ext cx="220957" cy="17073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8" y="3092109"/>
            <a:ext cx="220957" cy="17073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9" y="3829353"/>
            <a:ext cx="220957" cy="170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767" y="4847792"/>
            <a:ext cx="220957" cy="170739"/>
          </a:xfrm>
          <a:prstGeom prst="rect">
            <a:avLst/>
          </a:prstGeom>
        </p:spPr>
      </p:pic>
      <p:sp>
        <p:nvSpPr>
          <p:cNvPr id="60" name="모서리가 둥근 직사각형 59"/>
          <p:cNvSpPr/>
          <p:nvPr/>
        </p:nvSpPr>
        <p:spPr>
          <a:xfrm>
            <a:off x="8301417" y="1496293"/>
            <a:ext cx="563637" cy="3029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반려</a:t>
            </a:r>
            <a:endParaRPr lang="ko-KR" altLang="en-US" sz="8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766" y="2714046"/>
            <a:ext cx="220957" cy="170739"/>
          </a:xfrm>
          <a:prstGeom prst="rect">
            <a:avLst/>
          </a:prstGeom>
        </p:spPr>
      </p:pic>
      <p:sp>
        <p:nvSpPr>
          <p:cNvPr id="53" name="이중 물결 52"/>
          <p:cNvSpPr/>
          <p:nvPr/>
        </p:nvSpPr>
        <p:spPr>
          <a:xfrm>
            <a:off x="9458960" y="2668785"/>
            <a:ext cx="1452880" cy="508693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김성환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32932" y="1135886"/>
            <a:ext cx="164504" cy="16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0753"/>
              </p:ext>
            </p:extLst>
          </p:nvPr>
        </p:nvGraphicFramePr>
        <p:xfrm>
          <a:off x="133636" y="110840"/>
          <a:ext cx="11913054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5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2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재고조회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재고이력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재고이동요청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06027" y="577044"/>
            <a:ext cx="5166804" cy="5742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5120"/>
              </p:ext>
            </p:extLst>
          </p:nvPr>
        </p:nvGraphicFramePr>
        <p:xfrm>
          <a:off x="720941" y="1185247"/>
          <a:ext cx="4733561" cy="538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874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669096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1856591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</a:tblGrid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높이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110pt,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너비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3pt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506027" y="585922"/>
            <a:ext cx="5166804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재고 이력</a:t>
            </a:r>
            <a:endParaRPr lang="ko-KR" altLang="en-US" sz="1000" b="1" dirty="0"/>
          </a:p>
        </p:txBody>
      </p:sp>
      <p:sp>
        <p:nvSpPr>
          <p:cNvPr id="60" name="곱셈 기호 59"/>
          <p:cNvSpPr/>
          <p:nvPr/>
        </p:nvSpPr>
        <p:spPr>
          <a:xfrm>
            <a:off x="5413443" y="578355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34494" y="947582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상품 재고 정보</a:t>
            </a:r>
            <a:endParaRPr lang="ko-KR" altLang="en-US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27094" y="2737863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재고 이력</a:t>
            </a:r>
            <a:endParaRPr lang="ko-KR" altLang="en-US" sz="1000" b="1" dirty="0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53796"/>
              </p:ext>
            </p:extLst>
          </p:nvPr>
        </p:nvGraphicFramePr>
        <p:xfrm>
          <a:off x="765288" y="3287723"/>
          <a:ext cx="4540358" cy="281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221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72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814">
                  <a:extLst>
                    <a:ext uri="{9D8B030D-6E8A-4147-A177-3AD203B41FA5}">
                      <a16:colId xmlns:a16="http://schemas.microsoft.com/office/drawing/2014/main" val="2460163316"/>
                    </a:ext>
                  </a:extLst>
                </a:gridCol>
                <a:gridCol w="808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처리 유형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재고수량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처리자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출고인수자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2017-01-31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인수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김인수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2017-01-25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출고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최출고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김출고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박재고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2017-01-05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이재고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718556" y="3144647"/>
            <a:ext cx="4663151" cy="31073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001578" y="621004"/>
            <a:ext cx="5278953" cy="2994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001578" y="629882"/>
            <a:ext cx="5278953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자재 출고</a:t>
            </a:r>
            <a:endParaRPr lang="ko-KR" altLang="en-US" sz="1000" b="1" dirty="0"/>
          </a:p>
        </p:txBody>
      </p:sp>
      <p:sp>
        <p:nvSpPr>
          <p:cNvPr id="131" name="곱셈 기호 130"/>
          <p:cNvSpPr/>
          <p:nvPr/>
        </p:nvSpPr>
        <p:spPr>
          <a:xfrm>
            <a:off x="11014148" y="632792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14259"/>
              </p:ext>
            </p:extLst>
          </p:nvPr>
        </p:nvGraphicFramePr>
        <p:xfrm>
          <a:off x="712700" y="1774200"/>
          <a:ext cx="4736976" cy="59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96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973967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  <a:gridCol w="760651">
                  <a:extLst>
                    <a:ext uri="{9D8B030D-6E8A-4147-A177-3AD203B41FA5}">
                      <a16:colId xmlns:a16="http://schemas.microsoft.com/office/drawing/2014/main" val="1418411600"/>
                    </a:ext>
                  </a:extLst>
                </a:gridCol>
                <a:gridCol w="776836">
                  <a:extLst>
                    <a:ext uri="{9D8B030D-6E8A-4147-A177-3AD203B41FA5}">
                      <a16:colId xmlns:a16="http://schemas.microsoft.com/office/drawing/2014/main" val="3528787862"/>
                    </a:ext>
                  </a:extLst>
                </a:gridCol>
                <a:gridCol w="732019">
                  <a:extLst>
                    <a:ext uri="{9D8B030D-6E8A-4147-A177-3AD203B41FA5}">
                      <a16:colId xmlns:a16="http://schemas.microsoft.com/office/drawing/2014/main" val="2460163316"/>
                    </a:ext>
                  </a:extLst>
                </a:gridCol>
              </a:tblGrid>
              <a:tr h="332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발주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 B 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반품대기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(B-A)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확보율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242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r>
                        <a:rPr lang="en-US" altLang="ko-KR" sz="800" b="0" u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/ 10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27393" y="2786847"/>
            <a:ext cx="545790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2017-01-01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8168" y="2746027"/>
            <a:ext cx="563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일자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918828" y="2784131"/>
            <a:ext cx="557632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2017-01-31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0538" y="2746027"/>
            <a:ext cx="310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~</a:t>
            </a:r>
            <a:endParaRPr lang="ko-KR" altLang="en-US" sz="9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73183" y="2786847"/>
            <a:ext cx="110838" cy="15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78703" y="2784131"/>
            <a:ext cx="110838" cy="15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286064" y="2784131"/>
            <a:ext cx="545790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전체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4811" y="2743311"/>
            <a:ext cx="864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처리구분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0" name="이등변 삼각형 9"/>
          <p:cNvSpPr/>
          <p:nvPr/>
        </p:nvSpPr>
        <p:spPr>
          <a:xfrm flipV="1">
            <a:off x="4709394" y="2800388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64463" y="2733756"/>
            <a:ext cx="458181" cy="208265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8040992" y="3398365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8453368" y="3407154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13124"/>
              </p:ext>
            </p:extLst>
          </p:nvPr>
        </p:nvGraphicFramePr>
        <p:xfrm>
          <a:off x="6222850" y="2147298"/>
          <a:ext cx="4916922" cy="1254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58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360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763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</a:tblGrid>
              <a:tr h="29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3975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10460933" y="2516803"/>
            <a:ext cx="566465" cy="207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088058" y="3807082"/>
            <a:ext cx="5192473" cy="2699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088058" y="3807083"/>
            <a:ext cx="4539387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재고 반납 입고</a:t>
            </a:r>
            <a:endParaRPr lang="ko-KR" altLang="en-US" sz="1000" b="1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8231023" y="6240665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입고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8655960" y="6237886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1239" y="2472621"/>
            <a:ext cx="697200" cy="252000"/>
          </a:xfrm>
          <a:prstGeom prst="rect">
            <a:avLst/>
          </a:prstGeom>
        </p:spPr>
      </p:pic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90768"/>
              </p:ext>
            </p:extLst>
          </p:nvPr>
        </p:nvGraphicFramePr>
        <p:xfrm>
          <a:off x="6215761" y="4143947"/>
          <a:ext cx="4916922" cy="1620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58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360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763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</a:tblGrid>
              <a:tr h="394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5093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3583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  <a:tr h="3583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10453844" y="4678159"/>
            <a:ext cx="566465" cy="207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중 물결 49"/>
          <p:cNvSpPr/>
          <p:nvPr/>
        </p:nvSpPr>
        <p:spPr>
          <a:xfrm>
            <a:off x="10417146" y="3298390"/>
            <a:ext cx="1452880" cy="508693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이정훈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09628"/>
              </p:ext>
            </p:extLst>
          </p:nvPr>
        </p:nvGraphicFramePr>
        <p:xfrm>
          <a:off x="6172818" y="1235056"/>
          <a:ext cx="4966284" cy="608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70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4210314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04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처리유형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  자재출고           자재이동출고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출고인수자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7027652" y="1604828"/>
            <a:ext cx="1276842" cy="171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 flipV="1">
            <a:off x="8199035" y="1639564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7110086" y="1280143"/>
            <a:ext cx="168618" cy="167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7956683" y="1287944"/>
            <a:ext cx="168618" cy="167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9239913" y="876103"/>
            <a:ext cx="1716036" cy="548039"/>
          </a:xfrm>
          <a:prstGeom prst="wedgeRectCallout">
            <a:avLst>
              <a:gd name="adj1" fmla="val -78100"/>
              <a:gd name="adj2" fmla="val 381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자재이동출고를 선택하면 출고인수자 비활성화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18668"/>
              </p:ext>
            </p:extLst>
          </p:nvPr>
        </p:nvGraphicFramePr>
        <p:xfrm>
          <a:off x="6198169" y="5854693"/>
          <a:ext cx="4966284" cy="30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70">
                  <a:extLst>
                    <a:ext uri="{9D8B030D-6E8A-4147-A177-3AD203B41FA5}">
                      <a16:colId xmlns:a16="http://schemas.microsoft.com/office/drawing/2014/main" val="1730930427"/>
                    </a:ext>
                  </a:extLst>
                </a:gridCol>
                <a:gridCol w="4210314">
                  <a:extLst>
                    <a:ext uri="{9D8B030D-6E8A-4147-A177-3AD203B41FA5}">
                      <a16:colId xmlns:a16="http://schemas.microsoft.com/office/drawing/2014/main" val="4074188773"/>
                    </a:ext>
                  </a:extLst>
                </a:gridCol>
              </a:tblGrid>
              <a:tr h="304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내역</a:t>
                      </a:r>
                      <a:endParaRPr lang="ko-KR" altLang="en-US" sz="8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67183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7001440" y="5909312"/>
            <a:ext cx="4025957" cy="191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85591"/>
              </p:ext>
            </p:extLst>
          </p:nvPr>
        </p:nvGraphicFramePr>
        <p:xfrm>
          <a:off x="133636" y="110840"/>
          <a:ext cx="11913054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5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2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센터별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재고이력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06027" y="577044"/>
            <a:ext cx="8425322" cy="5742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셈 기호 59"/>
          <p:cNvSpPr/>
          <p:nvPr/>
        </p:nvSpPr>
        <p:spPr>
          <a:xfrm>
            <a:off x="8589260" y="572295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80246"/>
              </p:ext>
            </p:extLst>
          </p:nvPr>
        </p:nvGraphicFramePr>
        <p:xfrm>
          <a:off x="765288" y="2507337"/>
          <a:ext cx="7740759" cy="3569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57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94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1497">
                  <a:extLst>
                    <a:ext uri="{9D8B030D-6E8A-4147-A177-3AD203B41FA5}">
                      <a16:colId xmlns:a16="http://schemas.microsoft.com/office/drawing/2014/main" val="2460163316"/>
                    </a:ext>
                  </a:extLst>
                </a:gridCol>
                <a:gridCol w="1061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5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처리 유형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처리자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지급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인수인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57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2017-01-31</a:t>
                      </a: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인수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김인수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Oo</a:t>
                      </a:r>
                      <a:r>
                        <a:rPr lang="ko-KR" altLang="en-US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세턴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57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2017-01-25</a:t>
                      </a: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출고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최출고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  <a:tr h="257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2017-01-10</a:t>
                      </a: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박재고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2017-01-05</a:t>
                      </a: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이재고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718556" y="2275367"/>
            <a:ext cx="8095835" cy="39765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0722" y="1135415"/>
            <a:ext cx="545790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2017-01-01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027" y="1094595"/>
            <a:ext cx="8087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출고일자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1972157" y="1132699"/>
            <a:ext cx="557632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2017-01-31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867" y="1094595"/>
            <a:ext cx="310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~</a:t>
            </a:r>
            <a:endParaRPr lang="ko-KR" altLang="en-US" sz="9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26512" y="1135415"/>
            <a:ext cx="110838" cy="15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32032" y="1132699"/>
            <a:ext cx="110838" cy="15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39393" y="1132699"/>
            <a:ext cx="545790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전체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08140" y="1091879"/>
            <a:ext cx="864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처리유형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0" name="이등변 삼각형 9"/>
          <p:cNvSpPr/>
          <p:nvPr/>
        </p:nvSpPr>
        <p:spPr>
          <a:xfrm flipV="1">
            <a:off x="3762723" y="1148956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6138" y="1261658"/>
            <a:ext cx="1058253" cy="336787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0703" y="1304051"/>
            <a:ext cx="697200" cy="252000"/>
          </a:xfrm>
          <a:prstGeom prst="rect">
            <a:avLst/>
          </a:prstGeom>
        </p:spPr>
      </p:pic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18480"/>
              </p:ext>
            </p:extLst>
          </p:nvPr>
        </p:nvGraphicFramePr>
        <p:xfrm>
          <a:off x="701754" y="1363240"/>
          <a:ext cx="2360424" cy="3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95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63542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552354" y="1421579"/>
            <a:ext cx="1350335" cy="215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1829"/>
              </p:ext>
            </p:extLst>
          </p:nvPr>
        </p:nvGraphicFramePr>
        <p:xfrm>
          <a:off x="3161514" y="1366778"/>
          <a:ext cx="2484375" cy="3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066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72130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이등변 삼각형 50"/>
          <p:cNvSpPr/>
          <p:nvPr/>
        </p:nvSpPr>
        <p:spPr>
          <a:xfrm flipV="1">
            <a:off x="5330556" y="1478657"/>
            <a:ext cx="126527" cy="985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72418"/>
              </p:ext>
            </p:extLst>
          </p:nvPr>
        </p:nvGraphicFramePr>
        <p:xfrm>
          <a:off x="917952" y="1855896"/>
          <a:ext cx="2360424" cy="3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95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63542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1768552" y="1914235"/>
            <a:ext cx="1350335" cy="215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flipV="1">
            <a:off x="2991296" y="1967775"/>
            <a:ext cx="126527" cy="985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85695"/>
              </p:ext>
            </p:extLst>
          </p:nvPr>
        </p:nvGraphicFramePr>
        <p:xfrm>
          <a:off x="3377712" y="1859434"/>
          <a:ext cx="2484375" cy="3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066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72130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이등변 삼각형 64"/>
          <p:cNvSpPr/>
          <p:nvPr/>
        </p:nvSpPr>
        <p:spPr>
          <a:xfrm flipV="1">
            <a:off x="5546754" y="1971313"/>
            <a:ext cx="126527" cy="985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772400" y="1743740"/>
            <a:ext cx="946298" cy="30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사용자 관리</a:t>
            </a:r>
            <a:endParaRPr lang="ko-KR" altLang="en-US" sz="1100" b="1" dirty="0"/>
          </a:p>
        </p:txBody>
      </p:sp>
      <p:sp>
        <p:nvSpPr>
          <p:cNvPr id="4" name="직사각형 3"/>
          <p:cNvSpPr/>
          <p:nvPr/>
        </p:nvSpPr>
        <p:spPr>
          <a:xfrm>
            <a:off x="7728918" y="3086334"/>
            <a:ext cx="4073221" cy="3276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40595"/>
              </p:ext>
            </p:extLst>
          </p:nvPr>
        </p:nvGraphicFramePr>
        <p:xfrm>
          <a:off x="7945368" y="3731795"/>
          <a:ext cx="3640320" cy="61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센터명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사용자명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037135" y="3428999"/>
            <a:ext cx="691116" cy="2445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10845209" y="3428999"/>
            <a:ext cx="606056" cy="2445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5672319" y="4366435"/>
            <a:ext cx="2388873" cy="173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95898"/>
              </p:ext>
            </p:extLst>
          </p:nvPr>
        </p:nvGraphicFramePr>
        <p:xfrm>
          <a:off x="6001625" y="4724399"/>
          <a:ext cx="1730260" cy="914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센터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A </a:t>
                      </a:r>
                      <a:r>
                        <a:rPr lang="ko-KR" altLang="en-US" sz="800" dirty="0" err="1" smtClean="0"/>
                        <a:t>센타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사용자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6337005" y="5729175"/>
            <a:ext cx="691116" cy="2445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7060020" y="5727400"/>
            <a:ext cx="606056" cy="2445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닫기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776492" y="5382018"/>
            <a:ext cx="545790" cy="3134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사용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미사용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이등변 삼각형 63"/>
          <p:cNvSpPr/>
          <p:nvPr/>
        </p:nvSpPr>
        <p:spPr>
          <a:xfrm flipV="1">
            <a:off x="7199822" y="5398275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으로 구부러진 화살표 65"/>
          <p:cNvSpPr/>
          <p:nvPr/>
        </p:nvSpPr>
        <p:spPr>
          <a:xfrm rot="7636289" flipV="1">
            <a:off x="9409762" y="982874"/>
            <a:ext cx="841487" cy="22760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079380" y="3437466"/>
            <a:ext cx="882515" cy="1984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일괄업로드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9594883" y="6032073"/>
            <a:ext cx="606056" cy="2445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닫기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13981"/>
              </p:ext>
            </p:extLst>
          </p:nvPr>
        </p:nvGraphicFramePr>
        <p:xfrm>
          <a:off x="524756" y="592062"/>
          <a:ext cx="8379451" cy="28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센터별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 재고이력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>
          <a:xfrm>
            <a:off x="7772400" y="3093257"/>
            <a:ext cx="4170896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사용자관리</a:t>
            </a:r>
            <a:endParaRPr lang="ko-KR" altLang="en-US" sz="1000" b="1" dirty="0"/>
          </a:p>
        </p:txBody>
      </p:sp>
      <p:sp>
        <p:nvSpPr>
          <p:cNvPr id="79" name="곱셈 기호 78"/>
          <p:cNvSpPr/>
          <p:nvPr/>
        </p:nvSpPr>
        <p:spPr>
          <a:xfrm>
            <a:off x="11733806" y="3085690"/>
            <a:ext cx="208977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으로 구부러진 화살표 16"/>
          <p:cNvSpPr/>
          <p:nvPr/>
        </p:nvSpPr>
        <p:spPr>
          <a:xfrm rot="4206414">
            <a:off x="8297954" y="2079545"/>
            <a:ext cx="841487" cy="29611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이중 물결 45"/>
          <p:cNvSpPr/>
          <p:nvPr/>
        </p:nvSpPr>
        <p:spPr>
          <a:xfrm>
            <a:off x="9458960" y="2668785"/>
            <a:ext cx="1452880" cy="508693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이정훈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897674" y="1421579"/>
            <a:ext cx="164504" cy="16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9430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모바일로그인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2585492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909349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791" y="3602310"/>
            <a:ext cx="2000250" cy="12052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62688" y="2761940"/>
            <a:ext cx="236862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C00000"/>
                </a:solidFill>
              </a:rPr>
              <a:t>HOMS</a:t>
            </a:r>
            <a:r>
              <a:rPr lang="en-US" altLang="ko-KR" sz="24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/>
            </a:r>
            <a:br>
              <a:rPr lang="en-US" altLang="ko-KR" sz="1600" dirty="0" smtClean="0">
                <a:solidFill>
                  <a:srgbClr val="C00000"/>
                </a:solidFill>
              </a:rPr>
            </a:br>
            <a:r>
              <a:rPr lang="en-US" altLang="ko-KR" sz="1600" dirty="0" smtClean="0">
                <a:solidFill>
                  <a:srgbClr val="C00000"/>
                </a:solidFill>
              </a:rPr>
              <a:t>        </a:t>
            </a:r>
            <a:r>
              <a:rPr lang="ko-KR" altLang="en-US" b="1" dirty="0" smtClean="0"/>
              <a:t>자재관리시스템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0150" y="4411529"/>
            <a:ext cx="638175" cy="2095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00150" y="4411529"/>
            <a:ext cx="638175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ID </a:t>
            </a:r>
            <a:r>
              <a:rPr lang="ko-KR" altLang="en-US" sz="800" b="1" dirty="0" smtClean="0"/>
              <a:t>저장</a:t>
            </a:r>
            <a:endParaRPr lang="ko-KR" altLang="en-US" sz="800" b="1" dirty="0"/>
          </a:p>
        </p:txBody>
      </p:sp>
      <p:sp>
        <p:nvSpPr>
          <p:cNvPr id="11" name="타원 10"/>
          <p:cNvSpPr/>
          <p:nvPr/>
        </p:nvSpPr>
        <p:spPr>
          <a:xfrm>
            <a:off x="4495428" y="3771707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2" name="타원 11"/>
          <p:cNvSpPr/>
          <p:nvPr/>
        </p:nvSpPr>
        <p:spPr>
          <a:xfrm>
            <a:off x="3351471" y="4406873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4580" y="1995931"/>
            <a:ext cx="14382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47506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모바일 메뉴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2710357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3034214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34214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4625" y="1692019"/>
            <a:ext cx="571500" cy="23379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368954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368954" y="3780196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68954" y="4498653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재고이동 출고</a:t>
            </a:r>
            <a:endParaRPr lang="ko-KR" altLang="en-US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37935" y="1733119"/>
            <a:ext cx="559878" cy="16440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3351374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9874" y="2518046"/>
            <a:ext cx="271840" cy="19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53831"/>
              </p:ext>
            </p:extLst>
          </p:nvPr>
        </p:nvGraphicFramePr>
        <p:xfrm>
          <a:off x="422277" y="232832"/>
          <a:ext cx="11347450" cy="243840"/>
        </p:xfrm>
        <a:graphic>
          <a:graphicData uri="http://schemas.openxmlformats.org/drawingml/2006/table">
            <a:tbl>
              <a:tblPr/>
              <a:tblGrid>
                <a:gridCol w="92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 재고이동 프로세스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25798"/>
              </p:ext>
            </p:extLst>
          </p:nvPr>
        </p:nvGraphicFramePr>
        <p:xfrm>
          <a:off x="431371" y="620688"/>
          <a:ext cx="11329261" cy="5694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68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홈앤서비스 </a:t>
                      </a:r>
                      <a:r>
                        <a:rPr lang="en-US" altLang="ko-KR" sz="1100" b="1" dirty="0" smtClean="0"/>
                        <a:t>A </a:t>
                      </a:r>
                      <a:r>
                        <a:rPr lang="ko-KR" altLang="en-US" sz="1100" b="1" dirty="0" smtClean="0"/>
                        <a:t>사업장</a:t>
                      </a:r>
                      <a:endParaRPr lang="ko-KR" altLang="en-US" sz="1100" b="1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홈앤서비스 </a:t>
                      </a:r>
                      <a:r>
                        <a:rPr lang="en-US" altLang="ko-KR" sz="1100" b="1" dirty="0" smtClean="0"/>
                        <a:t>B </a:t>
                      </a:r>
                      <a:r>
                        <a:rPr lang="ko-KR" altLang="en-US" sz="1100" b="1" dirty="0" smtClean="0"/>
                        <a:t>사업장</a:t>
                      </a:r>
                      <a:endParaRPr lang="ko-KR" altLang="en-US" sz="1100" b="1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7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순서도: 연결자 50"/>
          <p:cNvSpPr/>
          <p:nvPr/>
        </p:nvSpPr>
        <p:spPr>
          <a:xfrm>
            <a:off x="2570636" y="1533481"/>
            <a:ext cx="317391" cy="23472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835790" y="1532782"/>
            <a:ext cx="56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i="1" dirty="0" smtClean="0"/>
              <a:t>시작</a:t>
            </a:r>
            <a:endParaRPr lang="ko-KR" altLang="en-US" sz="900" i="1" dirty="0"/>
          </a:p>
        </p:txBody>
      </p:sp>
      <p:sp>
        <p:nvSpPr>
          <p:cNvPr id="61" name="Rectangle 107"/>
          <p:cNvSpPr>
            <a:spLocks noChangeArrowheads="1"/>
          </p:cNvSpPr>
          <p:nvPr/>
        </p:nvSpPr>
        <p:spPr bwMode="gray">
          <a:xfrm>
            <a:off x="1985568" y="2440742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err="1" smtClean="0"/>
              <a:t>센터재고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이동출고</a:t>
            </a:r>
            <a:endParaRPr lang="en-US" altLang="ko-KR" sz="1000" dirty="0" smtClean="0"/>
          </a:p>
        </p:txBody>
      </p:sp>
      <p:sp>
        <p:nvSpPr>
          <p:cNvPr id="69" name="순서도: 자기 디스크 68"/>
          <p:cNvSpPr/>
          <p:nvPr/>
        </p:nvSpPr>
        <p:spPr>
          <a:xfrm>
            <a:off x="3633829" y="4033458"/>
            <a:ext cx="960107" cy="36004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고객재고</a:t>
            </a:r>
            <a:endParaRPr lang="ko-KR" altLang="en-US" sz="1000" dirty="0"/>
          </a:p>
        </p:txBody>
      </p:sp>
      <p:cxnSp>
        <p:nvCxnSpPr>
          <p:cNvPr id="77" name="구부러진 연결선 76"/>
          <p:cNvCxnSpPr>
            <a:stCxn id="61" idx="2"/>
            <a:endCxn id="69" idx="4"/>
          </p:cNvCxnSpPr>
          <p:nvPr/>
        </p:nvCxnSpPr>
        <p:spPr>
          <a:xfrm rot="16200000" flipH="1">
            <a:off x="2930047" y="2549588"/>
            <a:ext cx="1463173" cy="1864605"/>
          </a:xfrm>
          <a:prstGeom prst="curvedConnector4">
            <a:avLst>
              <a:gd name="adj1" fmla="val 43848"/>
              <a:gd name="adj2" fmla="val 11226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연결자 81"/>
          <p:cNvSpPr/>
          <p:nvPr/>
        </p:nvSpPr>
        <p:spPr>
          <a:xfrm>
            <a:off x="4711719" y="3831157"/>
            <a:ext cx="213753" cy="165668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-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6818" y="3818014"/>
            <a:ext cx="960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재고차감</a:t>
            </a:r>
            <a:endParaRPr lang="ko-KR" altLang="en-US" sz="800" dirty="0"/>
          </a:p>
        </p:txBody>
      </p:sp>
      <p:cxnSp>
        <p:nvCxnSpPr>
          <p:cNvPr id="162" name="직선 화살표 연결선 161"/>
          <p:cNvCxnSpPr>
            <a:stCxn id="51" idx="4"/>
            <a:endCxn id="61" idx="0"/>
          </p:cNvCxnSpPr>
          <p:nvPr/>
        </p:nvCxnSpPr>
        <p:spPr>
          <a:xfrm flipH="1">
            <a:off x="2729331" y="1768204"/>
            <a:ext cx="1" cy="67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자기 디스크 29"/>
          <p:cNvSpPr/>
          <p:nvPr/>
        </p:nvSpPr>
        <p:spPr>
          <a:xfrm>
            <a:off x="7492871" y="3532749"/>
            <a:ext cx="960107" cy="36004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고객재고</a:t>
            </a:r>
            <a:endParaRPr lang="ko-KR" altLang="en-US" sz="1000" dirty="0"/>
          </a:p>
        </p:txBody>
      </p:sp>
      <p:cxnSp>
        <p:nvCxnSpPr>
          <p:cNvPr id="31" name="구부러진 연결선 30"/>
          <p:cNvCxnSpPr>
            <a:stCxn id="16" idx="1"/>
            <a:endCxn id="30" idx="2"/>
          </p:cNvCxnSpPr>
          <p:nvPr/>
        </p:nvCxnSpPr>
        <p:spPr>
          <a:xfrm rot="10800000" flipV="1">
            <a:off x="7492872" y="2595523"/>
            <a:ext cx="140945" cy="1117245"/>
          </a:xfrm>
          <a:prstGeom prst="curvedConnector3">
            <a:avLst>
              <a:gd name="adj1" fmla="val 262191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연결자 31"/>
          <p:cNvSpPr/>
          <p:nvPr/>
        </p:nvSpPr>
        <p:spPr>
          <a:xfrm>
            <a:off x="7146905" y="3341984"/>
            <a:ext cx="213753" cy="182235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+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00427" y="3318997"/>
            <a:ext cx="96010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재고증</a:t>
            </a:r>
            <a:r>
              <a:rPr lang="ko-KR" altLang="en-US" sz="800" dirty="0"/>
              <a:t>가</a:t>
            </a:r>
          </a:p>
        </p:txBody>
      </p:sp>
      <p:sp>
        <p:nvSpPr>
          <p:cNvPr id="16" name="Rectangle 107"/>
          <p:cNvSpPr>
            <a:spLocks noChangeArrowheads="1"/>
          </p:cNvSpPr>
          <p:nvPr/>
        </p:nvSpPr>
        <p:spPr bwMode="gray">
          <a:xfrm>
            <a:off x="7633816" y="2440742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센터재고 이동승인</a:t>
            </a:r>
            <a:endParaRPr lang="en-US" altLang="ko-KR" sz="1000" dirty="0" smtClean="0"/>
          </a:p>
        </p:txBody>
      </p:sp>
      <p:sp>
        <p:nvSpPr>
          <p:cNvPr id="19" name="Rectangle 107"/>
          <p:cNvSpPr>
            <a:spLocks noChangeArrowheads="1"/>
          </p:cNvSpPr>
          <p:nvPr/>
        </p:nvSpPr>
        <p:spPr bwMode="gray">
          <a:xfrm>
            <a:off x="7633815" y="4393498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센터재고 이동반려</a:t>
            </a:r>
            <a:endParaRPr lang="en-US" altLang="ko-KR" sz="1000" dirty="0" smtClean="0"/>
          </a:p>
        </p:txBody>
      </p:sp>
      <p:cxnSp>
        <p:nvCxnSpPr>
          <p:cNvPr id="20" name="구부러진 연결선 19"/>
          <p:cNvCxnSpPr>
            <a:stCxn id="19" idx="2"/>
            <a:endCxn id="69" idx="3"/>
          </p:cNvCxnSpPr>
          <p:nvPr/>
        </p:nvCxnSpPr>
        <p:spPr>
          <a:xfrm rot="5400000" flipH="1">
            <a:off x="6090949" y="2416433"/>
            <a:ext cx="309563" cy="4263695"/>
          </a:xfrm>
          <a:prstGeom prst="curvedConnector3">
            <a:avLst>
              <a:gd name="adj1" fmla="val -73846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연결자 23"/>
          <p:cNvSpPr/>
          <p:nvPr/>
        </p:nvSpPr>
        <p:spPr>
          <a:xfrm>
            <a:off x="4558197" y="4612370"/>
            <a:ext cx="213753" cy="182235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+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1719" y="4589383"/>
            <a:ext cx="96010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재고증</a:t>
            </a:r>
            <a:r>
              <a:rPr lang="ko-KR" altLang="en-US" sz="800" dirty="0"/>
              <a:t>가</a:t>
            </a:r>
          </a:p>
        </p:txBody>
      </p:sp>
    </p:spTree>
    <p:extLst>
      <p:ext uri="{BB962C8B-B14F-4D97-AF65-F5344CB8AC3E}">
        <p14:creationId xmlns:p14="http://schemas.microsoft.com/office/powerpoint/2010/main" val="6604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09147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바코드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상품조회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5108258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432115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32115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52526" y="1692019"/>
            <a:ext cx="571500" cy="2337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2981" y="1704839"/>
            <a:ext cx="677453" cy="1989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35101" y="2020241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상품 재고 정보</a:t>
            </a:r>
            <a:endParaRPr lang="ko-KR" altLang="en-US" sz="10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92707"/>
              </p:ext>
            </p:extLst>
          </p:nvPr>
        </p:nvGraphicFramePr>
        <p:xfrm>
          <a:off x="5579396" y="2266462"/>
          <a:ext cx="224206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452150547"/>
                    </a:ext>
                  </a:extLst>
                </a:gridCol>
                <a:gridCol w="1385859">
                  <a:extLst>
                    <a:ext uri="{9D8B030D-6E8A-4147-A177-3AD203B41FA5}">
                      <a16:colId xmlns:a16="http://schemas.microsoft.com/office/drawing/2014/main" val="3900065903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바코드 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20170103002</a:t>
                      </a:r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5757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1000026901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5399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02378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110pt,</a:t>
                      </a:r>
                      <a:r>
                        <a:rPr lang="en-US" altLang="ko-KR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3pt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4147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29474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입고 일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2017-01-05 / 100 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1539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32115" y="3633629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상태 별 수량</a:t>
            </a:r>
            <a:endParaRPr lang="ko-KR" altLang="en-US" sz="10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7038" y="1385435"/>
            <a:ext cx="1231542" cy="2473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오른쪽으로 구부러진 화살표 20"/>
          <p:cNvSpPr/>
          <p:nvPr/>
        </p:nvSpPr>
        <p:spPr>
          <a:xfrm rot="16200000" flipH="1">
            <a:off x="3098765" y="1253684"/>
            <a:ext cx="620321" cy="1842060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59380" y="5233140"/>
            <a:ext cx="476123" cy="1836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2487895" y="2308635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77123"/>
              </p:ext>
            </p:extLst>
          </p:nvPr>
        </p:nvGraphicFramePr>
        <p:xfrm>
          <a:off x="5576408" y="3864581"/>
          <a:ext cx="224206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452150547"/>
                    </a:ext>
                  </a:extLst>
                </a:gridCol>
                <a:gridCol w="1385859">
                  <a:extLst>
                    <a:ext uri="{9D8B030D-6E8A-4147-A177-3AD203B41FA5}">
                      <a16:colId xmlns:a16="http://schemas.microsoft.com/office/drawing/2014/main" val="3900065903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(B)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1,230</a:t>
                      </a:r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5757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안전재고</a:t>
                      </a:r>
                      <a:r>
                        <a:rPr lang="en-US" altLang="ko-KR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5399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발주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배송중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 / 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02378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반품대기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4147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(B-A)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1,130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29474"/>
                  </a:ext>
                </a:extLst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1022359" y="4509670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재고이동 출고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18240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입고처리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4784876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5108733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08733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9144" y="1692019"/>
            <a:ext cx="571500" cy="233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9599" y="1704839"/>
            <a:ext cx="677453" cy="198935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06055"/>
              </p:ext>
            </p:extLst>
          </p:nvPr>
        </p:nvGraphicFramePr>
        <p:xfrm>
          <a:off x="5129144" y="2437023"/>
          <a:ext cx="2557908" cy="187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BIT1611010001-1</a:t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BIT1611010001-2</a:t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22123123232/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BIT1611010001-3</a:t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232123123/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7242851" y="3136246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mtClean="0"/>
              <a:t>입고</a:t>
            </a:r>
            <a:endParaRPr lang="ko-KR" altLang="en-US" sz="700" b="1" dirty="0"/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1022359" y="4509670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재고이동 출고</a:t>
            </a:r>
            <a:endParaRPr lang="ko-KR" altLang="en-US" sz="12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242850" y="3632415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mtClean="0"/>
              <a:t>입고</a:t>
            </a:r>
            <a:endParaRPr lang="ko-KR" altLang="en-US" sz="7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242849" y="4063398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mtClean="0"/>
              <a:t>입고</a:t>
            </a:r>
            <a:endParaRPr lang="ko-KR" altLang="en-US" sz="700" b="1" dirty="0"/>
          </a:p>
        </p:txBody>
      </p:sp>
      <p:sp>
        <p:nvSpPr>
          <p:cNvPr id="29" name="오른쪽으로 구부러진 화살표 28"/>
          <p:cNvSpPr/>
          <p:nvPr/>
        </p:nvSpPr>
        <p:spPr>
          <a:xfrm rot="15061605" flipH="1">
            <a:off x="3437046" y="1419177"/>
            <a:ext cx="620321" cy="2315715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8733" y="2173706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입고처리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763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953433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출고처리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22359" y="4509670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재고이동 출고</a:t>
            </a:r>
            <a:endParaRPr lang="ko-KR" altLang="en-US" sz="1200" b="1" dirty="0"/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83742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16128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6128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1693" y="1692019"/>
            <a:ext cx="571500" cy="2337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2148" y="1704839"/>
            <a:ext cx="677453" cy="198935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18237"/>
              </p:ext>
            </p:extLst>
          </p:nvPr>
        </p:nvGraphicFramePr>
        <p:xfrm>
          <a:off x="4181693" y="3263288"/>
          <a:ext cx="2497848" cy="187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22123123232/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232123123/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6218281" y="3962511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/>
              <a:t>출</a:t>
            </a:r>
            <a:r>
              <a:rPr lang="ko-KR" altLang="en-US" sz="700" b="1" dirty="0" smtClean="0"/>
              <a:t>고</a:t>
            </a:r>
            <a:endParaRPr lang="ko-KR" altLang="en-US" sz="7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218280" y="4458680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/>
              <a:t>출</a:t>
            </a:r>
            <a:r>
              <a:rPr lang="ko-KR" altLang="en-US" sz="700" b="1" dirty="0" smtClean="0"/>
              <a:t>고</a:t>
            </a:r>
            <a:endParaRPr lang="ko-KR" altLang="en-US" sz="7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18279" y="4889663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/>
              <a:t>출</a:t>
            </a:r>
            <a:r>
              <a:rPr lang="ko-KR" altLang="en-US" sz="700" b="1" dirty="0" smtClean="0"/>
              <a:t>고</a:t>
            </a:r>
            <a:endParaRPr lang="ko-KR" altLang="en-US" sz="7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61282" y="2030485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출고처리</a:t>
            </a:r>
            <a:endParaRPr lang="ko-KR" altLang="en-US" sz="1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69090"/>
              </p:ext>
            </p:extLst>
          </p:nvPr>
        </p:nvGraphicFramePr>
        <p:xfrm>
          <a:off x="4279519" y="2283866"/>
          <a:ext cx="24049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27">
                  <a:extLst>
                    <a:ext uri="{9D8B030D-6E8A-4147-A177-3AD203B41FA5}">
                      <a16:colId xmlns:a16="http://schemas.microsoft.com/office/drawing/2014/main" val="4259261201"/>
                    </a:ext>
                  </a:extLst>
                </a:gridCol>
                <a:gridCol w="1486570">
                  <a:extLst>
                    <a:ext uri="{9D8B030D-6E8A-4147-A177-3AD203B41FA5}">
                      <a16:colId xmlns:a16="http://schemas.microsoft.com/office/drawing/2014/main" val="2821822148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0508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866965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9878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249974" y="2748384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전체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flipV="1">
            <a:off x="6263238" y="2764640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59813" y="2538798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59813" y="2326962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5142" y="2973166"/>
            <a:ext cx="554399" cy="252000"/>
          </a:xfrm>
          <a:prstGeom prst="rect">
            <a:avLst/>
          </a:prstGeom>
        </p:spPr>
      </p:pic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7404299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직사각형 44"/>
          <p:cNvSpPr/>
          <p:nvPr/>
        </p:nvSpPr>
        <p:spPr>
          <a:xfrm>
            <a:off x="7728156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728156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8567" y="1692019"/>
            <a:ext cx="571500" cy="23379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9022" y="1704839"/>
            <a:ext cx="677453" cy="19893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728156" y="2030485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출고처리</a:t>
            </a:r>
            <a:endParaRPr lang="ko-KR" altLang="en-US" sz="1000" b="1" dirty="0"/>
          </a:p>
        </p:txBody>
      </p:sp>
      <p:sp>
        <p:nvSpPr>
          <p:cNvPr id="61" name="직사각형 60"/>
          <p:cNvSpPr/>
          <p:nvPr/>
        </p:nvSpPr>
        <p:spPr>
          <a:xfrm>
            <a:off x="7753494" y="2940166"/>
            <a:ext cx="383440" cy="1257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692483" y="4670346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9104859" y="4670343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38551"/>
              </p:ext>
            </p:extLst>
          </p:nvPr>
        </p:nvGraphicFramePr>
        <p:xfrm>
          <a:off x="7792841" y="2411816"/>
          <a:ext cx="2387635" cy="2098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3123123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테스트 상품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92752"/>
                  </a:ext>
                </a:extLst>
              </a:tr>
              <a:tr h="31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123,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3px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990726"/>
                  </a:ext>
                </a:extLst>
              </a:tr>
              <a:tr h="31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테스트공급사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48191"/>
                  </a:ext>
                </a:extLst>
              </a:tr>
              <a:tr h="26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10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84290"/>
                  </a:ext>
                </a:extLst>
              </a:tr>
              <a:tr h="302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64244"/>
                  </a:ext>
                </a:extLst>
              </a:tr>
              <a:tr h="305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출고인수자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68850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8578974" y="4268156"/>
            <a:ext cx="885885" cy="1905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588010" y="3963579"/>
            <a:ext cx="644098" cy="1820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97389"/>
              </p:ext>
            </p:extLst>
          </p:nvPr>
        </p:nvGraphicFramePr>
        <p:xfrm>
          <a:off x="2204292" y="-608084"/>
          <a:ext cx="4736976" cy="538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885967542"/>
                    </a:ext>
                  </a:extLst>
                </a:gridCol>
                <a:gridCol w="1183145">
                  <a:extLst>
                    <a:ext uri="{9D8B030D-6E8A-4147-A177-3AD203B41FA5}">
                      <a16:colId xmlns:a16="http://schemas.microsoft.com/office/drawing/2014/main" val="2444298904"/>
                    </a:ext>
                  </a:extLst>
                </a:gridCol>
                <a:gridCol w="1316052">
                  <a:extLst>
                    <a:ext uri="{9D8B030D-6E8A-4147-A177-3AD203B41FA5}">
                      <a16:colId xmlns:a16="http://schemas.microsoft.com/office/drawing/2014/main" val="4127491344"/>
                    </a:ext>
                  </a:extLst>
                </a:gridCol>
                <a:gridCol w="1381573">
                  <a:extLst>
                    <a:ext uri="{9D8B030D-6E8A-4147-A177-3AD203B41FA5}">
                      <a16:colId xmlns:a16="http://schemas.microsoft.com/office/drawing/2014/main" val="361451810"/>
                    </a:ext>
                  </a:extLst>
                </a:gridCol>
              </a:tblGrid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83346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높이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110pt,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너비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3pt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203267"/>
                  </a:ext>
                </a:extLst>
              </a:tr>
            </a:tbl>
          </a:graphicData>
        </a:graphic>
      </p:graphicFrame>
      <p:sp>
        <p:nvSpPr>
          <p:cNvPr id="71" name="오른쪽 화살표 70"/>
          <p:cNvSpPr/>
          <p:nvPr/>
        </p:nvSpPr>
        <p:spPr>
          <a:xfrm>
            <a:off x="2967672" y="3896535"/>
            <a:ext cx="1020434" cy="30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71"/>
          <p:cNvSpPr/>
          <p:nvPr/>
        </p:nvSpPr>
        <p:spPr>
          <a:xfrm>
            <a:off x="6578781" y="3929640"/>
            <a:ext cx="1020434" cy="30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967596" y="5335738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49" name="이등변 삼각형 48"/>
          <p:cNvSpPr/>
          <p:nvPr/>
        </p:nvSpPr>
        <p:spPr>
          <a:xfrm flipV="1">
            <a:off x="9358396" y="4312279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62590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재고이동 출고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22359" y="4509670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재고이동 출고</a:t>
            </a:r>
            <a:endParaRPr lang="ko-KR" altLang="en-US" sz="1200" b="1" dirty="0"/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83742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16128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6128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1693" y="1692019"/>
            <a:ext cx="571500" cy="2337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2148" y="1704839"/>
            <a:ext cx="677453" cy="198935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4181693" y="3263288"/>
          <a:ext cx="2497848" cy="187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22123123232/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232123123/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6062149" y="3962510"/>
            <a:ext cx="540276" cy="1924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/>
              <a:t>이동출고</a:t>
            </a:r>
            <a:endParaRPr lang="ko-KR" altLang="en-US" sz="7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61282" y="2030485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재고이동 출고</a:t>
            </a:r>
            <a:endParaRPr lang="ko-KR" altLang="en-US" sz="1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279519" y="2283866"/>
          <a:ext cx="24049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27">
                  <a:extLst>
                    <a:ext uri="{9D8B030D-6E8A-4147-A177-3AD203B41FA5}">
                      <a16:colId xmlns:a16="http://schemas.microsoft.com/office/drawing/2014/main" val="4259261201"/>
                    </a:ext>
                  </a:extLst>
                </a:gridCol>
                <a:gridCol w="1486570">
                  <a:extLst>
                    <a:ext uri="{9D8B030D-6E8A-4147-A177-3AD203B41FA5}">
                      <a16:colId xmlns:a16="http://schemas.microsoft.com/office/drawing/2014/main" val="2821822148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0508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866965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9878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249974" y="2748384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전체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flipV="1">
            <a:off x="6263238" y="2764640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59813" y="2538798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59813" y="2326962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5142" y="2973166"/>
            <a:ext cx="554399" cy="252000"/>
          </a:xfrm>
          <a:prstGeom prst="rect">
            <a:avLst/>
          </a:prstGeom>
        </p:spPr>
      </p:pic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7404299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직사각형 44"/>
          <p:cNvSpPr/>
          <p:nvPr/>
        </p:nvSpPr>
        <p:spPr>
          <a:xfrm>
            <a:off x="7728156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728156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8567" y="1692019"/>
            <a:ext cx="571500" cy="23379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9022" y="1704839"/>
            <a:ext cx="677453" cy="19893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728156" y="2030485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재고이동 출고</a:t>
            </a:r>
            <a:endParaRPr lang="ko-KR" altLang="en-US" sz="1000" b="1" dirty="0"/>
          </a:p>
        </p:txBody>
      </p:sp>
      <p:sp>
        <p:nvSpPr>
          <p:cNvPr id="61" name="직사각형 60"/>
          <p:cNvSpPr/>
          <p:nvPr/>
        </p:nvSpPr>
        <p:spPr>
          <a:xfrm>
            <a:off x="7753494" y="2940166"/>
            <a:ext cx="383440" cy="1257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692483" y="4813694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9104859" y="4813691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93256"/>
              </p:ext>
            </p:extLst>
          </p:nvPr>
        </p:nvGraphicFramePr>
        <p:xfrm>
          <a:off x="7792841" y="2411816"/>
          <a:ext cx="2387635" cy="2061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3123123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테스트 상품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92752"/>
                  </a:ext>
                </a:extLst>
              </a:tr>
              <a:tr h="31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123,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3px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990726"/>
                  </a:ext>
                </a:extLst>
              </a:tr>
              <a:tr h="31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테스트공급사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48191"/>
                  </a:ext>
                </a:extLst>
              </a:tr>
              <a:tr h="26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10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84290"/>
                  </a:ext>
                </a:extLst>
              </a:tr>
              <a:tr h="26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수신센타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33506"/>
                  </a:ext>
                </a:extLst>
              </a:tr>
              <a:tr h="302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64244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8576993" y="4261037"/>
            <a:ext cx="644098" cy="1820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2204292" y="-608084"/>
          <a:ext cx="4736976" cy="538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885967542"/>
                    </a:ext>
                  </a:extLst>
                </a:gridCol>
                <a:gridCol w="1183145">
                  <a:extLst>
                    <a:ext uri="{9D8B030D-6E8A-4147-A177-3AD203B41FA5}">
                      <a16:colId xmlns:a16="http://schemas.microsoft.com/office/drawing/2014/main" val="2444298904"/>
                    </a:ext>
                  </a:extLst>
                </a:gridCol>
                <a:gridCol w="1316052">
                  <a:extLst>
                    <a:ext uri="{9D8B030D-6E8A-4147-A177-3AD203B41FA5}">
                      <a16:colId xmlns:a16="http://schemas.microsoft.com/office/drawing/2014/main" val="4127491344"/>
                    </a:ext>
                  </a:extLst>
                </a:gridCol>
                <a:gridCol w="1381573">
                  <a:extLst>
                    <a:ext uri="{9D8B030D-6E8A-4147-A177-3AD203B41FA5}">
                      <a16:colId xmlns:a16="http://schemas.microsoft.com/office/drawing/2014/main" val="361451810"/>
                    </a:ext>
                  </a:extLst>
                </a:gridCol>
              </a:tblGrid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83346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높이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110pt,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너비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3pt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203267"/>
                  </a:ext>
                </a:extLst>
              </a:tr>
            </a:tbl>
          </a:graphicData>
        </a:graphic>
      </p:graphicFrame>
      <p:sp>
        <p:nvSpPr>
          <p:cNvPr id="71" name="오른쪽 화살표 70"/>
          <p:cNvSpPr/>
          <p:nvPr/>
        </p:nvSpPr>
        <p:spPr>
          <a:xfrm>
            <a:off x="2967672" y="4579580"/>
            <a:ext cx="1020434" cy="30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71"/>
          <p:cNvSpPr/>
          <p:nvPr/>
        </p:nvSpPr>
        <p:spPr>
          <a:xfrm>
            <a:off x="6578781" y="3929640"/>
            <a:ext cx="1020434" cy="30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558077" y="3957584"/>
            <a:ext cx="1454728" cy="207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052079" y="4434332"/>
            <a:ext cx="540276" cy="1924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/>
              <a:t>이동출고</a:t>
            </a:r>
            <a:endParaRPr lang="ko-KR" altLang="en-US" sz="7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037140" y="4887686"/>
            <a:ext cx="540276" cy="1924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/>
              <a:t>이동출고</a:t>
            </a:r>
            <a:endParaRPr lang="ko-KR" altLang="en-US" sz="7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966491" y="534829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21" name="타원 20"/>
          <p:cNvSpPr/>
          <p:nvPr/>
        </p:nvSpPr>
        <p:spPr>
          <a:xfrm>
            <a:off x="9832367" y="3952236"/>
            <a:ext cx="207299" cy="192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95568" y="354227"/>
            <a:ext cx="2842054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홈앤서비스</a:t>
            </a:r>
            <a:r>
              <a:rPr lang="ko-KR" altLang="en-US" dirty="0" smtClean="0"/>
              <a:t> 예산관리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80716"/>
              </p:ext>
            </p:extLst>
          </p:nvPr>
        </p:nvGraphicFramePr>
        <p:xfrm>
          <a:off x="1079154" y="973666"/>
          <a:ext cx="981950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4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4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사업장관리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예산관리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예산등록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상품유형에 따라 예산등록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법인담당자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예산이력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법인담당자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장바구니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예산차감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예산복구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주문반려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취소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예외사항에 대해</a:t>
                      </a:r>
                      <a:r>
                        <a:rPr lang="ko-KR" altLang="en-US" baseline="0" dirty="0" smtClean="0"/>
                        <a:t> 예산복구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스케줄러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스케줄러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예산초기화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23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65345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메뉴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실적의 세금계산서는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관리자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법인담당자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만 볼수 있는 권한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권한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법인담당자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홈앤서비스의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모든 사업장을 관리하는 사용자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중간관리자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감독권한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지역 센터들을 관리하는 사용자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 –&gt;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조직이동과 연결된 사업장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감독관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각각의 사업장 감독관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일반사용자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7" y="1164208"/>
            <a:ext cx="8525952" cy="147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3" y="1844824"/>
            <a:ext cx="1477372" cy="541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748587" y="1623405"/>
            <a:ext cx="1536171" cy="408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endParaRPr lang="en-US" altLang="ko-KR" sz="900" b="1" dirty="0" smtClean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06709" y="1461568"/>
            <a:ext cx="820040" cy="1733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6812" y="2238385"/>
            <a:ext cx="992248" cy="2143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주문승인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5385" y="2536119"/>
            <a:ext cx="988101" cy="2107327"/>
            <a:chOff x="1373035" y="2536119"/>
            <a:chExt cx="988101" cy="3025973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377072" y="2536119"/>
              <a:ext cx="976514" cy="357190"/>
            </a:xfrm>
            <a:prstGeom prst="rect">
              <a:avLst/>
            </a:prstGeom>
            <a:solidFill>
              <a:schemeClr val="tx2"/>
            </a:solidFill>
            <a:ln w="3175" cap="rnd" cmpd="sng" algn="ctr">
              <a:solidFill>
                <a:srgbClr val="FFD44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맑은 고딕" pitchFamily="50" charset="-127"/>
                </a:rPr>
                <a:t>카테고리</a:t>
              </a: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373270" y="2928934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ko-KR" altLang="ko-KR" sz="1000" dirty="0" smtClean="0"/>
                <a:t>케이블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373149" y="3294075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atinLnBrk="1"/>
              <a:r>
                <a:rPr lang="en-US" altLang="ko-KR" sz="1000" dirty="0" smtClean="0"/>
                <a:t>FTTH</a:t>
              </a:r>
              <a:r>
                <a:rPr lang="ko-KR" altLang="ko-KR" sz="1000" dirty="0" smtClean="0"/>
                <a:t>부대자재</a:t>
              </a:r>
              <a:endParaRPr lang="ko-KR" altLang="ko-KR" sz="1000" dirty="0"/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373149" y="3667046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000" dirty="0" smtClean="0"/>
                <a:t>HFC</a:t>
              </a:r>
              <a:r>
                <a:rPr lang="ko-KR" altLang="ko-KR" sz="1000" dirty="0" smtClean="0"/>
                <a:t>부대자재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1373149" y="4048089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atinLnBrk="1"/>
              <a:r>
                <a:rPr lang="en-US" altLang="ko-KR" sz="1000" dirty="0" smtClean="0"/>
                <a:t>CCTV</a:t>
              </a:r>
              <a:r>
                <a:rPr lang="ko-KR" altLang="ko-KR" sz="1000" dirty="0" smtClean="0"/>
                <a:t>부대자재</a:t>
              </a:r>
              <a:endParaRPr lang="ko-KR" altLang="ko-KR" sz="1000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1373035" y="4421181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Arial" charset="0"/>
                  <a:ea typeface="맑은 고딕" pitchFamily="50" charset="-127"/>
                </a:rPr>
                <a:t>랙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1381100" y="4807520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atinLnBrk="1"/>
              <a:r>
                <a:rPr lang="ko-KR" altLang="ko-KR" sz="1000" dirty="0" smtClean="0"/>
                <a:t>작업소모품</a:t>
              </a:r>
              <a:endParaRPr lang="ko-KR" altLang="ko-KR" sz="1000" dirty="0"/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1384622" y="5204902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atinLnBrk="1"/>
              <a:r>
                <a:rPr lang="ko-KR" altLang="ko-KR" sz="1000" dirty="0" smtClean="0"/>
                <a:t>공구</a:t>
              </a:r>
              <a:r>
                <a:rPr lang="en-US" altLang="ko-KR" sz="1000" dirty="0" smtClean="0"/>
                <a:t>/</a:t>
              </a:r>
              <a:r>
                <a:rPr lang="ko-KR" altLang="ko-KR" sz="1000" dirty="0" smtClean="0"/>
                <a:t>안전용품</a:t>
              </a:r>
              <a:endParaRPr lang="ko-KR" altLang="ko-KR" sz="1000" dirty="0"/>
            </a:p>
          </p:txBody>
        </p:sp>
      </p:grpSp>
      <p:sp>
        <p:nvSpPr>
          <p:cNvPr id="21" name="직사각형 20"/>
          <p:cNvSpPr/>
          <p:nvPr/>
        </p:nvSpPr>
        <p:spPr bwMode="auto">
          <a:xfrm>
            <a:off x="234822" y="2428868"/>
            <a:ext cx="1785950" cy="3214710"/>
          </a:xfrm>
          <a:prstGeom prst="rect">
            <a:avLst/>
          </a:prstGeom>
          <a:noFill/>
          <a:ln w="38100" cap="rnd" cmpd="sng" algn="ctr">
            <a:solidFill>
              <a:srgbClr val="99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 l="17750" t="80000" r="71506" b="11111"/>
          <a:stretch>
            <a:fillRect/>
          </a:stretch>
        </p:blipFill>
        <p:spPr bwMode="auto">
          <a:xfrm>
            <a:off x="612793" y="5033108"/>
            <a:ext cx="1071570" cy="50524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3849096" y="1476130"/>
            <a:ext cx="928694" cy="4110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000" b="1" dirty="0" smtClean="0"/>
              <a:t>재고관리</a:t>
            </a:r>
            <a:endParaRPr lang="en-US" altLang="ko-KR" sz="1000" b="1" dirty="0" smtClean="0"/>
          </a:p>
          <a:p>
            <a:endParaRPr lang="ko-KR" altLang="en-US" sz="1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620" y="4519070"/>
            <a:ext cx="3418994" cy="136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 cstate="print"/>
          <a:srcRect l="89702" t="84421" r="1499" b="10685"/>
          <a:stretch>
            <a:fillRect/>
          </a:stretch>
        </p:blipFill>
        <p:spPr bwMode="auto">
          <a:xfrm>
            <a:off x="8004358" y="878456"/>
            <a:ext cx="85725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65" y="837674"/>
            <a:ext cx="2881313" cy="32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84673" y="2085317"/>
            <a:ext cx="1536171" cy="450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시스템 개선요청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87008" y="2090404"/>
            <a:ext cx="1533849" cy="2551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64845" y="1214285"/>
            <a:ext cx="1533849" cy="2551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445273" y="4769361"/>
            <a:ext cx="3287942" cy="174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번호             유형               제목             처리상태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96320" y="4687475"/>
            <a:ext cx="3418994" cy="321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37705" y="1214285"/>
            <a:ext cx="707922" cy="1622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실적</a:t>
            </a:r>
            <a:endParaRPr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854012" y="1914368"/>
            <a:ext cx="928694" cy="2038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000" b="1" dirty="0" smtClean="0"/>
              <a:t>세금계산서</a:t>
            </a:r>
            <a:endParaRPr lang="en-US" altLang="ko-KR" sz="1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587" y="1227148"/>
            <a:ext cx="31908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008" y="1175036"/>
            <a:ext cx="16573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325360" y="1681670"/>
            <a:ext cx="1219200" cy="19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센터별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재고이력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87008" y="1861457"/>
            <a:ext cx="1611686" cy="50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형 설명선 24"/>
          <p:cNvSpPr/>
          <p:nvPr/>
        </p:nvSpPr>
        <p:spPr>
          <a:xfrm>
            <a:off x="8219547" y="3000159"/>
            <a:ext cx="2210682" cy="1064030"/>
          </a:xfrm>
          <a:prstGeom prst="wedgeEllipseCallout">
            <a:avLst>
              <a:gd name="adj1" fmla="val -52238"/>
              <a:gd name="adj2" fmla="val -103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법인담당자</a:t>
            </a:r>
            <a:endParaRPr lang="en-US" altLang="ko-KR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7306310" y="2087163"/>
            <a:ext cx="1219200" cy="19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예산관리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88022"/>
              </p:ext>
            </p:extLst>
          </p:nvPr>
        </p:nvGraphicFramePr>
        <p:xfrm>
          <a:off x="122789" y="13603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실적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조회 조건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센터명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Like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상품구분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예산을 적용한 상품과 연결된 구분정보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예산년월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Default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현재년월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매월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 새벽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시 해당년월 예산 금액으로 생성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등록버튼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년월 예산 등록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수정버튼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예산의 수정 레이어 팝업 호출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1478"/>
              </p:ext>
            </p:extLst>
          </p:nvPr>
        </p:nvGraphicFramePr>
        <p:xfrm>
          <a:off x="280197" y="592062"/>
          <a:ext cx="8379451" cy="33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예산관리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예산이력</a:t>
                      </a:r>
                      <a:endParaRPr lang="ko-KR" altLang="en-US" sz="9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50971"/>
              </p:ext>
            </p:extLst>
          </p:nvPr>
        </p:nvGraphicFramePr>
        <p:xfrm>
          <a:off x="379643" y="1907027"/>
          <a:ext cx="8328604" cy="353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817">
                  <a:extLst>
                    <a:ext uri="{9D8B030D-6E8A-4147-A177-3AD203B41FA5}">
                      <a16:colId xmlns:a16="http://schemas.microsoft.com/office/drawing/2014/main" val="2408086703"/>
                    </a:ext>
                  </a:extLst>
                </a:gridCol>
                <a:gridCol w="159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5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8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사용여부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예산금액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사용금액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남은금액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센터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가 구분</a:t>
                      </a:r>
                      <a:endParaRPr lang="en-US" altLang="ko-KR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2,200,00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7,800,000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센터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나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센터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미사용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센터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가 구분</a:t>
                      </a:r>
                      <a:endParaRPr lang="en-US" altLang="ko-KR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150359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30108"/>
              </p:ext>
            </p:extLst>
          </p:nvPr>
        </p:nvGraphicFramePr>
        <p:xfrm>
          <a:off x="407045" y="1106789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5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상품구분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예산년월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              </a:t>
                      </a:r>
                      <a:r>
                        <a:rPr lang="ko-KR" altLang="en-US" sz="800" dirty="0" smtClean="0"/>
                        <a:t>년               월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3"/>
          <p:cNvSpPr>
            <a:spLocks noChangeArrowheads="1"/>
          </p:cNvSpPr>
          <p:nvPr/>
        </p:nvSpPr>
        <p:spPr bwMode="auto">
          <a:xfrm>
            <a:off x="428230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>
                <a:latin typeface="+mn-ea"/>
              </a:rPr>
              <a:t>전체</a:t>
            </a:r>
            <a:endParaRPr lang="ko-KR" altLang="en-US" sz="800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35736" y="600943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44" name="이등변 삼각형 43"/>
          <p:cNvSpPr/>
          <p:nvPr/>
        </p:nvSpPr>
        <p:spPr>
          <a:xfrm flipV="1">
            <a:off x="5380744" y="1168313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43"/>
          <p:cNvSpPr>
            <a:spLocks noChangeArrowheads="1"/>
          </p:cNvSpPr>
          <p:nvPr/>
        </p:nvSpPr>
        <p:spPr bwMode="auto">
          <a:xfrm>
            <a:off x="7027433" y="1136665"/>
            <a:ext cx="519262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 smtClean="0">
                <a:latin typeface="+mn-ea"/>
              </a:rPr>
              <a:t>2017</a:t>
            </a:r>
            <a:endParaRPr lang="ko-KR" altLang="en-US" sz="800" dirty="0">
              <a:latin typeface="+mn-ea"/>
            </a:endParaRPr>
          </a:p>
        </p:txBody>
      </p:sp>
      <p:sp>
        <p:nvSpPr>
          <p:cNvPr id="52" name="이등변 삼각형 51"/>
          <p:cNvSpPr/>
          <p:nvPr/>
        </p:nvSpPr>
        <p:spPr>
          <a:xfrm flipV="1">
            <a:off x="7419869" y="1170238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43"/>
          <p:cNvSpPr>
            <a:spLocks noChangeArrowheads="1"/>
          </p:cNvSpPr>
          <p:nvPr/>
        </p:nvSpPr>
        <p:spPr bwMode="auto">
          <a:xfrm>
            <a:off x="7824481" y="1150165"/>
            <a:ext cx="383913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 smtClean="0">
                <a:latin typeface="+mn-ea"/>
              </a:rPr>
              <a:t>07</a:t>
            </a:r>
            <a:endParaRPr lang="ko-KR" altLang="en-US" sz="800" dirty="0">
              <a:latin typeface="+mn-ea"/>
            </a:endParaRPr>
          </a:p>
        </p:txBody>
      </p:sp>
      <p:sp>
        <p:nvSpPr>
          <p:cNvPr id="57" name="이등변 삼각형 56"/>
          <p:cNvSpPr/>
          <p:nvPr/>
        </p:nvSpPr>
        <p:spPr>
          <a:xfrm flipV="1">
            <a:off x="8081569" y="1183738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518954" y="1535547"/>
            <a:ext cx="578836" cy="258719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등록</a:t>
            </a:r>
            <a:endParaRPr lang="en-US" altLang="ko-KR" sz="800" dirty="0" smtClean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157504" y="1537472"/>
            <a:ext cx="578836" cy="258719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6392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173356"/>
              </p:ext>
            </p:extLst>
          </p:nvPr>
        </p:nvGraphicFramePr>
        <p:xfrm>
          <a:off x="122789" y="13603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실적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예산관리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예산등록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팝업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예산등록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센터와 상품구분을 중복 등록 할 수 없음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센터와 상품구분은 수정불가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예산금액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세팅 예산금액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매월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 해당 금액으로 세팅됨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추가예산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이번달 예산을 추가하기 위한 금액 입력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1111170" y="2009583"/>
            <a:ext cx="3437682" cy="2006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111170" y="2009584"/>
            <a:ext cx="3437682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예산등록</a:t>
            </a:r>
            <a:endParaRPr lang="ko-KR" altLang="en-US" sz="1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97812"/>
              </p:ext>
            </p:extLst>
          </p:nvPr>
        </p:nvGraphicFramePr>
        <p:xfrm>
          <a:off x="1192193" y="2485390"/>
          <a:ext cx="3264060" cy="914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센터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상품구분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예산금액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43"/>
          <p:cNvSpPr>
            <a:spLocks noChangeArrowheads="1"/>
          </p:cNvSpPr>
          <p:nvPr/>
        </p:nvSpPr>
        <p:spPr bwMode="auto">
          <a:xfrm>
            <a:off x="2116506" y="2571925"/>
            <a:ext cx="1487500" cy="1698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625401" y="2571925"/>
            <a:ext cx="159528" cy="16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43"/>
          <p:cNvSpPr>
            <a:spLocks noChangeArrowheads="1"/>
          </p:cNvSpPr>
          <p:nvPr/>
        </p:nvSpPr>
        <p:spPr bwMode="auto">
          <a:xfrm>
            <a:off x="2116506" y="2896031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>
                <a:latin typeface="+mn-ea"/>
              </a:rPr>
              <a:t>가 구분</a:t>
            </a:r>
            <a:endParaRPr lang="ko-KR" altLang="en-US" sz="800" dirty="0">
              <a:latin typeface="+mn-ea"/>
            </a:endParaRPr>
          </a:p>
        </p:txBody>
      </p:sp>
      <p:sp>
        <p:nvSpPr>
          <p:cNvPr id="24" name="이등변 삼각형 23"/>
          <p:cNvSpPr/>
          <p:nvPr/>
        </p:nvSpPr>
        <p:spPr>
          <a:xfrm flipV="1">
            <a:off x="3214947" y="2927679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43"/>
          <p:cNvSpPr>
            <a:spLocks noChangeArrowheads="1"/>
          </p:cNvSpPr>
          <p:nvPr/>
        </p:nvSpPr>
        <p:spPr bwMode="auto">
          <a:xfrm>
            <a:off x="2128603" y="3166475"/>
            <a:ext cx="1117581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8968" y="3592851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63905" y="3590072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28" name="곱셈 기호 27"/>
          <p:cNvSpPr/>
          <p:nvPr/>
        </p:nvSpPr>
        <p:spPr>
          <a:xfrm>
            <a:off x="4289976" y="2028519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141088" y="2057807"/>
            <a:ext cx="3437682" cy="2734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141088" y="2057808"/>
            <a:ext cx="3437682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예산수정</a:t>
            </a:r>
            <a:endParaRPr lang="ko-KR" altLang="en-US" sz="1000" b="1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43311"/>
              </p:ext>
            </p:extLst>
          </p:nvPr>
        </p:nvGraphicFramePr>
        <p:xfrm>
          <a:off x="5222111" y="2533614"/>
          <a:ext cx="3264060" cy="1785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센터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상품구분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예산금액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사용예산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9,200,000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남은예산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800,000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추가예산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직사각형 43"/>
          <p:cNvSpPr>
            <a:spLocks noChangeArrowheads="1"/>
          </p:cNvSpPr>
          <p:nvPr/>
        </p:nvSpPr>
        <p:spPr bwMode="auto">
          <a:xfrm>
            <a:off x="6146424" y="2620149"/>
            <a:ext cx="1487500" cy="1698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smtClean="0">
                <a:latin typeface="+mn-ea"/>
              </a:rPr>
              <a:t>A </a:t>
            </a:r>
            <a:r>
              <a:rPr lang="ko-KR" altLang="en-US" sz="800" dirty="0" smtClean="0">
                <a:latin typeface="+mn-ea"/>
              </a:rPr>
              <a:t>센터</a:t>
            </a:r>
            <a:endParaRPr lang="ko-KR" altLang="en-US" sz="800" dirty="0">
              <a:latin typeface="+mn-ea"/>
            </a:endParaRPr>
          </a:p>
        </p:txBody>
      </p:sp>
      <p:sp>
        <p:nvSpPr>
          <p:cNvPr id="35" name="직사각형 43"/>
          <p:cNvSpPr>
            <a:spLocks noChangeArrowheads="1"/>
          </p:cNvSpPr>
          <p:nvPr/>
        </p:nvSpPr>
        <p:spPr bwMode="auto">
          <a:xfrm>
            <a:off x="6146424" y="2944255"/>
            <a:ext cx="1229339" cy="1698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>
                <a:latin typeface="+mn-ea"/>
              </a:rPr>
              <a:t>가 구분</a:t>
            </a:r>
            <a:endParaRPr lang="ko-KR" altLang="en-US" sz="800" dirty="0">
              <a:latin typeface="+mn-ea"/>
            </a:endParaRPr>
          </a:p>
        </p:txBody>
      </p:sp>
      <p:sp>
        <p:nvSpPr>
          <p:cNvPr id="36" name="이등변 삼각형 35"/>
          <p:cNvSpPr/>
          <p:nvPr/>
        </p:nvSpPr>
        <p:spPr>
          <a:xfrm flipV="1">
            <a:off x="7244865" y="2975903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43"/>
          <p:cNvSpPr>
            <a:spLocks noChangeArrowheads="1"/>
          </p:cNvSpPr>
          <p:nvPr/>
        </p:nvSpPr>
        <p:spPr bwMode="auto">
          <a:xfrm>
            <a:off x="6158521" y="3214699"/>
            <a:ext cx="1117581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10,000,000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68886" y="4439750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793823" y="4436971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45" name="곱셈 기호 44"/>
          <p:cNvSpPr/>
          <p:nvPr/>
        </p:nvSpPr>
        <p:spPr>
          <a:xfrm>
            <a:off x="8319894" y="2076743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3"/>
          <p:cNvSpPr>
            <a:spLocks noChangeArrowheads="1"/>
          </p:cNvSpPr>
          <p:nvPr/>
        </p:nvSpPr>
        <p:spPr bwMode="auto">
          <a:xfrm>
            <a:off x="6174352" y="4077079"/>
            <a:ext cx="1117581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56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88014"/>
              </p:ext>
            </p:extLst>
          </p:nvPr>
        </p:nvGraphicFramePr>
        <p:xfrm>
          <a:off x="122789" y="13603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실적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예산이력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조회 조건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센터명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Like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상품구분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예산을 적용한 상품과 연결된 구분정보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예산년월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Default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현재년월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12414"/>
              </p:ext>
            </p:extLst>
          </p:nvPr>
        </p:nvGraphicFramePr>
        <p:xfrm>
          <a:off x="280197" y="592062"/>
          <a:ext cx="8379451" cy="33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예산관리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예산이력</a:t>
                      </a:r>
                      <a:endParaRPr lang="ko-KR" alt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93826"/>
              </p:ext>
            </p:extLst>
          </p:nvPr>
        </p:nvGraphicFramePr>
        <p:xfrm>
          <a:off x="379643" y="1907027"/>
          <a:ext cx="8328604" cy="353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352">
                  <a:extLst>
                    <a:ext uri="{9D8B030D-6E8A-4147-A177-3AD203B41FA5}">
                      <a16:colId xmlns:a16="http://schemas.microsoft.com/office/drawing/2014/main" val="2408086703"/>
                    </a:ext>
                  </a:extLst>
                </a:gridCol>
                <a:gridCol w="96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5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8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예산사용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예산금액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사용금액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남은금액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센터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가 구분</a:t>
                      </a:r>
                      <a:endParaRPr lang="en-US" altLang="ko-KR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주문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83873693-1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9,990,000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센터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가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주문 </a:t>
                      </a: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8387363-2 </a:t>
                      </a: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9,940,000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센터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나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예산 추가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센터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가 구분</a:t>
                      </a:r>
                      <a:endParaRPr lang="en-US" altLang="ko-KR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주문 </a:t>
                      </a: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8387363-2 </a:t>
                      </a: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승인반려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-50,000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9,990,000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150359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27147"/>
              </p:ext>
            </p:extLst>
          </p:nvPr>
        </p:nvGraphicFramePr>
        <p:xfrm>
          <a:off x="407045" y="1106789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5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상품구분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예산년월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              </a:t>
                      </a:r>
                      <a:r>
                        <a:rPr lang="ko-KR" altLang="en-US" sz="800" dirty="0" smtClean="0"/>
                        <a:t>년               월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3"/>
          <p:cNvSpPr>
            <a:spLocks noChangeArrowheads="1"/>
          </p:cNvSpPr>
          <p:nvPr/>
        </p:nvSpPr>
        <p:spPr bwMode="auto">
          <a:xfrm>
            <a:off x="428230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>
                <a:latin typeface="+mn-ea"/>
              </a:rPr>
              <a:t>전체</a:t>
            </a:r>
            <a:endParaRPr lang="ko-KR" altLang="en-US" sz="800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35736" y="600943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44" name="이등변 삼각형 43"/>
          <p:cNvSpPr/>
          <p:nvPr/>
        </p:nvSpPr>
        <p:spPr>
          <a:xfrm flipV="1">
            <a:off x="5380744" y="1168313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43"/>
          <p:cNvSpPr>
            <a:spLocks noChangeArrowheads="1"/>
          </p:cNvSpPr>
          <p:nvPr/>
        </p:nvSpPr>
        <p:spPr bwMode="auto">
          <a:xfrm>
            <a:off x="7027433" y="1136665"/>
            <a:ext cx="519262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 smtClean="0">
                <a:latin typeface="+mn-ea"/>
              </a:rPr>
              <a:t>2017</a:t>
            </a:r>
            <a:endParaRPr lang="ko-KR" altLang="en-US" sz="800" dirty="0">
              <a:latin typeface="+mn-ea"/>
            </a:endParaRPr>
          </a:p>
        </p:txBody>
      </p:sp>
      <p:sp>
        <p:nvSpPr>
          <p:cNvPr id="52" name="이등변 삼각형 51"/>
          <p:cNvSpPr/>
          <p:nvPr/>
        </p:nvSpPr>
        <p:spPr>
          <a:xfrm flipV="1">
            <a:off x="7419869" y="1170238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43"/>
          <p:cNvSpPr>
            <a:spLocks noChangeArrowheads="1"/>
          </p:cNvSpPr>
          <p:nvPr/>
        </p:nvSpPr>
        <p:spPr bwMode="auto">
          <a:xfrm>
            <a:off x="7824481" y="1150165"/>
            <a:ext cx="383913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 smtClean="0">
                <a:latin typeface="+mn-ea"/>
              </a:rPr>
              <a:t>07</a:t>
            </a:r>
            <a:endParaRPr lang="ko-KR" altLang="en-US" sz="800" dirty="0">
              <a:latin typeface="+mn-ea"/>
            </a:endParaRPr>
          </a:p>
        </p:txBody>
      </p:sp>
      <p:sp>
        <p:nvSpPr>
          <p:cNvPr id="57" name="이등변 삼각형 56"/>
          <p:cNvSpPr/>
          <p:nvPr/>
        </p:nvSpPr>
        <p:spPr>
          <a:xfrm flipV="1">
            <a:off x="8081569" y="1183738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30013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일반사용자 가격정보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Hidden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067" y="1132609"/>
            <a:ext cx="79517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직선 연결선 32"/>
          <p:cNvCxnSpPr/>
          <p:nvPr/>
        </p:nvCxnSpPr>
        <p:spPr bwMode="auto">
          <a:xfrm>
            <a:off x="1898278" y="4304771"/>
            <a:ext cx="792088" cy="0"/>
          </a:xfrm>
          <a:prstGeom prst="line">
            <a:avLst/>
          </a:prstGeom>
          <a:noFill/>
          <a:ln w="38100" cap="rnd" cmpd="sng" algn="ctr">
            <a:solidFill>
              <a:srgbClr val="99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30013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일반사용자 가격정보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Hidden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971" y="1069398"/>
            <a:ext cx="8511830" cy="415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직선 연결선 3"/>
          <p:cNvCxnSpPr/>
          <p:nvPr/>
        </p:nvCxnSpPr>
        <p:spPr bwMode="auto">
          <a:xfrm>
            <a:off x="1017416" y="4194035"/>
            <a:ext cx="7325806" cy="0"/>
          </a:xfrm>
          <a:prstGeom prst="line">
            <a:avLst/>
          </a:prstGeom>
          <a:noFill/>
          <a:ln w="38100" cap="rnd" cmpd="sng" algn="ctr">
            <a:solidFill>
              <a:srgbClr val="99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6147154" y="3567651"/>
            <a:ext cx="726526" cy="0"/>
          </a:xfrm>
          <a:prstGeom prst="line">
            <a:avLst/>
          </a:prstGeom>
          <a:noFill/>
          <a:ln w="38100" cap="rnd" cmpd="sng" algn="ctr">
            <a:solidFill>
              <a:srgbClr val="99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28659</TotalTime>
  <Words>1703</Words>
  <Application>Microsoft Office PowerPoint</Application>
  <PresentationFormat>와이드스크린</PresentationFormat>
  <Paragraphs>897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1914</cp:revision>
  <dcterms:created xsi:type="dcterms:W3CDTF">2015-09-08T00:55:10Z</dcterms:created>
  <dcterms:modified xsi:type="dcterms:W3CDTF">2017-08-02T07:23:02Z</dcterms:modified>
</cp:coreProperties>
</file>