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08" r:id="rId2"/>
    <p:sldId id="314" r:id="rId3"/>
    <p:sldId id="334" r:id="rId4"/>
    <p:sldId id="309" r:id="rId5"/>
    <p:sldId id="335" r:id="rId6"/>
    <p:sldId id="336" r:id="rId7"/>
    <p:sldId id="337" r:id="rId8"/>
    <p:sldId id="316" r:id="rId9"/>
    <p:sldId id="317" r:id="rId10"/>
    <p:sldId id="318" r:id="rId11"/>
    <p:sldId id="315" r:id="rId12"/>
    <p:sldId id="310" r:id="rId13"/>
    <p:sldId id="329" r:id="rId14"/>
    <p:sldId id="332" r:id="rId15"/>
    <p:sldId id="333" r:id="rId16"/>
    <p:sldId id="338" r:id="rId17"/>
    <p:sldId id="331" r:id="rId18"/>
    <p:sldId id="319" r:id="rId19"/>
    <p:sldId id="320" r:id="rId20"/>
    <p:sldId id="321" r:id="rId21"/>
    <p:sldId id="324" r:id="rId22"/>
    <p:sldId id="325" r:id="rId23"/>
    <p:sldId id="328" r:id="rId24"/>
  </p:sldIdLst>
  <p:sldSz cx="12192000" cy="6858000"/>
  <p:notesSz cx="9904413" cy="66675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565"/>
    <a:srgbClr val="E20000"/>
    <a:srgbClr val="FF7C80"/>
    <a:srgbClr val="FF3B3B"/>
    <a:srgbClr val="000066"/>
    <a:srgbClr val="3A1953"/>
    <a:srgbClr val="CC66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62" autoAdjust="0"/>
    <p:restoredTop sz="95995" autoAdjust="0"/>
  </p:normalViewPr>
  <p:slideViewPr>
    <p:cSldViewPr snapToGrid="0">
      <p:cViewPr varScale="1">
        <p:scale>
          <a:sx n="81" d="100"/>
          <a:sy n="81" d="100"/>
        </p:scale>
        <p:origin x="144" y="8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41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1912" cy="333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10209" y="0"/>
            <a:ext cx="4291912" cy="333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4CFA5-33A6-476B-A5CC-106A48FE03E5}" type="datetimeFigureOut">
              <a:rPr lang="ko-KR" altLang="en-US" smtClean="0"/>
              <a:pPr/>
              <a:t>2017-08-20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332968"/>
            <a:ext cx="4291912" cy="333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10209" y="6332968"/>
            <a:ext cx="4291912" cy="333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DDC5E-5B66-4D6B-8FD0-DE675C20EFB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7355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91912" cy="3345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10209" y="0"/>
            <a:ext cx="4291912" cy="3345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8DE326-76DD-4278-A49C-7C86F5ABEAD9}" type="datetimeFigureOut">
              <a:rPr lang="ko-KR" altLang="en-US" smtClean="0"/>
              <a:pPr/>
              <a:t>2017-08-20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51163" y="833438"/>
            <a:ext cx="4002087" cy="2251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0442" y="3208734"/>
            <a:ext cx="7923530" cy="262532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332968"/>
            <a:ext cx="4291912" cy="3345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10209" y="6332968"/>
            <a:ext cx="4291912" cy="3345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91019F-06F8-4529-9D7D-8E2CF2B328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03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728913" y="500063"/>
            <a:ext cx="4446587" cy="25003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108EE-AA24-4085-A666-D854A01431F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233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728913" y="500063"/>
            <a:ext cx="4446587" cy="25003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A108EE-AA24-4085-A666-D854A01431F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233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9FAC-1EAD-4280-9686-9CB445A9E28C}" type="datetimeFigureOut">
              <a:rPr lang="ko-KR" altLang="en-US" smtClean="0"/>
              <a:pPr/>
              <a:t>2017-08-20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18C2-2F56-4506-ABAD-BE4EBA07C4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661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9FAC-1EAD-4280-9686-9CB445A9E28C}" type="datetimeFigureOut">
              <a:rPr lang="ko-KR" altLang="en-US" smtClean="0"/>
              <a:pPr/>
              <a:t>2017-08-20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18C2-2F56-4506-ABAD-BE4EBA07C4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98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9FAC-1EAD-4280-9686-9CB445A9E28C}" type="datetimeFigureOut">
              <a:rPr lang="ko-KR" altLang="en-US" smtClean="0"/>
              <a:pPr/>
              <a:t>2017-08-20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18C2-2F56-4506-ABAD-BE4EBA07C4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900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9FAC-1EAD-4280-9686-9CB445A9E28C}" type="datetimeFigureOut">
              <a:rPr lang="ko-KR" altLang="en-US" smtClean="0"/>
              <a:pPr/>
              <a:t>2017-08-20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18C2-2F56-4506-ABAD-BE4EBA07C4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937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9FAC-1EAD-4280-9686-9CB445A9E28C}" type="datetimeFigureOut">
              <a:rPr lang="ko-KR" altLang="en-US" smtClean="0"/>
              <a:pPr/>
              <a:t>2017-08-20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18C2-2F56-4506-ABAD-BE4EBA07C4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313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9FAC-1EAD-4280-9686-9CB445A9E28C}" type="datetimeFigureOut">
              <a:rPr lang="ko-KR" altLang="en-US" smtClean="0"/>
              <a:pPr/>
              <a:t>2017-08-20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18C2-2F56-4506-ABAD-BE4EBA07C4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259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9FAC-1EAD-4280-9686-9CB445A9E28C}" type="datetimeFigureOut">
              <a:rPr lang="ko-KR" altLang="en-US" smtClean="0"/>
              <a:pPr/>
              <a:t>2017-08-20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18C2-2F56-4506-ABAD-BE4EBA07C4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320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9FAC-1EAD-4280-9686-9CB445A9E28C}" type="datetimeFigureOut">
              <a:rPr lang="ko-KR" altLang="en-US" smtClean="0"/>
              <a:pPr/>
              <a:t>2017-08-20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18C2-2F56-4506-ABAD-BE4EBA07C4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641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9FAC-1EAD-4280-9686-9CB445A9E28C}" type="datetimeFigureOut">
              <a:rPr lang="ko-KR" altLang="en-US" smtClean="0"/>
              <a:pPr/>
              <a:t>2017-08-20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18C2-2F56-4506-ABAD-BE4EBA07C4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640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9FAC-1EAD-4280-9686-9CB445A9E28C}" type="datetimeFigureOut">
              <a:rPr lang="ko-KR" altLang="en-US" smtClean="0"/>
              <a:pPr/>
              <a:t>2017-08-20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18C2-2F56-4506-ABAD-BE4EBA07C4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574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9FAC-1EAD-4280-9686-9CB445A9E28C}" type="datetimeFigureOut">
              <a:rPr lang="ko-KR" altLang="en-US" smtClean="0"/>
              <a:pPr/>
              <a:t>2017-08-20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18C2-2F56-4506-ABAD-BE4EBA07C4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762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19FAC-1EAD-4280-9686-9CB445A9E28C}" type="datetimeFigureOut">
              <a:rPr lang="ko-KR" altLang="en-US" smtClean="0"/>
              <a:pPr/>
              <a:t>2017-08-20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D18C2-2F56-4506-ABAD-BE4EBA07C4C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56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1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168797"/>
              </p:ext>
            </p:extLst>
          </p:nvPr>
        </p:nvGraphicFramePr>
        <p:xfrm>
          <a:off x="422277" y="232832"/>
          <a:ext cx="11347450" cy="243840"/>
        </p:xfrm>
        <a:graphic>
          <a:graphicData uri="http://schemas.openxmlformats.org/drawingml/2006/table">
            <a:tbl>
              <a:tblPr/>
              <a:tblGrid>
                <a:gridCol w="924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9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75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40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17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9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모듈</a:t>
                      </a:r>
                    </a:p>
                  </a:txBody>
                  <a:tcPr marL="121920" marR="12192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홈앤서비스 주문 및 재고관리 프로세스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작성자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작성일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184149"/>
              </p:ext>
            </p:extLst>
          </p:nvPr>
        </p:nvGraphicFramePr>
        <p:xfrm>
          <a:off x="431371" y="620688"/>
          <a:ext cx="11329261" cy="56947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80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8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0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 smtClean="0"/>
                        <a:t>홈앤서비스</a:t>
                      </a:r>
                      <a:endParaRPr lang="ko-KR" altLang="en-US" sz="1100" b="1" dirty="0"/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 smtClean="0"/>
                        <a:t>공급사</a:t>
                      </a:r>
                      <a:endParaRPr lang="ko-KR" altLang="en-US" sz="1100" b="1" dirty="0"/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/>
                        <a:t>OK</a:t>
                      </a:r>
                      <a:r>
                        <a:rPr lang="ko-KR" altLang="en-US" sz="1100" b="1" dirty="0" smtClean="0"/>
                        <a:t>플라자 물류창고</a:t>
                      </a:r>
                      <a:endParaRPr lang="ko-KR" altLang="en-US" sz="1100" b="1" dirty="0"/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75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" name="순서도: 연결자 50"/>
          <p:cNvSpPr/>
          <p:nvPr/>
        </p:nvSpPr>
        <p:spPr>
          <a:xfrm>
            <a:off x="2570636" y="1533481"/>
            <a:ext cx="317391" cy="234723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2835790" y="1532782"/>
            <a:ext cx="5690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i="1" dirty="0" smtClean="0"/>
              <a:t>시작</a:t>
            </a:r>
            <a:endParaRPr lang="ko-KR" altLang="en-US" sz="900" i="1" dirty="0"/>
          </a:p>
        </p:txBody>
      </p:sp>
      <p:sp>
        <p:nvSpPr>
          <p:cNvPr id="61" name="Rectangle 107"/>
          <p:cNvSpPr>
            <a:spLocks noChangeArrowheads="1"/>
          </p:cNvSpPr>
          <p:nvPr/>
        </p:nvSpPr>
        <p:spPr bwMode="gray">
          <a:xfrm>
            <a:off x="1984872" y="2455488"/>
            <a:ext cx="1487525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1000" dirty="0" smtClean="0"/>
              <a:t>주문</a:t>
            </a:r>
            <a:endParaRPr lang="en-US" altLang="ko-KR" sz="1000" dirty="0" smtClean="0"/>
          </a:p>
        </p:txBody>
      </p:sp>
      <p:sp>
        <p:nvSpPr>
          <p:cNvPr id="64" name="Rectangle 107"/>
          <p:cNvSpPr>
            <a:spLocks noChangeArrowheads="1"/>
          </p:cNvSpPr>
          <p:nvPr/>
        </p:nvSpPr>
        <p:spPr bwMode="gray">
          <a:xfrm>
            <a:off x="9456375" y="3212979"/>
            <a:ext cx="1487525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1000" dirty="0" smtClean="0"/>
              <a:t>배송준비</a:t>
            </a:r>
            <a:endParaRPr lang="en-US" altLang="ko-KR" sz="1000" dirty="0" smtClean="0"/>
          </a:p>
        </p:txBody>
      </p:sp>
      <p:sp>
        <p:nvSpPr>
          <p:cNvPr id="66" name="Rectangle 107"/>
          <p:cNvSpPr>
            <a:spLocks noChangeArrowheads="1"/>
          </p:cNvSpPr>
          <p:nvPr/>
        </p:nvSpPr>
        <p:spPr bwMode="gray">
          <a:xfrm>
            <a:off x="6480044" y="3212979"/>
            <a:ext cx="1487525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1000" dirty="0" smtClean="0"/>
              <a:t>주문접수</a:t>
            </a:r>
            <a:endParaRPr lang="en-US" altLang="ko-KR" sz="1000" dirty="0" smtClean="0"/>
          </a:p>
        </p:txBody>
      </p:sp>
      <p:sp>
        <p:nvSpPr>
          <p:cNvPr id="69" name="순서도: 자기 디스크 68"/>
          <p:cNvSpPr/>
          <p:nvPr/>
        </p:nvSpPr>
        <p:spPr>
          <a:xfrm>
            <a:off x="3668554" y="3246358"/>
            <a:ext cx="960107" cy="360040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고객재고</a:t>
            </a:r>
            <a:endParaRPr lang="ko-KR" altLang="en-US" sz="1000" dirty="0"/>
          </a:p>
        </p:txBody>
      </p:sp>
      <p:sp>
        <p:nvSpPr>
          <p:cNvPr id="75" name="Rectangle 107"/>
          <p:cNvSpPr>
            <a:spLocks noChangeArrowheads="1"/>
          </p:cNvSpPr>
          <p:nvPr/>
        </p:nvSpPr>
        <p:spPr bwMode="gray">
          <a:xfrm>
            <a:off x="2082334" y="5364606"/>
            <a:ext cx="1487525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1000" dirty="0" smtClean="0"/>
              <a:t>출고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바코드 출고</a:t>
            </a:r>
            <a:r>
              <a:rPr lang="en-US" altLang="ko-KR" sz="1000" dirty="0" smtClean="0"/>
              <a:t>)</a:t>
            </a:r>
          </a:p>
        </p:txBody>
      </p:sp>
      <p:cxnSp>
        <p:nvCxnSpPr>
          <p:cNvPr id="77" name="구부러진 연결선 76"/>
          <p:cNvCxnSpPr>
            <a:stCxn id="75" idx="0"/>
            <a:endCxn id="69" idx="2"/>
          </p:cNvCxnSpPr>
          <p:nvPr/>
        </p:nvCxnSpPr>
        <p:spPr>
          <a:xfrm rot="5400000" flipH="1" flipV="1">
            <a:off x="2278211" y="3974264"/>
            <a:ext cx="1938228" cy="842457"/>
          </a:xfrm>
          <a:prstGeom prst="curvedConnector2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순서도: 연결자 81"/>
          <p:cNvSpPr/>
          <p:nvPr/>
        </p:nvSpPr>
        <p:spPr>
          <a:xfrm>
            <a:off x="2601589" y="5055858"/>
            <a:ext cx="213753" cy="165668"/>
          </a:xfrm>
          <a:prstGeom prst="flowChartConnector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>
                <a:solidFill>
                  <a:schemeClr val="tx1"/>
                </a:solidFill>
              </a:rPr>
              <a:t>-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cxnSp>
        <p:nvCxnSpPr>
          <p:cNvPr id="95" name="꺾인 연결선 94"/>
          <p:cNvCxnSpPr>
            <a:stCxn id="61" idx="3"/>
            <a:endCxn id="66" idx="1"/>
          </p:cNvCxnSpPr>
          <p:nvPr/>
        </p:nvCxnSpPr>
        <p:spPr>
          <a:xfrm>
            <a:off x="3472397" y="2610270"/>
            <a:ext cx="3007647" cy="75749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07"/>
          <p:cNvSpPr>
            <a:spLocks noChangeArrowheads="1"/>
          </p:cNvSpPr>
          <p:nvPr/>
        </p:nvSpPr>
        <p:spPr bwMode="gray">
          <a:xfrm>
            <a:off x="2658398" y="4271568"/>
            <a:ext cx="1487525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1000" dirty="0" smtClean="0"/>
              <a:t>입고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바코드 입고</a:t>
            </a:r>
            <a:r>
              <a:rPr lang="en-US" altLang="ko-KR" sz="1000" dirty="0" smtClean="0"/>
              <a:t>)</a:t>
            </a:r>
          </a:p>
        </p:txBody>
      </p:sp>
      <p:sp>
        <p:nvSpPr>
          <p:cNvPr id="118" name="Rectangle 107"/>
          <p:cNvSpPr>
            <a:spLocks noChangeArrowheads="1"/>
          </p:cNvSpPr>
          <p:nvPr/>
        </p:nvSpPr>
        <p:spPr bwMode="gray">
          <a:xfrm>
            <a:off x="6480044" y="3861051"/>
            <a:ext cx="1487525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1000" dirty="0" smtClean="0"/>
              <a:t>배송</a:t>
            </a:r>
            <a:endParaRPr lang="en-US" altLang="ko-KR" sz="1000" dirty="0" smtClean="0"/>
          </a:p>
        </p:txBody>
      </p:sp>
      <p:cxnSp>
        <p:nvCxnSpPr>
          <p:cNvPr id="120" name="직선 화살표 연결선 119"/>
          <p:cNvCxnSpPr>
            <a:stCxn id="66" idx="2"/>
            <a:endCxn id="118" idx="0"/>
          </p:cNvCxnSpPr>
          <p:nvPr/>
        </p:nvCxnSpPr>
        <p:spPr>
          <a:xfrm>
            <a:off x="7223805" y="3522540"/>
            <a:ext cx="0" cy="338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꺾인 연결선 126"/>
          <p:cNvCxnSpPr>
            <a:stCxn id="61" idx="3"/>
            <a:endCxn id="64" idx="0"/>
          </p:cNvCxnSpPr>
          <p:nvPr/>
        </p:nvCxnSpPr>
        <p:spPr>
          <a:xfrm>
            <a:off x="3472397" y="2610270"/>
            <a:ext cx="6727741" cy="60270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07"/>
          <p:cNvSpPr>
            <a:spLocks noChangeArrowheads="1"/>
          </p:cNvSpPr>
          <p:nvPr/>
        </p:nvSpPr>
        <p:spPr bwMode="gray">
          <a:xfrm>
            <a:off x="9456375" y="3861051"/>
            <a:ext cx="1487525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1000" dirty="0" smtClean="0"/>
              <a:t>배송처리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출고</a:t>
            </a:r>
            <a:r>
              <a:rPr lang="en-US" altLang="ko-KR" sz="1000" dirty="0" smtClean="0"/>
              <a:t>)</a:t>
            </a:r>
          </a:p>
        </p:txBody>
      </p:sp>
      <p:cxnSp>
        <p:nvCxnSpPr>
          <p:cNvPr id="131" name="직선 화살표 연결선 130"/>
          <p:cNvCxnSpPr>
            <a:stCxn id="64" idx="2"/>
            <a:endCxn id="130" idx="0"/>
          </p:cNvCxnSpPr>
          <p:nvPr/>
        </p:nvCxnSpPr>
        <p:spPr>
          <a:xfrm>
            <a:off x="10200136" y="3522540"/>
            <a:ext cx="0" cy="338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꺾인 연결선 133"/>
          <p:cNvCxnSpPr>
            <a:stCxn id="118" idx="2"/>
            <a:endCxn id="112" idx="3"/>
          </p:cNvCxnSpPr>
          <p:nvPr/>
        </p:nvCxnSpPr>
        <p:spPr>
          <a:xfrm rot="5400000">
            <a:off x="5556997" y="2759540"/>
            <a:ext cx="255736" cy="307788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꺾인 연결선 136"/>
          <p:cNvCxnSpPr>
            <a:stCxn id="130" idx="2"/>
            <a:endCxn id="112" idx="3"/>
          </p:cNvCxnSpPr>
          <p:nvPr/>
        </p:nvCxnSpPr>
        <p:spPr>
          <a:xfrm rot="5400000">
            <a:off x="7045163" y="1271375"/>
            <a:ext cx="255736" cy="605421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구부러진 연결선 139"/>
          <p:cNvCxnSpPr>
            <a:stCxn id="112" idx="0"/>
            <a:endCxn id="69" idx="3"/>
          </p:cNvCxnSpPr>
          <p:nvPr/>
        </p:nvCxnSpPr>
        <p:spPr>
          <a:xfrm rot="5400000" flipH="1" flipV="1">
            <a:off x="3442799" y="3565760"/>
            <a:ext cx="665170" cy="74644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순서도: 연결자 142"/>
          <p:cNvSpPr/>
          <p:nvPr/>
        </p:nvSpPr>
        <p:spPr>
          <a:xfrm>
            <a:off x="3293223" y="4055420"/>
            <a:ext cx="213753" cy="165668"/>
          </a:xfrm>
          <a:prstGeom prst="flowChartConnector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>
                <a:solidFill>
                  <a:schemeClr val="tx1"/>
                </a:solidFill>
              </a:rPr>
              <a:t>+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3412020" y="4034922"/>
            <a:ext cx="960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재고증</a:t>
            </a:r>
            <a:r>
              <a:rPr lang="ko-KR" altLang="en-US" sz="800" dirty="0"/>
              <a:t>가</a:t>
            </a:r>
          </a:p>
        </p:txBody>
      </p:sp>
      <p:cxnSp>
        <p:nvCxnSpPr>
          <p:cNvPr id="145" name="꺾인 연결선 144"/>
          <p:cNvCxnSpPr>
            <a:stCxn id="112" idx="2"/>
            <a:endCxn id="75" idx="3"/>
          </p:cNvCxnSpPr>
          <p:nvPr/>
        </p:nvCxnSpPr>
        <p:spPr>
          <a:xfrm rot="16200000" flipH="1">
            <a:off x="3016882" y="4966410"/>
            <a:ext cx="938257" cy="167698"/>
          </a:xfrm>
          <a:prstGeom prst="bentConnector4">
            <a:avLst>
              <a:gd name="adj1" fmla="val 41752"/>
              <a:gd name="adj2" fmla="val 57982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/>
          <p:cNvSpPr txBox="1"/>
          <p:nvPr/>
        </p:nvSpPr>
        <p:spPr>
          <a:xfrm>
            <a:off x="2766688" y="5042715"/>
            <a:ext cx="960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재고차감</a:t>
            </a:r>
            <a:endParaRPr lang="ko-KR" altLang="en-US" sz="800" dirty="0"/>
          </a:p>
        </p:txBody>
      </p:sp>
      <p:cxnSp>
        <p:nvCxnSpPr>
          <p:cNvPr id="162" name="직선 화살표 연결선 161"/>
          <p:cNvCxnSpPr>
            <a:stCxn id="51" idx="4"/>
            <a:endCxn id="61" idx="0"/>
          </p:cNvCxnSpPr>
          <p:nvPr/>
        </p:nvCxnSpPr>
        <p:spPr>
          <a:xfrm flipH="1">
            <a:off x="2728635" y="1768204"/>
            <a:ext cx="697" cy="6872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074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630013"/>
              </p:ext>
            </p:extLst>
          </p:nvPr>
        </p:nvGraphicFramePr>
        <p:xfrm>
          <a:off x="133638" y="110843"/>
          <a:ext cx="11907161" cy="664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28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3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홈앤서비스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구매이력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6909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일반사용자 가격정보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Hidden</a:t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엑셀다운 포함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1097" y="1761693"/>
            <a:ext cx="7997103" cy="3039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" name="직선 연결선 3"/>
          <p:cNvCxnSpPr/>
          <p:nvPr/>
        </p:nvCxnSpPr>
        <p:spPr bwMode="auto">
          <a:xfrm>
            <a:off x="7018214" y="3761513"/>
            <a:ext cx="710625" cy="0"/>
          </a:xfrm>
          <a:prstGeom prst="line">
            <a:avLst/>
          </a:prstGeom>
          <a:noFill/>
          <a:ln w="38100" cap="rnd" cmpd="sng" algn="ctr">
            <a:solidFill>
              <a:srgbClr val="9900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67659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267471"/>
              </p:ext>
            </p:extLst>
          </p:nvPr>
        </p:nvGraphicFramePr>
        <p:xfrm>
          <a:off x="133638" y="110843"/>
          <a:ext cx="11907161" cy="664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28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3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홈앤서비스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홈앤서비스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승인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(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감독관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)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6909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각 사업장의 감독관은 모든 주문을 승인해야 발주가 됨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2687" y="968177"/>
            <a:ext cx="8166992" cy="5147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481670"/>
              </p:ext>
            </p:extLst>
          </p:nvPr>
        </p:nvGraphicFramePr>
        <p:xfrm>
          <a:off x="133638" y="110843"/>
          <a:ext cx="11907161" cy="664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28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3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홈앤서비스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인수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반품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상품인수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6909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기존 상품인수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+ </a:t>
                      </a:r>
                      <a:r>
                        <a:rPr lang="ko-KR" altLang="en-US" sz="1000" b="0" baseline="0" dirty="0" err="1" smtClean="0">
                          <a:latin typeface="+mn-ea"/>
                          <a:ea typeface="+mn-ea"/>
                        </a:rPr>
                        <a:t>홈앤서비스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재고 증가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홈앤서비스는 자동입고처리를 하지 않음</a:t>
                      </a:r>
                      <a:endParaRPr lang="en-US" altLang="ko-KR" sz="10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43" y="692696"/>
            <a:ext cx="8023674" cy="5618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463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932005"/>
              </p:ext>
            </p:extLst>
          </p:nvPr>
        </p:nvGraphicFramePr>
        <p:xfrm>
          <a:off x="284839" y="217055"/>
          <a:ext cx="11907161" cy="664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28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3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홈앤서비스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정산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재고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재고관리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6909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출고 처리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]</a:t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체크된 상품을 출고 처리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다음 페이지 참조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재고 이력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] :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다음 페이지 참조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재고이동 괄호의 개수는 요청상태의 개수를 의미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91478"/>
              </p:ext>
            </p:extLst>
          </p:nvPr>
        </p:nvGraphicFramePr>
        <p:xfrm>
          <a:off x="280197" y="592062"/>
          <a:ext cx="8379451" cy="338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6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9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3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81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bg1"/>
                          </a:solidFill>
                        </a:rPr>
                        <a:t>재고관리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재고이동</a:t>
                      </a:r>
                      <a:r>
                        <a:rPr lang="en-US" altLang="ko-KR" sz="900" b="1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(2)</a:t>
                      </a:r>
                      <a:endParaRPr lang="ko-KR" altLang="en-US" sz="9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071311"/>
              </p:ext>
            </p:extLst>
          </p:nvPr>
        </p:nvGraphicFramePr>
        <p:xfrm>
          <a:off x="379643" y="1907027"/>
          <a:ext cx="8263678" cy="3531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024">
                  <a:extLst>
                    <a:ext uri="{9D8B030D-6E8A-4147-A177-3AD203B41FA5}">
                      <a16:colId xmlns:a16="http://schemas.microsoft.com/office/drawing/2014/main" val="2408086703"/>
                    </a:ext>
                  </a:extLst>
                </a:gridCol>
                <a:gridCol w="9530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3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17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8992">
                  <a:extLst>
                    <a:ext uri="{9D8B030D-6E8A-4147-A177-3AD203B41FA5}">
                      <a16:colId xmlns:a16="http://schemas.microsoft.com/office/drawing/2014/main" val="3034752488"/>
                    </a:ext>
                  </a:extLst>
                </a:gridCol>
                <a:gridCol w="5598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98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9823">
                  <a:extLst>
                    <a:ext uri="{9D8B030D-6E8A-4147-A177-3AD203B41FA5}">
                      <a16:colId xmlns:a16="http://schemas.microsoft.com/office/drawing/2014/main" val="3785969836"/>
                    </a:ext>
                  </a:extLst>
                </a:gridCol>
                <a:gridCol w="559823">
                  <a:extLst>
                    <a:ext uri="{9D8B030D-6E8A-4147-A177-3AD203B41FA5}">
                      <a16:colId xmlns:a16="http://schemas.microsoft.com/office/drawing/2014/main" val="3926875539"/>
                    </a:ext>
                  </a:extLst>
                </a:gridCol>
                <a:gridCol w="1543851">
                  <a:extLst>
                    <a:ext uri="{9D8B030D-6E8A-4147-A177-3AD203B41FA5}">
                      <a16:colId xmlns:a16="http://schemas.microsoft.com/office/drawing/2014/main" val="1146173558"/>
                    </a:ext>
                  </a:extLst>
                </a:gridCol>
              </a:tblGrid>
              <a:tr h="34236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 코드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상품정보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안전재고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 A 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배송 중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발주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배송중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현재고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 B 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반품대기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과부족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(B-A)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안전재고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확보율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이력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3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규격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/ 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800" b="0" u="non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ko-KR" altLang="en-US" sz="800" b="0" u="non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2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10000026091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규격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1,200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 / 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1,200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800" b="0" u="non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ko-KR" altLang="en-US" sz="800" b="0" u="non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2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10000026092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규격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 / 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2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규격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65 / 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en-US" altLang="ko-KR" sz="800" b="0" u="non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3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10000026094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규격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 / 3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800" b="0" u="non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ko-KR" altLang="en-US" sz="800" b="0" u="non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3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10000026095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규격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 / 2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3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10000026096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규격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 / 1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3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10000026097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규격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 / 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23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규격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 / 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800" b="0" u="non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ko-KR" altLang="en-US" sz="800" b="0" u="non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1" name="직사각형 43"/>
          <p:cNvSpPr>
            <a:spLocks noChangeArrowheads="1"/>
          </p:cNvSpPr>
          <p:nvPr/>
        </p:nvSpPr>
        <p:spPr bwMode="auto">
          <a:xfrm>
            <a:off x="1503593" y="1136665"/>
            <a:ext cx="1229339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6961692" y="1492755"/>
            <a:ext cx="932221" cy="302924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자재  반납 입고</a:t>
            </a:r>
            <a:endParaRPr lang="ko-KR" altLang="en-US" sz="800" dirty="0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846" y="647948"/>
            <a:ext cx="554399" cy="252000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41276" y="643813"/>
            <a:ext cx="697200" cy="252000"/>
          </a:xfrm>
          <a:prstGeom prst="rect">
            <a:avLst/>
          </a:prstGeom>
        </p:spPr>
      </p:pic>
      <p:graphicFrame>
        <p:nvGraphicFramePr>
          <p:cNvPr id="40" name="표 39"/>
          <p:cNvGraphicFramePr>
            <a:graphicFrameLocks noGrp="1"/>
          </p:cNvGraphicFramePr>
          <p:nvPr>
            <p:extLst/>
          </p:nvPr>
        </p:nvGraphicFramePr>
        <p:xfrm>
          <a:off x="407045" y="1106789"/>
          <a:ext cx="8380199" cy="2422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9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99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06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47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415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22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센터명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상품 코드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직사각형 43"/>
          <p:cNvSpPr>
            <a:spLocks noChangeArrowheads="1"/>
          </p:cNvSpPr>
          <p:nvPr/>
        </p:nvSpPr>
        <p:spPr bwMode="auto">
          <a:xfrm>
            <a:off x="4282303" y="1136665"/>
            <a:ext cx="1229339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42" name="직사각형 43"/>
          <p:cNvSpPr>
            <a:spLocks noChangeArrowheads="1"/>
          </p:cNvSpPr>
          <p:nvPr/>
        </p:nvSpPr>
        <p:spPr bwMode="auto">
          <a:xfrm>
            <a:off x="6996726" y="1135886"/>
            <a:ext cx="1229339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7601843" y="2305727"/>
            <a:ext cx="699574" cy="216000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재고 이력</a:t>
            </a:r>
            <a:endParaRPr lang="ko-KR" altLang="en-US" sz="800" dirty="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7139" y="2005882"/>
            <a:ext cx="220957" cy="170739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7139" y="2347051"/>
            <a:ext cx="220957" cy="170739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7139" y="3456326"/>
            <a:ext cx="220957" cy="170739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7139" y="4147011"/>
            <a:ext cx="220957" cy="170739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2195" y="4510927"/>
            <a:ext cx="220957" cy="170739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2195" y="5159226"/>
            <a:ext cx="220957" cy="170739"/>
          </a:xfrm>
          <a:prstGeom prst="rect">
            <a:avLst/>
          </a:prstGeom>
        </p:spPr>
      </p:pic>
      <p:sp>
        <p:nvSpPr>
          <p:cNvPr id="54" name="모서리가 둥근 직사각형 53"/>
          <p:cNvSpPr/>
          <p:nvPr/>
        </p:nvSpPr>
        <p:spPr>
          <a:xfrm>
            <a:off x="7610635" y="2668785"/>
            <a:ext cx="699574" cy="216000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재고 이력</a:t>
            </a:r>
            <a:endParaRPr lang="ko-KR" altLang="en-US" sz="800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7610635" y="3046848"/>
            <a:ext cx="699574" cy="216000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재고 이력</a:t>
            </a:r>
            <a:endParaRPr lang="ko-KR" altLang="en-US" sz="800" dirty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7619427" y="3430543"/>
            <a:ext cx="699574" cy="216000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재고 이력</a:t>
            </a:r>
            <a:endParaRPr lang="ko-KR" altLang="en-US" sz="800" dirty="0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7637011" y="3790864"/>
            <a:ext cx="699574" cy="216000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재고 이력</a:t>
            </a:r>
            <a:endParaRPr lang="ko-KR" altLang="en-US" sz="800" dirty="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7628219" y="4127244"/>
            <a:ext cx="699574" cy="216000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재고 이력</a:t>
            </a:r>
            <a:endParaRPr lang="ko-KR" altLang="en-US" sz="800" dirty="0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7628219" y="4472660"/>
            <a:ext cx="699574" cy="216000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재고 이력</a:t>
            </a:r>
            <a:endParaRPr lang="ko-KR" altLang="en-US" sz="800" dirty="0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7637011" y="4825162"/>
            <a:ext cx="699574" cy="216000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재고 이력</a:t>
            </a:r>
            <a:endParaRPr lang="ko-KR" altLang="en-US" sz="800" dirty="0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7637011" y="5131680"/>
            <a:ext cx="699574" cy="216000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재고 이력</a:t>
            </a:r>
            <a:endParaRPr lang="ko-KR" altLang="en-US" sz="800" dirty="0"/>
          </a:p>
        </p:txBody>
      </p:sp>
      <p:sp>
        <p:nvSpPr>
          <p:cNvPr id="74" name="직사각형 73"/>
          <p:cNvSpPr/>
          <p:nvPr/>
        </p:nvSpPr>
        <p:spPr>
          <a:xfrm>
            <a:off x="7289497" y="2257099"/>
            <a:ext cx="1272782" cy="31672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/>
          <p:cNvSpPr/>
          <p:nvPr/>
        </p:nvSpPr>
        <p:spPr>
          <a:xfrm>
            <a:off x="7180596" y="2177811"/>
            <a:ext cx="217800" cy="19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sp>
        <p:nvSpPr>
          <p:cNvPr id="76" name="TextBox 75"/>
          <p:cNvSpPr txBox="1"/>
          <p:nvPr/>
        </p:nvSpPr>
        <p:spPr>
          <a:xfrm>
            <a:off x="4135736" y="6009432"/>
            <a:ext cx="10310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 &lt; 1 2 3 4 5 &gt;</a:t>
            </a:r>
            <a:endParaRPr lang="ko-KR" altLang="en-US" sz="1000" dirty="0"/>
          </a:p>
        </p:txBody>
      </p:sp>
      <p:pic>
        <p:nvPicPr>
          <p:cNvPr id="82" name="그림 8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7138" y="3092109"/>
            <a:ext cx="220957" cy="170739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7139" y="3829353"/>
            <a:ext cx="220957" cy="170739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9047" y="4847792"/>
            <a:ext cx="220957" cy="170739"/>
          </a:xfrm>
          <a:prstGeom prst="rect">
            <a:avLst/>
          </a:prstGeom>
        </p:spPr>
      </p:pic>
      <p:sp>
        <p:nvSpPr>
          <p:cNvPr id="39" name="구름 모양 설명선 38"/>
          <p:cNvSpPr/>
          <p:nvPr/>
        </p:nvSpPr>
        <p:spPr>
          <a:xfrm>
            <a:off x="2817537" y="5568969"/>
            <a:ext cx="2631882" cy="795131"/>
          </a:xfrm>
          <a:prstGeom prst="cloudCallout">
            <a:avLst>
              <a:gd name="adj1" fmla="val -4571"/>
              <a:gd name="adj2" fmla="val -70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atin typeface="+mn-ea"/>
              </a:rPr>
              <a:t>최근 </a:t>
            </a:r>
            <a:r>
              <a:rPr lang="en-US" altLang="ko-KR" sz="1000" b="1" dirty="0" smtClean="0">
                <a:latin typeface="+mn-ea"/>
              </a:rPr>
              <a:t>3</a:t>
            </a:r>
            <a:r>
              <a:rPr lang="ko-KR" altLang="en-US" sz="1000" b="1" dirty="0" smtClean="0">
                <a:latin typeface="+mn-ea"/>
              </a:rPr>
              <a:t>개월 주문 수량 기준</a:t>
            </a:r>
            <a:endParaRPr lang="en-US" altLang="ko-KR" sz="1000" b="1" dirty="0" smtClean="0">
              <a:latin typeface="+mn-ea"/>
            </a:endParaRPr>
          </a:p>
          <a:p>
            <a:pPr algn="ctr"/>
            <a:r>
              <a:rPr lang="en-US" altLang="ko-KR" sz="1000" b="1" dirty="0" smtClean="0">
                <a:latin typeface="+mn-ea"/>
              </a:rPr>
              <a:t>* </a:t>
            </a:r>
            <a:r>
              <a:rPr lang="ko-KR" altLang="en-US" sz="1000" b="1" dirty="0" smtClean="0">
                <a:latin typeface="+mn-ea"/>
              </a:rPr>
              <a:t>초기 수작업 반영 </a:t>
            </a:r>
            <a:r>
              <a:rPr lang="en-US" altLang="ko-KR" sz="1000" b="1" dirty="0" smtClean="0">
                <a:latin typeface="+mn-ea"/>
              </a:rPr>
              <a:t>*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5976412" y="1496806"/>
            <a:ext cx="932221" cy="313050"/>
          </a:xfrm>
          <a:prstGeom prst="roundRect">
            <a:avLst/>
          </a:prstGeom>
          <a:solidFill>
            <a:srgbClr val="C0000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자재 출고</a:t>
            </a:r>
            <a:endParaRPr lang="en-US" altLang="ko-KR" sz="800" dirty="0" smtClean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435733" y="1499175"/>
            <a:ext cx="1106827" cy="31897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바코드 입고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출고</a:t>
            </a:r>
            <a:endParaRPr lang="ko-KR" altLang="en-US" sz="800" dirty="0"/>
          </a:p>
        </p:txBody>
      </p:sp>
      <p:sp>
        <p:nvSpPr>
          <p:cNvPr id="55" name="구름 모양 설명선 54"/>
          <p:cNvSpPr/>
          <p:nvPr/>
        </p:nvSpPr>
        <p:spPr>
          <a:xfrm>
            <a:off x="5649341" y="5572513"/>
            <a:ext cx="2867337" cy="795131"/>
          </a:xfrm>
          <a:prstGeom prst="cloudCallout">
            <a:avLst>
              <a:gd name="adj1" fmla="val -4571"/>
              <a:gd name="adj2" fmla="val -70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n-ea"/>
              </a:rPr>
              <a:t>( </a:t>
            </a:r>
            <a:r>
              <a:rPr lang="ko-KR" altLang="en-US" sz="1000" b="1" dirty="0" smtClean="0">
                <a:latin typeface="+mn-ea"/>
              </a:rPr>
              <a:t>현재고 </a:t>
            </a:r>
            <a:r>
              <a:rPr lang="en-US" altLang="ko-KR" sz="1000" b="1" dirty="0" smtClean="0">
                <a:latin typeface="+mn-ea"/>
              </a:rPr>
              <a:t>/ </a:t>
            </a:r>
            <a:r>
              <a:rPr lang="ko-KR" altLang="en-US" sz="1000" b="1" dirty="0" smtClean="0">
                <a:latin typeface="+mn-ea"/>
              </a:rPr>
              <a:t>안전재고 </a:t>
            </a:r>
            <a:r>
              <a:rPr lang="en-US" altLang="ko-KR" sz="1000" b="1" dirty="0" smtClean="0">
                <a:latin typeface="+mn-ea"/>
              </a:rPr>
              <a:t>) * 100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4927283" y="1500344"/>
            <a:ext cx="932221" cy="313050"/>
          </a:xfrm>
          <a:prstGeom prst="roundRect">
            <a:avLst/>
          </a:prstGeom>
          <a:solidFill>
            <a:srgbClr val="C0000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자재 인수</a:t>
            </a:r>
            <a:endParaRPr lang="ko-KR" altLang="en-US" sz="800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7932833" y="1496293"/>
            <a:ext cx="932221" cy="30292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사용자 관리</a:t>
            </a:r>
            <a:endParaRPr lang="ko-KR" altLang="en-US" sz="800" dirty="0"/>
          </a:p>
        </p:txBody>
      </p:sp>
      <p:sp>
        <p:nvSpPr>
          <p:cNvPr id="62" name="구름 모양 설명선 61"/>
          <p:cNvSpPr/>
          <p:nvPr/>
        </p:nvSpPr>
        <p:spPr>
          <a:xfrm>
            <a:off x="4036736" y="461797"/>
            <a:ext cx="2867337" cy="795131"/>
          </a:xfrm>
          <a:prstGeom prst="cloudCallout">
            <a:avLst>
              <a:gd name="adj1" fmla="val -2717"/>
              <a:gd name="adj2" fmla="val 765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smtClean="0">
                <a:latin typeface="+mn-ea"/>
              </a:rPr>
              <a:t>자재 인수 화면으로 이동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2" name="이중 물결 1"/>
          <p:cNvSpPr/>
          <p:nvPr/>
        </p:nvSpPr>
        <p:spPr>
          <a:xfrm>
            <a:off x="9458960" y="2668785"/>
            <a:ext cx="1452880" cy="508693"/>
          </a:xfrm>
          <a:prstGeom prst="doubleWav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김성환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2732932" y="1135886"/>
            <a:ext cx="164504" cy="16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8854" y="2714046"/>
            <a:ext cx="220957" cy="17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28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540241"/>
              </p:ext>
            </p:extLst>
          </p:nvPr>
        </p:nvGraphicFramePr>
        <p:xfrm>
          <a:off x="284839" y="217055"/>
          <a:ext cx="11907161" cy="664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28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3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홈앤서비스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정산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재고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재고관리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6909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처리유형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자재출고 선택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출고인수자 활성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(Default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비활성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33301"/>
              </p:ext>
            </p:extLst>
          </p:nvPr>
        </p:nvGraphicFramePr>
        <p:xfrm>
          <a:off x="280197" y="592062"/>
          <a:ext cx="8379451" cy="338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6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9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3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81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bg1"/>
                          </a:solidFill>
                        </a:rPr>
                        <a:t>재고관리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재고이동</a:t>
                      </a:r>
                      <a:r>
                        <a:rPr lang="en-US" altLang="ko-KR" sz="900" b="1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(2)</a:t>
                      </a:r>
                      <a:endParaRPr lang="ko-KR" altLang="en-US" sz="9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55482"/>
              </p:ext>
            </p:extLst>
          </p:nvPr>
        </p:nvGraphicFramePr>
        <p:xfrm>
          <a:off x="379643" y="1907027"/>
          <a:ext cx="8263678" cy="3531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024">
                  <a:extLst>
                    <a:ext uri="{9D8B030D-6E8A-4147-A177-3AD203B41FA5}">
                      <a16:colId xmlns:a16="http://schemas.microsoft.com/office/drawing/2014/main" val="2408086703"/>
                    </a:ext>
                  </a:extLst>
                </a:gridCol>
                <a:gridCol w="9530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3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17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8992">
                  <a:extLst>
                    <a:ext uri="{9D8B030D-6E8A-4147-A177-3AD203B41FA5}">
                      <a16:colId xmlns:a16="http://schemas.microsoft.com/office/drawing/2014/main" val="3034752488"/>
                    </a:ext>
                  </a:extLst>
                </a:gridCol>
                <a:gridCol w="5598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98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9823">
                  <a:extLst>
                    <a:ext uri="{9D8B030D-6E8A-4147-A177-3AD203B41FA5}">
                      <a16:colId xmlns:a16="http://schemas.microsoft.com/office/drawing/2014/main" val="3785969836"/>
                    </a:ext>
                  </a:extLst>
                </a:gridCol>
                <a:gridCol w="559823">
                  <a:extLst>
                    <a:ext uri="{9D8B030D-6E8A-4147-A177-3AD203B41FA5}">
                      <a16:colId xmlns:a16="http://schemas.microsoft.com/office/drawing/2014/main" val="3926875539"/>
                    </a:ext>
                  </a:extLst>
                </a:gridCol>
                <a:gridCol w="1543851">
                  <a:extLst>
                    <a:ext uri="{9D8B030D-6E8A-4147-A177-3AD203B41FA5}">
                      <a16:colId xmlns:a16="http://schemas.microsoft.com/office/drawing/2014/main" val="1146173558"/>
                    </a:ext>
                  </a:extLst>
                </a:gridCol>
              </a:tblGrid>
              <a:tr h="34236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 코드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상품정보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안전재고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 A 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배송 중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발주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배송중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현재고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 B 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반품대기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과부족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(B-A)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안전재고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확보율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이력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3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규격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 / 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800" b="0" u="non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ko-KR" altLang="en-US" sz="800" b="0" u="non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2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10000026091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규격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1,200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 / 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1,200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800" b="0" u="non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ko-KR" altLang="en-US" sz="800" b="0" u="non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2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10000026092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규격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 / 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2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10000026093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규격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65 / 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en-US" altLang="ko-KR" sz="800" b="0" u="none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3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10000026094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규격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 / 3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800" b="0" u="non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ko-KR" altLang="en-US" sz="800" b="0" u="non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3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10000026095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규격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 / 2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3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10000026096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규격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 / 1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3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10000026097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규격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 / 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23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규격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 / 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800" b="0" u="non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  <a:endParaRPr lang="ko-KR" altLang="en-US" sz="800" b="0" u="non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1" name="직사각형 43"/>
          <p:cNvSpPr>
            <a:spLocks noChangeArrowheads="1"/>
          </p:cNvSpPr>
          <p:nvPr/>
        </p:nvSpPr>
        <p:spPr bwMode="auto">
          <a:xfrm>
            <a:off x="1503593" y="1136665"/>
            <a:ext cx="1229339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6961692" y="1492755"/>
            <a:ext cx="932221" cy="302924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자재  반납 입고</a:t>
            </a:r>
            <a:endParaRPr lang="ko-KR" altLang="en-US" sz="800" dirty="0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846" y="647948"/>
            <a:ext cx="554399" cy="252000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41276" y="643813"/>
            <a:ext cx="697200" cy="252000"/>
          </a:xfrm>
          <a:prstGeom prst="rect">
            <a:avLst/>
          </a:prstGeom>
        </p:spPr>
      </p:pic>
      <p:graphicFrame>
        <p:nvGraphicFramePr>
          <p:cNvPr id="40" name="표 39"/>
          <p:cNvGraphicFramePr>
            <a:graphicFrameLocks noGrp="1"/>
          </p:cNvGraphicFramePr>
          <p:nvPr>
            <p:extLst/>
          </p:nvPr>
        </p:nvGraphicFramePr>
        <p:xfrm>
          <a:off x="407045" y="1106789"/>
          <a:ext cx="8380199" cy="2422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9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99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06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47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415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22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센터명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상품 코드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직사각형 43"/>
          <p:cNvSpPr>
            <a:spLocks noChangeArrowheads="1"/>
          </p:cNvSpPr>
          <p:nvPr/>
        </p:nvSpPr>
        <p:spPr bwMode="auto">
          <a:xfrm>
            <a:off x="4282303" y="1136665"/>
            <a:ext cx="1229339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42" name="직사각형 43"/>
          <p:cNvSpPr>
            <a:spLocks noChangeArrowheads="1"/>
          </p:cNvSpPr>
          <p:nvPr/>
        </p:nvSpPr>
        <p:spPr bwMode="auto">
          <a:xfrm>
            <a:off x="6996726" y="1135886"/>
            <a:ext cx="1229339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7601843" y="2305727"/>
            <a:ext cx="699574" cy="216000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재고 이력</a:t>
            </a:r>
            <a:endParaRPr lang="ko-KR" altLang="en-US" sz="800" dirty="0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7139" y="2005882"/>
            <a:ext cx="220957" cy="170739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7139" y="2347051"/>
            <a:ext cx="220957" cy="170739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7139" y="3456326"/>
            <a:ext cx="220957" cy="170739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7139" y="4147011"/>
            <a:ext cx="220957" cy="170739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2195" y="4510927"/>
            <a:ext cx="220957" cy="170739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2195" y="5159226"/>
            <a:ext cx="220957" cy="170739"/>
          </a:xfrm>
          <a:prstGeom prst="rect">
            <a:avLst/>
          </a:prstGeom>
        </p:spPr>
      </p:pic>
      <p:sp>
        <p:nvSpPr>
          <p:cNvPr id="54" name="모서리가 둥근 직사각형 53"/>
          <p:cNvSpPr/>
          <p:nvPr/>
        </p:nvSpPr>
        <p:spPr>
          <a:xfrm>
            <a:off x="7610635" y="2668785"/>
            <a:ext cx="699574" cy="216000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재고 이력</a:t>
            </a:r>
            <a:endParaRPr lang="ko-KR" altLang="en-US" sz="800" dirty="0"/>
          </a:p>
        </p:txBody>
      </p:sp>
      <p:sp>
        <p:nvSpPr>
          <p:cNvPr id="56" name="모서리가 둥근 직사각형 55"/>
          <p:cNvSpPr/>
          <p:nvPr/>
        </p:nvSpPr>
        <p:spPr>
          <a:xfrm>
            <a:off x="7610635" y="3046848"/>
            <a:ext cx="699574" cy="216000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재고 이력</a:t>
            </a:r>
            <a:endParaRPr lang="ko-KR" altLang="en-US" sz="800" dirty="0"/>
          </a:p>
        </p:txBody>
      </p:sp>
      <p:sp>
        <p:nvSpPr>
          <p:cNvPr id="58" name="모서리가 둥근 직사각형 57"/>
          <p:cNvSpPr/>
          <p:nvPr/>
        </p:nvSpPr>
        <p:spPr>
          <a:xfrm>
            <a:off x="7619427" y="3430543"/>
            <a:ext cx="699574" cy="216000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재고 이력</a:t>
            </a:r>
            <a:endParaRPr lang="ko-KR" altLang="en-US" sz="800" dirty="0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7615745" y="3780231"/>
            <a:ext cx="699574" cy="216000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재고 이력</a:t>
            </a:r>
            <a:endParaRPr lang="ko-KR" altLang="en-US" sz="800" dirty="0"/>
          </a:p>
        </p:txBody>
      </p:sp>
      <p:sp>
        <p:nvSpPr>
          <p:cNvPr id="63" name="모서리가 둥근 직사각형 62"/>
          <p:cNvSpPr/>
          <p:nvPr/>
        </p:nvSpPr>
        <p:spPr>
          <a:xfrm>
            <a:off x="7606953" y="4276106"/>
            <a:ext cx="699574" cy="216000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재고 이력</a:t>
            </a:r>
            <a:endParaRPr lang="ko-KR" altLang="en-US" sz="800" dirty="0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7606953" y="4621522"/>
            <a:ext cx="699574" cy="216000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재고 이력</a:t>
            </a:r>
            <a:endParaRPr lang="ko-KR" altLang="en-US" sz="800" dirty="0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7615745" y="4974024"/>
            <a:ext cx="699574" cy="216000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재고 이력</a:t>
            </a:r>
            <a:endParaRPr lang="ko-KR" altLang="en-US" sz="800" dirty="0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7615745" y="5280542"/>
            <a:ext cx="699574" cy="216000"/>
          </a:xfrm>
          <a:prstGeom prst="roundRect">
            <a:avLst/>
          </a:prstGeom>
          <a:solidFill>
            <a:schemeClr val="accent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재고 이력</a:t>
            </a:r>
            <a:endParaRPr lang="ko-KR" altLang="en-US" sz="800" dirty="0"/>
          </a:p>
        </p:txBody>
      </p:sp>
      <p:sp>
        <p:nvSpPr>
          <p:cNvPr id="76" name="TextBox 75"/>
          <p:cNvSpPr txBox="1"/>
          <p:nvPr/>
        </p:nvSpPr>
        <p:spPr>
          <a:xfrm>
            <a:off x="4114470" y="6275257"/>
            <a:ext cx="10310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 &lt; 1 2 3 4 5 &gt;</a:t>
            </a:r>
            <a:endParaRPr lang="ko-KR" altLang="en-US" sz="1000" dirty="0"/>
          </a:p>
        </p:txBody>
      </p:sp>
      <p:pic>
        <p:nvPicPr>
          <p:cNvPr id="82" name="그림 8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7138" y="3092109"/>
            <a:ext cx="220957" cy="170739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7139" y="3829353"/>
            <a:ext cx="220957" cy="170739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9047" y="4847792"/>
            <a:ext cx="220957" cy="170739"/>
          </a:xfrm>
          <a:prstGeom prst="rect">
            <a:avLst/>
          </a:prstGeom>
        </p:spPr>
      </p:pic>
      <p:sp>
        <p:nvSpPr>
          <p:cNvPr id="44" name="모서리가 둥근 직사각형 43"/>
          <p:cNvSpPr/>
          <p:nvPr/>
        </p:nvSpPr>
        <p:spPr>
          <a:xfrm>
            <a:off x="5976412" y="1496806"/>
            <a:ext cx="932221" cy="313050"/>
          </a:xfrm>
          <a:prstGeom prst="roundRect">
            <a:avLst/>
          </a:prstGeom>
          <a:solidFill>
            <a:srgbClr val="C0000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자재 출고</a:t>
            </a:r>
            <a:endParaRPr lang="en-US" altLang="ko-KR" sz="800" dirty="0" smtClean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435733" y="1499175"/>
            <a:ext cx="1106827" cy="31897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바코드 입고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출고</a:t>
            </a:r>
            <a:endParaRPr lang="ko-KR" altLang="en-US" sz="800" dirty="0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4927283" y="1500344"/>
            <a:ext cx="932221" cy="313050"/>
          </a:xfrm>
          <a:prstGeom prst="roundRect">
            <a:avLst/>
          </a:prstGeom>
          <a:solidFill>
            <a:srgbClr val="C0000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자재 인수</a:t>
            </a:r>
            <a:endParaRPr lang="ko-KR" altLang="en-US" sz="800" dirty="0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7932833" y="1496293"/>
            <a:ext cx="932221" cy="30292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사용자 관리</a:t>
            </a:r>
            <a:endParaRPr lang="ko-KR" altLang="en-US" sz="800" dirty="0"/>
          </a:p>
        </p:txBody>
      </p:sp>
      <p:sp>
        <p:nvSpPr>
          <p:cNvPr id="51" name="오른쪽 화살표 50"/>
          <p:cNvSpPr/>
          <p:nvPr/>
        </p:nvSpPr>
        <p:spPr>
          <a:xfrm rot="3606487">
            <a:off x="1394995" y="2114042"/>
            <a:ext cx="941119" cy="3308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099430" y="2998381"/>
            <a:ext cx="5278953" cy="35087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2078165" y="2724495"/>
            <a:ext cx="5278953" cy="24622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smtClean="0"/>
              <a:t>바코드 </a:t>
            </a:r>
            <a:r>
              <a:rPr lang="ko-KR" altLang="en-US" sz="1000" b="1" dirty="0" smtClean="0"/>
              <a:t>입출고 처리 </a:t>
            </a:r>
            <a:endParaRPr lang="ko-KR" altLang="en-US" sz="1000" b="1" dirty="0"/>
          </a:p>
        </p:txBody>
      </p:sp>
      <p:sp>
        <p:nvSpPr>
          <p:cNvPr id="62" name="곱셈 기호 61"/>
          <p:cNvSpPr/>
          <p:nvPr/>
        </p:nvSpPr>
        <p:spPr>
          <a:xfrm>
            <a:off x="7112000" y="3216503"/>
            <a:ext cx="258876" cy="245501"/>
          </a:xfrm>
          <a:prstGeom prst="mathMultiply">
            <a:avLst>
              <a:gd name="adj1" fmla="val 90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4199770" y="6092354"/>
            <a:ext cx="539482" cy="237983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입</a:t>
            </a:r>
            <a:r>
              <a:rPr lang="en-US" altLang="ko-KR" sz="800" dirty="0" smtClean="0"/>
              <a:t>/</a:t>
            </a:r>
            <a:r>
              <a:rPr lang="ko-KR" altLang="en-US" sz="800" dirty="0" smtClean="0"/>
              <a:t>출고</a:t>
            </a:r>
            <a:endParaRPr lang="ko-KR" altLang="en-US" sz="800" dirty="0"/>
          </a:p>
        </p:txBody>
      </p:sp>
      <p:sp>
        <p:nvSpPr>
          <p:cNvPr id="73" name="모서리가 둥근 직사각형 72"/>
          <p:cNvSpPr/>
          <p:nvPr/>
        </p:nvSpPr>
        <p:spPr>
          <a:xfrm>
            <a:off x="4771641" y="6101144"/>
            <a:ext cx="360000" cy="2160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닫기</a:t>
            </a:r>
            <a:endParaRPr lang="ko-KR" altLang="en-US" sz="800" dirty="0"/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986012"/>
              </p:ext>
            </p:extLst>
          </p:nvPr>
        </p:nvGraphicFramePr>
        <p:xfrm>
          <a:off x="2299436" y="4635514"/>
          <a:ext cx="4916922" cy="1292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3293556378"/>
                    </a:ext>
                  </a:extLst>
                </a:gridCol>
                <a:gridCol w="15893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2360">
                  <a:extLst>
                    <a:ext uri="{9D8B030D-6E8A-4147-A177-3AD203B41FA5}">
                      <a16:colId xmlns:a16="http://schemas.microsoft.com/office/drawing/2014/main" val="2229698049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1763">
                  <a:extLst>
                    <a:ext uri="{9D8B030D-6E8A-4147-A177-3AD203B41FA5}">
                      <a16:colId xmlns:a16="http://schemas.microsoft.com/office/drawing/2014/main" val="896019327"/>
                    </a:ext>
                  </a:extLst>
                </a:gridCol>
              </a:tblGrid>
              <a:tr h="3075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상품코드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바코드 번호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상품정보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공급사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현재고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입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출고수량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54335"/>
                  </a:ext>
                </a:extLst>
              </a:tr>
              <a:tr h="39750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규격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㈜</a:t>
                      </a:r>
                      <a:r>
                        <a:rPr lang="ko-KR" altLang="en-US" sz="800" b="0" u="none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에이앤티에스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553250"/>
                  </a:ext>
                </a:extLst>
              </a:tr>
              <a:tr h="279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420234"/>
                  </a:ext>
                </a:extLst>
              </a:tr>
              <a:tr h="279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8" name="직사각형 77"/>
          <p:cNvSpPr/>
          <p:nvPr/>
        </p:nvSpPr>
        <p:spPr>
          <a:xfrm>
            <a:off x="6537519" y="5104517"/>
            <a:ext cx="566465" cy="2078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2229397" y="3101624"/>
            <a:ext cx="15310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바코드 조회</a:t>
            </a:r>
            <a:endParaRPr lang="ko-KR" altLang="en-US" sz="1000" b="1" dirty="0"/>
          </a:p>
        </p:txBody>
      </p:sp>
      <p:sp>
        <p:nvSpPr>
          <p:cNvPr id="92" name="이중 물결 91"/>
          <p:cNvSpPr/>
          <p:nvPr/>
        </p:nvSpPr>
        <p:spPr>
          <a:xfrm>
            <a:off x="9458960" y="4271529"/>
            <a:ext cx="1452880" cy="508693"/>
          </a:xfrm>
          <a:prstGeom prst="doubleWav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김성환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2732932" y="1135886"/>
            <a:ext cx="164504" cy="16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6" name="그림 9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14905" y="3120601"/>
            <a:ext cx="458181" cy="208265"/>
          </a:xfrm>
          <a:prstGeom prst="rect">
            <a:avLst/>
          </a:prstGeom>
        </p:spPr>
      </p:pic>
      <p:graphicFrame>
        <p:nvGraphicFramePr>
          <p:cNvPr id="100" name="표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83871"/>
              </p:ext>
            </p:extLst>
          </p:nvPr>
        </p:nvGraphicFramePr>
        <p:xfrm>
          <a:off x="2305976" y="3908167"/>
          <a:ext cx="4966284" cy="608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970">
                  <a:extLst>
                    <a:ext uri="{9D8B030D-6E8A-4147-A177-3AD203B41FA5}">
                      <a16:colId xmlns:a16="http://schemas.microsoft.com/office/drawing/2014/main" val="3293556378"/>
                    </a:ext>
                  </a:extLst>
                </a:gridCol>
                <a:gridCol w="4210314">
                  <a:extLst>
                    <a:ext uri="{9D8B030D-6E8A-4147-A177-3AD203B41FA5}">
                      <a16:colId xmlns:a16="http://schemas.microsoft.com/office/drawing/2014/main" val="2229698049"/>
                    </a:ext>
                  </a:extLst>
                </a:gridCol>
              </a:tblGrid>
              <a:tr h="3043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</a:rPr>
                        <a:t>처리유형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        </a:t>
                      </a:r>
                      <a:r>
                        <a:rPr lang="ko-KR" altLang="en-US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자재인수            자재반납인수            자재출고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3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</a:rPr>
                        <a:t>출고인수자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타원 1"/>
          <p:cNvSpPr/>
          <p:nvPr/>
        </p:nvSpPr>
        <p:spPr>
          <a:xfrm>
            <a:off x="3152212" y="3947575"/>
            <a:ext cx="168618" cy="1676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/>
          <p:cNvSpPr/>
          <p:nvPr/>
        </p:nvSpPr>
        <p:spPr>
          <a:xfrm>
            <a:off x="3991022" y="3966709"/>
            <a:ext cx="168618" cy="1676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>
            <a:off x="5034706" y="3951424"/>
            <a:ext cx="168618" cy="1676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433203"/>
              </p:ext>
            </p:extLst>
          </p:nvPr>
        </p:nvGraphicFramePr>
        <p:xfrm>
          <a:off x="2287080" y="3326545"/>
          <a:ext cx="4954358" cy="2422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58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2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바코드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4" name="직사각형 103"/>
          <p:cNvSpPr/>
          <p:nvPr/>
        </p:nvSpPr>
        <p:spPr bwMode="auto">
          <a:xfrm>
            <a:off x="3133080" y="3370897"/>
            <a:ext cx="1214446" cy="160699"/>
          </a:xfrm>
          <a:prstGeom prst="rect">
            <a:avLst/>
          </a:prstGeom>
          <a:solidFill>
            <a:schemeClr val="bg1"/>
          </a:solidFill>
          <a:ln w="3175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맑은 고딕" pitchFamily="50" charset="-127"/>
                <a:cs typeface="+mn-cs"/>
              </a:defRPr>
            </a:lvl1pPr>
            <a:lvl2pPr marL="457200" algn="ct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맑은 고딕" pitchFamily="50" charset="-127"/>
                <a:cs typeface="+mn-cs"/>
              </a:defRPr>
            </a:lvl2pPr>
            <a:lvl3pPr marL="914400" algn="ct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맑은 고딕" pitchFamily="50" charset="-127"/>
                <a:cs typeface="+mn-cs"/>
              </a:defRPr>
            </a:lvl3pPr>
            <a:lvl4pPr marL="1371600" algn="ct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맑은 고딕" pitchFamily="50" charset="-127"/>
                <a:cs typeface="+mn-cs"/>
              </a:defRPr>
            </a:lvl4pPr>
            <a:lvl5pPr marL="1828800" algn="ct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1400" b="1" kern="1200">
                <a:solidFill>
                  <a:schemeClr val="tx1"/>
                </a:solidFill>
                <a:latin typeface="Arial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1400" b="1" kern="1200">
                <a:solidFill>
                  <a:schemeClr val="tx1"/>
                </a:solidFill>
                <a:latin typeface="Arial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1400" b="1" kern="1200">
                <a:solidFill>
                  <a:schemeClr val="tx1"/>
                </a:solidFill>
                <a:latin typeface="Arial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1400" b="1" kern="1200">
                <a:solidFill>
                  <a:schemeClr val="tx1"/>
                </a:solidFill>
                <a:latin typeface="Arial" charset="0"/>
                <a:ea typeface="맑은 고딕" pitchFamily="50" charset="-127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맑은 고딕" pitchFamily="50" charset="-127"/>
              </a:rPr>
              <a:t>110002250</a:t>
            </a:r>
            <a:endParaRPr kumimoji="0" lang="ko-KR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맑은 고딕" pitchFamily="50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3152212" y="4276109"/>
            <a:ext cx="1276842" cy="171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이등변 삼각형 93"/>
          <p:cNvSpPr/>
          <p:nvPr/>
        </p:nvSpPr>
        <p:spPr>
          <a:xfrm flipV="1">
            <a:off x="4323595" y="4310845"/>
            <a:ext cx="105459" cy="10227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/>
          <p:cNvSpPr/>
          <p:nvPr/>
        </p:nvSpPr>
        <p:spPr>
          <a:xfrm>
            <a:off x="2358550" y="3912915"/>
            <a:ext cx="3918960" cy="3194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/>
          <p:cNvSpPr/>
          <p:nvPr/>
        </p:nvSpPr>
        <p:spPr>
          <a:xfrm>
            <a:off x="2243470" y="3798231"/>
            <a:ext cx="217800" cy="19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37552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021673"/>
              </p:ext>
            </p:extLst>
          </p:nvPr>
        </p:nvGraphicFramePr>
        <p:xfrm>
          <a:off x="284839" y="217055"/>
          <a:ext cx="11907161" cy="664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28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3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홈앤서비스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정산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재고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재고관리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6909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출고 처리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]</a:t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체크된 상품을 출고 처리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다음 페이지 참조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체크박스는 현재고가 있을 경우만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Display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재고 이력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] :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다음 페이지 참조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재고이동 괄호의 개수는 요청상태의 개수를 의미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9120"/>
              </p:ext>
            </p:extLst>
          </p:nvPr>
        </p:nvGraphicFramePr>
        <p:xfrm>
          <a:off x="280197" y="592062"/>
          <a:ext cx="8379451" cy="338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6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9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3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81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재고관리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재고이동</a:t>
                      </a:r>
                      <a:r>
                        <a:rPr lang="en-US" altLang="ko-KR" sz="9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(2)</a:t>
                      </a:r>
                      <a:endParaRPr lang="ko-KR" altLang="en-US" sz="9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475734"/>
              </p:ext>
            </p:extLst>
          </p:nvPr>
        </p:nvGraphicFramePr>
        <p:xfrm>
          <a:off x="552363" y="1907027"/>
          <a:ext cx="7948150" cy="34560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163">
                  <a:extLst>
                    <a:ext uri="{9D8B030D-6E8A-4147-A177-3AD203B41FA5}">
                      <a16:colId xmlns:a16="http://schemas.microsoft.com/office/drawing/2014/main" val="2408086703"/>
                    </a:ext>
                  </a:extLst>
                </a:gridCol>
                <a:gridCol w="921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7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89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33070">
                  <a:extLst>
                    <a:ext uri="{9D8B030D-6E8A-4147-A177-3AD203B41FA5}">
                      <a16:colId xmlns:a16="http://schemas.microsoft.com/office/drawing/2014/main" val="1146173558"/>
                    </a:ext>
                  </a:extLst>
                </a:gridCol>
                <a:gridCol w="14330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330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721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 코드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상품정보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수량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센터명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출고자명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출고일자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3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10000026090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규격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2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10000026091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규격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1,200</a:t>
                      </a: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2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2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3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3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3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3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23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1" name="직사각형 43"/>
          <p:cNvSpPr>
            <a:spLocks noChangeArrowheads="1"/>
          </p:cNvSpPr>
          <p:nvPr/>
        </p:nvSpPr>
        <p:spPr bwMode="auto">
          <a:xfrm>
            <a:off x="1503593" y="1136665"/>
            <a:ext cx="1229339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7655257" y="1496293"/>
            <a:ext cx="604416" cy="299386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승인</a:t>
            </a:r>
            <a:endParaRPr lang="ko-KR" altLang="en-US" sz="800" dirty="0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846" y="647948"/>
            <a:ext cx="554399" cy="252000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41276" y="643813"/>
            <a:ext cx="697200" cy="252000"/>
          </a:xfrm>
          <a:prstGeom prst="rect">
            <a:avLst/>
          </a:prstGeom>
        </p:spPr>
      </p:pic>
      <p:graphicFrame>
        <p:nvGraphicFramePr>
          <p:cNvPr id="40" name="표 39"/>
          <p:cNvGraphicFramePr>
            <a:graphicFrameLocks noGrp="1"/>
          </p:cNvGraphicFramePr>
          <p:nvPr>
            <p:extLst/>
          </p:nvPr>
        </p:nvGraphicFramePr>
        <p:xfrm>
          <a:off x="407045" y="1106789"/>
          <a:ext cx="8380199" cy="2422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9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99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06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47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415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22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센터명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상품 코드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직사각형 43"/>
          <p:cNvSpPr>
            <a:spLocks noChangeArrowheads="1"/>
          </p:cNvSpPr>
          <p:nvPr/>
        </p:nvSpPr>
        <p:spPr bwMode="auto">
          <a:xfrm>
            <a:off x="4282303" y="1136665"/>
            <a:ext cx="1229339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42" name="직사각형 43"/>
          <p:cNvSpPr>
            <a:spLocks noChangeArrowheads="1"/>
          </p:cNvSpPr>
          <p:nvPr/>
        </p:nvSpPr>
        <p:spPr bwMode="auto">
          <a:xfrm>
            <a:off x="6996726" y="1135886"/>
            <a:ext cx="1229339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9859" y="2005882"/>
            <a:ext cx="220957" cy="170739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9859" y="2347051"/>
            <a:ext cx="220957" cy="170739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9859" y="3456326"/>
            <a:ext cx="220957" cy="170739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9859" y="4147011"/>
            <a:ext cx="220957" cy="170739"/>
          </a:xfrm>
          <a:prstGeom prst="rect">
            <a:avLst/>
          </a:prstGeom>
        </p:spPr>
      </p:pic>
      <p:pic>
        <p:nvPicPr>
          <p:cNvPr id="49" name="그림 4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4915" y="4510927"/>
            <a:ext cx="220957" cy="170739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4915" y="5159226"/>
            <a:ext cx="220957" cy="170739"/>
          </a:xfrm>
          <a:prstGeom prst="rect">
            <a:avLst/>
          </a:prstGeom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9858" y="3092109"/>
            <a:ext cx="220957" cy="170739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9859" y="3829353"/>
            <a:ext cx="220957" cy="170739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1767" y="4847792"/>
            <a:ext cx="220957" cy="170739"/>
          </a:xfrm>
          <a:prstGeom prst="rect">
            <a:avLst/>
          </a:prstGeom>
        </p:spPr>
      </p:pic>
      <p:sp>
        <p:nvSpPr>
          <p:cNvPr id="60" name="모서리가 둥근 직사각형 59"/>
          <p:cNvSpPr/>
          <p:nvPr/>
        </p:nvSpPr>
        <p:spPr>
          <a:xfrm>
            <a:off x="8301417" y="1496293"/>
            <a:ext cx="563637" cy="30292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반려</a:t>
            </a:r>
            <a:endParaRPr lang="ko-KR" altLang="en-US" sz="800" dirty="0"/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41766" y="2714046"/>
            <a:ext cx="220957" cy="170739"/>
          </a:xfrm>
          <a:prstGeom prst="rect">
            <a:avLst/>
          </a:prstGeom>
        </p:spPr>
      </p:pic>
      <p:sp>
        <p:nvSpPr>
          <p:cNvPr id="53" name="이중 물결 52"/>
          <p:cNvSpPr/>
          <p:nvPr/>
        </p:nvSpPr>
        <p:spPr>
          <a:xfrm>
            <a:off x="9458960" y="2668785"/>
            <a:ext cx="1452880" cy="508693"/>
          </a:xfrm>
          <a:prstGeom prst="doubleWav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김성환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2732932" y="1135886"/>
            <a:ext cx="164504" cy="16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20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504584"/>
              </p:ext>
            </p:extLst>
          </p:nvPr>
        </p:nvGraphicFramePr>
        <p:xfrm>
          <a:off x="133636" y="110840"/>
          <a:ext cx="11913054" cy="664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3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3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9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9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58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120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홈앤서비스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정산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재고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재고조회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재고이력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재고이동요청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6909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06027" y="577044"/>
            <a:ext cx="5166804" cy="5742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380310"/>
              </p:ext>
            </p:extLst>
          </p:nvPr>
        </p:nvGraphicFramePr>
        <p:xfrm>
          <a:off x="720941" y="1185247"/>
          <a:ext cx="4733561" cy="538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874">
                  <a:extLst>
                    <a:ext uri="{9D8B030D-6E8A-4147-A177-3AD203B41FA5}">
                      <a16:colId xmlns:a16="http://schemas.microsoft.com/office/drawing/2014/main" val="3293556378"/>
                    </a:ext>
                  </a:extLst>
                </a:gridCol>
                <a:gridCol w="1669096">
                  <a:extLst>
                    <a:ext uri="{9D8B030D-6E8A-4147-A177-3AD203B41FA5}">
                      <a16:colId xmlns:a16="http://schemas.microsoft.com/office/drawing/2014/main" val="2229698049"/>
                    </a:ext>
                  </a:extLst>
                </a:gridCol>
                <a:gridCol w="1856591">
                  <a:extLst>
                    <a:ext uri="{9D8B030D-6E8A-4147-A177-3AD203B41FA5}">
                      <a16:colId xmlns:a16="http://schemas.microsoft.com/office/drawing/2014/main" val="896019327"/>
                    </a:ext>
                  </a:extLst>
                </a:gridCol>
              </a:tblGrid>
              <a:tr h="2820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 코드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 규격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54335"/>
                  </a:ext>
                </a:extLst>
              </a:tr>
              <a:tr h="2564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10000026090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공급사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높이 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110pt, 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너비 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3pt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553250"/>
                  </a:ext>
                </a:extLst>
              </a:tr>
            </a:tbl>
          </a:graphicData>
        </a:graphic>
      </p:graphicFrame>
      <p:sp>
        <p:nvSpPr>
          <p:cNvPr id="52" name="직사각형 51"/>
          <p:cNvSpPr/>
          <p:nvPr/>
        </p:nvSpPr>
        <p:spPr>
          <a:xfrm>
            <a:off x="506027" y="585922"/>
            <a:ext cx="5166804" cy="24622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/>
              <a:t>재고 이력</a:t>
            </a:r>
            <a:endParaRPr lang="ko-KR" altLang="en-US" sz="1000" b="1" dirty="0"/>
          </a:p>
        </p:txBody>
      </p:sp>
      <p:sp>
        <p:nvSpPr>
          <p:cNvPr id="60" name="곱셈 기호 59"/>
          <p:cNvSpPr/>
          <p:nvPr/>
        </p:nvSpPr>
        <p:spPr>
          <a:xfrm>
            <a:off x="5413443" y="578355"/>
            <a:ext cx="258876" cy="245501"/>
          </a:xfrm>
          <a:prstGeom prst="mathMultiply">
            <a:avLst>
              <a:gd name="adj1" fmla="val 90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634494" y="947582"/>
            <a:ext cx="1265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ㅇ 상품 재고 정보</a:t>
            </a:r>
            <a:endParaRPr lang="ko-KR" altLang="en-US" sz="10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627094" y="2737863"/>
            <a:ext cx="1265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ㅇ 재고 이력</a:t>
            </a:r>
            <a:endParaRPr lang="ko-KR" altLang="en-US" sz="1000" b="1" dirty="0"/>
          </a:p>
        </p:txBody>
      </p:sp>
      <p:graphicFrame>
        <p:nvGraphicFramePr>
          <p:cNvPr id="78" name="표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047777"/>
              </p:ext>
            </p:extLst>
          </p:nvPr>
        </p:nvGraphicFramePr>
        <p:xfrm>
          <a:off x="765288" y="3287723"/>
          <a:ext cx="4540358" cy="28143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221">
                  <a:extLst>
                    <a:ext uri="{9D8B030D-6E8A-4147-A177-3AD203B41FA5}">
                      <a16:colId xmlns:a16="http://schemas.microsoft.com/office/drawing/2014/main" val="3293556378"/>
                    </a:ext>
                  </a:extLst>
                </a:gridCol>
                <a:gridCol w="722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5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8814">
                  <a:extLst>
                    <a:ext uri="{9D8B030D-6E8A-4147-A177-3AD203B41FA5}">
                      <a16:colId xmlns:a16="http://schemas.microsoft.com/office/drawing/2014/main" val="2460163316"/>
                    </a:ext>
                  </a:extLst>
                </a:gridCol>
                <a:gridCol w="8088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88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98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일자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처리 유형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수량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재고수량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처리자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출고인수자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54335"/>
                  </a:ext>
                </a:extLst>
              </a:tr>
              <a:tr h="2222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2017-01-31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인수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200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김인수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553250"/>
                  </a:ext>
                </a:extLst>
              </a:tr>
              <a:tr h="2222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2017-01-25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출고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-10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100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최출고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김출고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420234"/>
                  </a:ext>
                </a:extLst>
              </a:tr>
              <a:tr h="2222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2017-01-10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재고이동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210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박재고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2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2017-01-05</a:t>
                      </a: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재고이동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-100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110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이재고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2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2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2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2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2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2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22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1" name="직사각형 80"/>
          <p:cNvSpPr/>
          <p:nvPr/>
        </p:nvSpPr>
        <p:spPr>
          <a:xfrm>
            <a:off x="718556" y="3144647"/>
            <a:ext cx="4663151" cy="310730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6001578" y="621004"/>
            <a:ext cx="5278953" cy="29940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6001578" y="629882"/>
            <a:ext cx="5278953" cy="24622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/>
              <a:t>자재 출고</a:t>
            </a:r>
            <a:endParaRPr lang="ko-KR" altLang="en-US" sz="1000" b="1" dirty="0"/>
          </a:p>
        </p:txBody>
      </p:sp>
      <p:sp>
        <p:nvSpPr>
          <p:cNvPr id="131" name="곱셈 기호 130"/>
          <p:cNvSpPr/>
          <p:nvPr/>
        </p:nvSpPr>
        <p:spPr>
          <a:xfrm>
            <a:off x="11014148" y="632792"/>
            <a:ext cx="258876" cy="245501"/>
          </a:xfrm>
          <a:prstGeom prst="mathMultiply">
            <a:avLst>
              <a:gd name="adj1" fmla="val 90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982230"/>
              </p:ext>
            </p:extLst>
          </p:nvPr>
        </p:nvGraphicFramePr>
        <p:xfrm>
          <a:off x="712700" y="1774200"/>
          <a:ext cx="4736976" cy="591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496">
                  <a:extLst>
                    <a:ext uri="{9D8B030D-6E8A-4147-A177-3AD203B41FA5}">
                      <a16:colId xmlns:a16="http://schemas.microsoft.com/office/drawing/2014/main" val="3293556378"/>
                    </a:ext>
                  </a:extLst>
                </a:gridCol>
                <a:gridCol w="973967">
                  <a:extLst>
                    <a:ext uri="{9D8B030D-6E8A-4147-A177-3AD203B41FA5}">
                      <a16:colId xmlns:a16="http://schemas.microsoft.com/office/drawing/2014/main" val="2229698049"/>
                    </a:ext>
                  </a:extLst>
                </a:gridCol>
                <a:gridCol w="704007">
                  <a:extLst>
                    <a:ext uri="{9D8B030D-6E8A-4147-A177-3AD203B41FA5}">
                      <a16:colId xmlns:a16="http://schemas.microsoft.com/office/drawing/2014/main" val="896019327"/>
                    </a:ext>
                  </a:extLst>
                </a:gridCol>
                <a:gridCol w="760651">
                  <a:extLst>
                    <a:ext uri="{9D8B030D-6E8A-4147-A177-3AD203B41FA5}">
                      <a16:colId xmlns:a16="http://schemas.microsoft.com/office/drawing/2014/main" val="1418411600"/>
                    </a:ext>
                  </a:extLst>
                </a:gridCol>
                <a:gridCol w="776836">
                  <a:extLst>
                    <a:ext uri="{9D8B030D-6E8A-4147-A177-3AD203B41FA5}">
                      <a16:colId xmlns:a16="http://schemas.microsoft.com/office/drawing/2014/main" val="3528787862"/>
                    </a:ext>
                  </a:extLst>
                </a:gridCol>
                <a:gridCol w="732019">
                  <a:extLst>
                    <a:ext uri="{9D8B030D-6E8A-4147-A177-3AD203B41FA5}">
                      <a16:colId xmlns:a16="http://schemas.microsoft.com/office/drawing/2014/main" val="2460163316"/>
                    </a:ext>
                  </a:extLst>
                </a:gridCol>
              </a:tblGrid>
              <a:tr h="3321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안전재고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배송 중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발주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배송중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현재고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 B 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반품대기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과부족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(B-A)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안전재고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확보율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54335"/>
                  </a:ext>
                </a:extLst>
              </a:tr>
              <a:tr h="2564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242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  <a:r>
                        <a:rPr lang="en-US" altLang="ko-KR" sz="800" b="0" u="non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/ 10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45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553250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127393" y="2786847"/>
            <a:ext cx="545790" cy="1514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2017-01-01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98168" y="2746027"/>
            <a:ext cx="5633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일자 </a:t>
            </a:r>
            <a:r>
              <a:rPr lang="en-US" altLang="ko-KR" sz="900" dirty="0" smtClean="0"/>
              <a:t>:</a:t>
            </a:r>
            <a:endParaRPr lang="ko-KR" altLang="en-US" sz="900" dirty="0"/>
          </a:p>
        </p:txBody>
      </p:sp>
      <p:sp>
        <p:nvSpPr>
          <p:cNvPr id="36" name="직사각형 35"/>
          <p:cNvSpPr/>
          <p:nvPr/>
        </p:nvSpPr>
        <p:spPr>
          <a:xfrm>
            <a:off x="2918828" y="2784131"/>
            <a:ext cx="557632" cy="1514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2017-01-31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10538" y="2746027"/>
            <a:ext cx="310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~</a:t>
            </a:r>
            <a:endParaRPr lang="ko-KR" altLang="en-US" sz="9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2673183" y="2786847"/>
            <a:ext cx="110838" cy="151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3478703" y="2784131"/>
            <a:ext cx="110838" cy="151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4286064" y="2784131"/>
            <a:ext cx="545790" cy="1514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전체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654811" y="2743311"/>
            <a:ext cx="8640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처리구분 </a:t>
            </a:r>
            <a:r>
              <a:rPr lang="en-US" altLang="ko-KR" sz="900" dirty="0" smtClean="0"/>
              <a:t>:</a:t>
            </a:r>
            <a:endParaRPr lang="ko-KR" altLang="en-US" sz="900" dirty="0"/>
          </a:p>
        </p:txBody>
      </p:sp>
      <p:sp>
        <p:nvSpPr>
          <p:cNvPr id="10" name="이등변 삼각형 9"/>
          <p:cNvSpPr/>
          <p:nvPr/>
        </p:nvSpPr>
        <p:spPr>
          <a:xfrm flipV="1">
            <a:off x="4709394" y="2800388"/>
            <a:ext cx="105459" cy="10227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64463" y="2733756"/>
            <a:ext cx="458181" cy="208265"/>
          </a:xfrm>
          <a:prstGeom prst="rect">
            <a:avLst/>
          </a:prstGeom>
        </p:spPr>
      </p:pic>
      <p:sp>
        <p:nvSpPr>
          <p:cNvPr id="63" name="모서리가 둥근 직사각형 62"/>
          <p:cNvSpPr/>
          <p:nvPr/>
        </p:nvSpPr>
        <p:spPr>
          <a:xfrm>
            <a:off x="8040992" y="3398365"/>
            <a:ext cx="360000" cy="216000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출고</a:t>
            </a:r>
            <a:endParaRPr lang="ko-KR" altLang="en-US" sz="800" dirty="0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8453368" y="3407154"/>
            <a:ext cx="360000" cy="2160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닫기</a:t>
            </a:r>
            <a:endParaRPr lang="ko-KR" altLang="en-US" sz="800" dirty="0"/>
          </a:p>
        </p:txBody>
      </p:sp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168516"/>
              </p:ext>
            </p:extLst>
          </p:nvPr>
        </p:nvGraphicFramePr>
        <p:xfrm>
          <a:off x="6222850" y="2147298"/>
          <a:ext cx="4916922" cy="1254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3293556378"/>
                    </a:ext>
                  </a:extLst>
                </a:gridCol>
                <a:gridCol w="15893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2360">
                  <a:extLst>
                    <a:ext uri="{9D8B030D-6E8A-4147-A177-3AD203B41FA5}">
                      <a16:colId xmlns:a16="http://schemas.microsoft.com/office/drawing/2014/main" val="2229698049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1763">
                  <a:extLst>
                    <a:ext uri="{9D8B030D-6E8A-4147-A177-3AD203B41FA5}">
                      <a16:colId xmlns:a16="http://schemas.microsoft.com/office/drawing/2014/main" val="896019327"/>
                    </a:ext>
                  </a:extLst>
                </a:gridCol>
              </a:tblGrid>
              <a:tr h="2981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상품코드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상품정보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공급사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현재고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출고수량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54335"/>
                  </a:ext>
                </a:extLst>
              </a:tr>
              <a:tr h="39750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규격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㈜</a:t>
                      </a:r>
                      <a:r>
                        <a:rPr lang="ko-KR" altLang="en-US" sz="800" b="0" u="none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에이앤티에스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553250"/>
                  </a:ext>
                </a:extLst>
              </a:tr>
              <a:tr h="279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420234"/>
                  </a:ext>
                </a:extLst>
              </a:tr>
              <a:tr h="2796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1" name="직사각형 70"/>
          <p:cNvSpPr/>
          <p:nvPr/>
        </p:nvSpPr>
        <p:spPr>
          <a:xfrm>
            <a:off x="10460933" y="2516803"/>
            <a:ext cx="566465" cy="2078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6088058" y="3807082"/>
            <a:ext cx="5192473" cy="26992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/>
          <p:cNvSpPr/>
          <p:nvPr/>
        </p:nvSpPr>
        <p:spPr>
          <a:xfrm>
            <a:off x="6088058" y="3807083"/>
            <a:ext cx="4539387" cy="24622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/>
              <a:t>재고 반납 입고</a:t>
            </a:r>
            <a:endParaRPr lang="ko-KR" altLang="en-US" sz="1000" b="1" dirty="0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8231023" y="6185580"/>
            <a:ext cx="360000" cy="216000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입고</a:t>
            </a:r>
            <a:endParaRPr lang="ko-KR" altLang="en-US" sz="800" dirty="0"/>
          </a:p>
        </p:txBody>
      </p:sp>
      <p:sp>
        <p:nvSpPr>
          <p:cNvPr id="91" name="모서리가 둥근 직사각형 90"/>
          <p:cNvSpPr/>
          <p:nvPr/>
        </p:nvSpPr>
        <p:spPr>
          <a:xfrm>
            <a:off x="8655960" y="6182801"/>
            <a:ext cx="360000" cy="2160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닫기</a:t>
            </a:r>
            <a:endParaRPr lang="ko-KR" altLang="en-US" sz="800" dirty="0"/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51239" y="2472621"/>
            <a:ext cx="697200" cy="252000"/>
          </a:xfrm>
          <a:prstGeom prst="rect">
            <a:avLst/>
          </a:prstGeom>
        </p:spPr>
      </p:pic>
      <p:graphicFrame>
        <p:nvGraphicFramePr>
          <p:cNvPr id="104" name="표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777406"/>
              </p:ext>
            </p:extLst>
          </p:nvPr>
        </p:nvGraphicFramePr>
        <p:xfrm>
          <a:off x="6215761" y="5048361"/>
          <a:ext cx="4916922" cy="96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3293556378"/>
                    </a:ext>
                  </a:extLst>
                </a:gridCol>
                <a:gridCol w="15893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2360">
                  <a:extLst>
                    <a:ext uri="{9D8B030D-6E8A-4147-A177-3AD203B41FA5}">
                      <a16:colId xmlns:a16="http://schemas.microsoft.com/office/drawing/2014/main" val="2229698049"/>
                    </a:ext>
                  </a:extLst>
                </a:gridCol>
                <a:gridCol w="5528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1763">
                  <a:extLst>
                    <a:ext uri="{9D8B030D-6E8A-4147-A177-3AD203B41FA5}">
                      <a16:colId xmlns:a16="http://schemas.microsoft.com/office/drawing/2014/main" val="896019327"/>
                    </a:ext>
                  </a:extLst>
                </a:gridCol>
              </a:tblGrid>
              <a:tr h="2248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상품코드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상품정보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공급사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현재고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입고수량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54335"/>
                  </a:ext>
                </a:extLst>
              </a:tr>
              <a:tr h="2906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규격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0.8M SMA(Ma)-SMB(Fe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㈜</a:t>
                      </a:r>
                      <a:r>
                        <a:rPr lang="ko-KR" altLang="en-US" sz="800" b="0" u="none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에이앤티에스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553250"/>
                  </a:ext>
                </a:extLst>
              </a:tr>
              <a:tr h="2044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420234"/>
                  </a:ext>
                </a:extLst>
              </a:tr>
              <a:tr h="20445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5" name="직사각형 104"/>
          <p:cNvSpPr/>
          <p:nvPr/>
        </p:nvSpPr>
        <p:spPr>
          <a:xfrm>
            <a:off x="10475110" y="5346233"/>
            <a:ext cx="566465" cy="20781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이중 물결 49"/>
          <p:cNvSpPr/>
          <p:nvPr/>
        </p:nvSpPr>
        <p:spPr>
          <a:xfrm>
            <a:off x="10417146" y="3298390"/>
            <a:ext cx="1452880" cy="508693"/>
          </a:xfrm>
          <a:prstGeom prst="doubleWav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이정훈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860123"/>
              </p:ext>
            </p:extLst>
          </p:nvPr>
        </p:nvGraphicFramePr>
        <p:xfrm>
          <a:off x="6172818" y="1235056"/>
          <a:ext cx="4966284" cy="608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970">
                  <a:extLst>
                    <a:ext uri="{9D8B030D-6E8A-4147-A177-3AD203B41FA5}">
                      <a16:colId xmlns:a16="http://schemas.microsoft.com/office/drawing/2014/main" val="3293556378"/>
                    </a:ext>
                  </a:extLst>
                </a:gridCol>
                <a:gridCol w="4210314">
                  <a:extLst>
                    <a:ext uri="{9D8B030D-6E8A-4147-A177-3AD203B41FA5}">
                      <a16:colId xmlns:a16="http://schemas.microsoft.com/office/drawing/2014/main" val="2229698049"/>
                    </a:ext>
                  </a:extLst>
                </a:gridCol>
              </a:tblGrid>
              <a:tr h="3043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</a:rPr>
                        <a:t>처리유형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          자재출고           자재이동출고                    기타 출고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3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</a:rPr>
                        <a:t>출고인수자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직사각형 55"/>
          <p:cNvSpPr/>
          <p:nvPr/>
        </p:nvSpPr>
        <p:spPr>
          <a:xfrm>
            <a:off x="7027652" y="1604828"/>
            <a:ext cx="1276842" cy="171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이등변 삼각형 58"/>
          <p:cNvSpPr/>
          <p:nvPr/>
        </p:nvSpPr>
        <p:spPr>
          <a:xfrm flipV="1">
            <a:off x="8199035" y="1639564"/>
            <a:ext cx="105459" cy="10227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7110086" y="1280143"/>
            <a:ext cx="168618" cy="167695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>
            <a:off x="7956683" y="1287944"/>
            <a:ext cx="168618" cy="1676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 설명선 10"/>
          <p:cNvSpPr/>
          <p:nvPr/>
        </p:nvSpPr>
        <p:spPr>
          <a:xfrm>
            <a:off x="9091057" y="503964"/>
            <a:ext cx="1716036" cy="548039"/>
          </a:xfrm>
          <a:prstGeom prst="wedgeRectCallout">
            <a:avLst>
              <a:gd name="adj1" fmla="val -75002"/>
              <a:gd name="adj2" fmla="val 55589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자재이동출고를 선택하면 출고인수자 비활성화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9214887" y="1291485"/>
            <a:ext cx="168618" cy="1676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673600"/>
              </p:ext>
            </p:extLst>
          </p:nvPr>
        </p:nvGraphicFramePr>
        <p:xfrm>
          <a:off x="6218892" y="4120023"/>
          <a:ext cx="4966284" cy="6086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970">
                  <a:extLst>
                    <a:ext uri="{9D8B030D-6E8A-4147-A177-3AD203B41FA5}">
                      <a16:colId xmlns:a16="http://schemas.microsoft.com/office/drawing/2014/main" val="3293556378"/>
                    </a:ext>
                  </a:extLst>
                </a:gridCol>
                <a:gridCol w="4210314">
                  <a:extLst>
                    <a:ext uri="{9D8B030D-6E8A-4147-A177-3AD203B41FA5}">
                      <a16:colId xmlns:a16="http://schemas.microsoft.com/office/drawing/2014/main" val="2229698049"/>
                    </a:ext>
                  </a:extLst>
                </a:gridCol>
              </a:tblGrid>
              <a:tr h="3043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</a:rPr>
                        <a:t>처리유형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          자재반납                         기타 입고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34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err="1" smtClean="0">
                          <a:solidFill>
                            <a:schemeClr val="tx1"/>
                          </a:solidFill>
                        </a:rPr>
                        <a:t>입고내역</a:t>
                      </a:r>
                      <a:endParaRPr lang="ko-KR" altLang="en-US" sz="8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" name="직사각형 50"/>
          <p:cNvSpPr/>
          <p:nvPr/>
        </p:nvSpPr>
        <p:spPr>
          <a:xfrm>
            <a:off x="7073725" y="4493310"/>
            <a:ext cx="3553719" cy="170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7156160" y="4165110"/>
            <a:ext cx="168618" cy="167695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8484752" y="4176452"/>
            <a:ext cx="168618" cy="16769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 설명선 56"/>
          <p:cNvSpPr/>
          <p:nvPr/>
        </p:nvSpPr>
        <p:spPr>
          <a:xfrm>
            <a:off x="10142982" y="1416683"/>
            <a:ext cx="1716036" cy="548039"/>
          </a:xfrm>
          <a:prstGeom prst="wedgeRectCallout">
            <a:avLst>
              <a:gd name="adj1" fmla="val -97034"/>
              <a:gd name="adj2" fmla="val -58318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기타</a:t>
            </a:r>
            <a:r>
              <a:rPr lang="en-US" altLang="ko-KR" sz="1000" dirty="0" smtClean="0">
                <a:solidFill>
                  <a:schemeClr val="tx1"/>
                </a:solidFill>
              </a:rPr>
              <a:t> </a:t>
            </a:r>
            <a:r>
              <a:rPr lang="ko-KR" altLang="en-US" sz="1000" dirty="0" err="1" smtClean="0">
                <a:solidFill>
                  <a:schemeClr val="tx1"/>
                </a:solidFill>
              </a:rPr>
              <a:t>출고시</a:t>
            </a:r>
            <a:r>
              <a:rPr lang="ko-KR" altLang="en-US" sz="1000" dirty="0" smtClean="0">
                <a:solidFill>
                  <a:schemeClr val="tx1"/>
                </a:solidFill>
              </a:rPr>
              <a:t> 처리 내역 </a:t>
            </a:r>
            <a:r>
              <a:rPr lang="en-US" altLang="ko-KR" sz="1000" dirty="0" smtClean="0">
                <a:solidFill>
                  <a:schemeClr val="tx1"/>
                </a:solidFill>
              </a:rPr>
              <a:t/>
            </a:r>
            <a:br>
              <a:rPr lang="en-US" altLang="ko-KR" sz="1000" dirty="0" smtClean="0">
                <a:solidFill>
                  <a:schemeClr val="tx1"/>
                </a:solidFill>
              </a:rPr>
            </a:br>
            <a:r>
              <a:rPr lang="ko-KR" altLang="en-US" sz="1000" dirty="0" smtClean="0">
                <a:solidFill>
                  <a:schemeClr val="tx1"/>
                </a:solidFill>
              </a:rPr>
              <a:t>작성 활성화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96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185591"/>
              </p:ext>
            </p:extLst>
          </p:nvPr>
        </p:nvGraphicFramePr>
        <p:xfrm>
          <a:off x="133636" y="110840"/>
          <a:ext cx="11913054" cy="664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3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3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9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9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858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120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홈앤서비스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정산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재고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센터별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재고이력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6909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506027" y="577044"/>
            <a:ext cx="8425322" cy="57421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곱셈 기호 59"/>
          <p:cNvSpPr/>
          <p:nvPr/>
        </p:nvSpPr>
        <p:spPr>
          <a:xfrm>
            <a:off x="8589260" y="572295"/>
            <a:ext cx="258876" cy="245501"/>
          </a:xfrm>
          <a:prstGeom prst="mathMultiply">
            <a:avLst>
              <a:gd name="adj1" fmla="val 90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8" name="표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280246"/>
              </p:ext>
            </p:extLst>
          </p:nvPr>
        </p:nvGraphicFramePr>
        <p:xfrm>
          <a:off x="765288" y="2507337"/>
          <a:ext cx="7740759" cy="3569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657">
                  <a:extLst>
                    <a:ext uri="{9D8B030D-6E8A-4147-A177-3AD203B41FA5}">
                      <a16:colId xmlns:a16="http://schemas.microsoft.com/office/drawing/2014/main" val="3293556378"/>
                    </a:ext>
                  </a:extLst>
                </a:gridCol>
                <a:gridCol w="947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7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78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28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1497">
                  <a:extLst>
                    <a:ext uri="{9D8B030D-6E8A-4147-A177-3AD203B41FA5}">
                      <a16:colId xmlns:a16="http://schemas.microsoft.com/office/drawing/2014/main" val="2460163316"/>
                    </a:ext>
                  </a:extLst>
                </a:gridCol>
                <a:gridCol w="106149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55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일자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처리 유형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상품코드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규격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수량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처리자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지급</a:t>
                      </a:r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인수인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654335"/>
                  </a:ext>
                </a:extLst>
              </a:tr>
              <a:tr h="2578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2017-01-31</a:t>
                      </a:r>
                      <a:endParaRPr lang="ko-KR" altLang="en-US" sz="12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인수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김인수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u="none" kern="120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Oo</a:t>
                      </a:r>
                      <a:r>
                        <a:rPr lang="ko-KR" altLang="en-US" sz="12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세턴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553250"/>
                  </a:ext>
                </a:extLst>
              </a:tr>
              <a:tr h="2578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2017-01-25</a:t>
                      </a:r>
                      <a:endParaRPr lang="ko-KR" altLang="en-US" sz="12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출고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-10</a:t>
                      </a: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최출고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420234"/>
                  </a:ext>
                </a:extLst>
              </a:tr>
              <a:tr h="2578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2017-01-10</a:t>
                      </a:r>
                      <a:endParaRPr lang="ko-KR" altLang="en-US" sz="12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재고이동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박재고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8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2017-01-05</a:t>
                      </a:r>
                      <a:endParaRPr lang="ko-KR" altLang="en-US" sz="12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재고이동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-100</a:t>
                      </a: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이재고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50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50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950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50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950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950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950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20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1" name="직사각형 80"/>
          <p:cNvSpPr/>
          <p:nvPr/>
        </p:nvSpPr>
        <p:spPr>
          <a:xfrm>
            <a:off x="718556" y="2275367"/>
            <a:ext cx="8095835" cy="397658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180722" y="1135415"/>
            <a:ext cx="545790" cy="1514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2017-01-01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6027" y="1094595"/>
            <a:ext cx="8087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smtClean="0"/>
              <a:t>출고일자 </a:t>
            </a:r>
            <a:r>
              <a:rPr lang="en-US" altLang="ko-KR" sz="900" dirty="0" smtClean="0"/>
              <a:t>:</a:t>
            </a:r>
            <a:endParaRPr lang="ko-KR" altLang="en-US" sz="900" dirty="0"/>
          </a:p>
        </p:txBody>
      </p:sp>
      <p:sp>
        <p:nvSpPr>
          <p:cNvPr id="36" name="직사각형 35"/>
          <p:cNvSpPr/>
          <p:nvPr/>
        </p:nvSpPr>
        <p:spPr>
          <a:xfrm>
            <a:off x="1972157" y="1132699"/>
            <a:ext cx="557632" cy="1514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2017-01-31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63867" y="1094595"/>
            <a:ext cx="310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~</a:t>
            </a:r>
            <a:endParaRPr lang="ko-KR" altLang="en-US" sz="900" dirty="0"/>
          </a:p>
        </p:txBody>
      </p:sp>
      <p:sp>
        <p:nvSpPr>
          <p:cNvPr id="9" name="모서리가 둥근 직사각형 8"/>
          <p:cNvSpPr/>
          <p:nvPr/>
        </p:nvSpPr>
        <p:spPr>
          <a:xfrm>
            <a:off x="1726512" y="1135415"/>
            <a:ext cx="110838" cy="151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모서리가 둥근 직사각형 37"/>
          <p:cNvSpPr/>
          <p:nvPr/>
        </p:nvSpPr>
        <p:spPr>
          <a:xfrm>
            <a:off x="2532032" y="1132699"/>
            <a:ext cx="110838" cy="151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339393" y="1132699"/>
            <a:ext cx="545790" cy="1514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전체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708140" y="1091879"/>
            <a:ext cx="8640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처리유형 </a:t>
            </a:r>
            <a:r>
              <a:rPr lang="en-US" altLang="ko-KR" sz="900" dirty="0" smtClean="0"/>
              <a:t>:</a:t>
            </a:r>
            <a:endParaRPr lang="ko-KR" altLang="en-US" sz="900" dirty="0"/>
          </a:p>
        </p:txBody>
      </p:sp>
      <p:sp>
        <p:nvSpPr>
          <p:cNvPr id="10" name="이등변 삼각형 9"/>
          <p:cNvSpPr/>
          <p:nvPr/>
        </p:nvSpPr>
        <p:spPr>
          <a:xfrm flipV="1">
            <a:off x="3762723" y="1148956"/>
            <a:ext cx="105459" cy="10227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56138" y="1261658"/>
            <a:ext cx="1058253" cy="336787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00703" y="1304051"/>
            <a:ext cx="697200" cy="252000"/>
          </a:xfrm>
          <a:prstGeom prst="rect">
            <a:avLst/>
          </a:prstGeom>
        </p:spPr>
      </p:pic>
      <p:graphicFrame>
        <p:nvGraphicFramePr>
          <p:cNvPr id="47" name="표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618480"/>
              </p:ext>
            </p:extLst>
          </p:nvPr>
        </p:nvGraphicFramePr>
        <p:xfrm>
          <a:off x="701754" y="1363240"/>
          <a:ext cx="2360424" cy="3492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995">
                  <a:extLst>
                    <a:ext uri="{9D8B030D-6E8A-4147-A177-3AD203B41FA5}">
                      <a16:colId xmlns:a16="http://schemas.microsoft.com/office/drawing/2014/main" val="3293556378"/>
                    </a:ext>
                  </a:extLst>
                </a:gridCol>
                <a:gridCol w="1635429">
                  <a:extLst>
                    <a:ext uri="{9D8B030D-6E8A-4147-A177-3AD203B41FA5}">
                      <a16:colId xmlns:a16="http://schemas.microsoft.com/office/drawing/2014/main" val="2229698049"/>
                    </a:ext>
                  </a:extLst>
                </a:gridCol>
              </a:tblGrid>
              <a:tr h="34920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err="1" smtClean="0">
                          <a:solidFill>
                            <a:schemeClr val="tx1"/>
                          </a:solidFill>
                        </a:rPr>
                        <a:t>센터명</a:t>
                      </a:r>
                      <a:endParaRPr lang="ko-KR" altLang="en-US" sz="800" b="0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  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직사각형 47"/>
          <p:cNvSpPr/>
          <p:nvPr/>
        </p:nvSpPr>
        <p:spPr>
          <a:xfrm>
            <a:off x="1552354" y="1421579"/>
            <a:ext cx="1350335" cy="2158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61829"/>
              </p:ext>
            </p:extLst>
          </p:nvPr>
        </p:nvGraphicFramePr>
        <p:xfrm>
          <a:off x="3161514" y="1366778"/>
          <a:ext cx="2484375" cy="3492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066">
                  <a:extLst>
                    <a:ext uri="{9D8B030D-6E8A-4147-A177-3AD203B41FA5}">
                      <a16:colId xmlns:a16="http://schemas.microsoft.com/office/drawing/2014/main" val="3293556378"/>
                    </a:ext>
                  </a:extLst>
                </a:gridCol>
                <a:gridCol w="1721309">
                  <a:extLst>
                    <a:ext uri="{9D8B030D-6E8A-4147-A177-3AD203B41FA5}">
                      <a16:colId xmlns:a16="http://schemas.microsoft.com/office/drawing/2014/main" val="2229698049"/>
                    </a:ext>
                  </a:extLst>
                </a:gridCol>
              </a:tblGrid>
              <a:tr h="34920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</a:rPr>
                        <a:t>매니저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  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이등변 삼각형 50"/>
          <p:cNvSpPr/>
          <p:nvPr/>
        </p:nvSpPr>
        <p:spPr>
          <a:xfrm flipV="1">
            <a:off x="5330556" y="1478657"/>
            <a:ext cx="126527" cy="985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172418"/>
              </p:ext>
            </p:extLst>
          </p:nvPr>
        </p:nvGraphicFramePr>
        <p:xfrm>
          <a:off x="917952" y="1855896"/>
          <a:ext cx="2360424" cy="3492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995">
                  <a:extLst>
                    <a:ext uri="{9D8B030D-6E8A-4147-A177-3AD203B41FA5}">
                      <a16:colId xmlns:a16="http://schemas.microsoft.com/office/drawing/2014/main" val="3293556378"/>
                    </a:ext>
                  </a:extLst>
                </a:gridCol>
                <a:gridCol w="1635429">
                  <a:extLst>
                    <a:ext uri="{9D8B030D-6E8A-4147-A177-3AD203B41FA5}">
                      <a16:colId xmlns:a16="http://schemas.microsoft.com/office/drawing/2014/main" val="2229698049"/>
                    </a:ext>
                  </a:extLst>
                </a:gridCol>
              </a:tblGrid>
              <a:tr h="34920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</a:rPr>
                        <a:t>상품코드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  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4" name="직사각형 53"/>
          <p:cNvSpPr/>
          <p:nvPr/>
        </p:nvSpPr>
        <p:spPr>
          <a:xfrm>
            <a:off x="1768552" y="1914235"/>
            <a:ext cx="1350335" cy="2158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이등변 삼각형 54"/>
          <p:cNvSpPr/>
          <p:nvPr/>
        </p:nvSpPr>
        <p:spPr>
          <a:xfrm flipV="1">
            <a:off x="2991296" y="1967775"/>
            <a:ext cx="126527" cy="985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85695"/>
              </p:ext>
            </p:extLst>
          </p:nvPr>
        </p:nvGraphicFramePr>
        <p:xfrm>
          <a:off x="3377712" y="1859434"/>
          <a:ext cx="2484375" cy="3492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3066">
                  <a:extLst>
                    <a:ext uri="{9D8B030D-6E8A-4147-A177-3AD203B41FA5}">
                      <a16:colId xmlns:a16="http://schemas.microsoft.com/office/drawing/2014/main" val="3293556378"/>
                    </a:ext>
                  </a:extLst>
                </a:gridCol>
                <a:gridCol w="1721309">
                  <a:extLst>
                    <a:ext uri="{9D8B030D-6E8A-4147-A177-3AD203B41FA5}">
                      <a16:colId xmlns:a16="http://schemas.microsoft.com/office/drawing/2014/main" val="2229698049"/>
                    </a:ext>
                  </a:extLst>
                </a:gridCol>
              </a:tblGrid>
              <a:tr h="34920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  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5" name="이등변 삼각형 64"/>
          <p:cNvSpPr/>
          <p:nvPr/>
        </p:nvSpPr>
        <p:spPr>
          <a:xfrm flipV="1">
            <a:off x="5546754" y="1971313"/>
            <a:ext cx="126527" cy="9851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7772400" y="1743740"/>
            <a:ext cx="946298" cy="308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smtClean="0"/>
              <a:t>사용자 관리</a:t>
            </a:r>
            <a:endParaRPr lang="ko-KR" altLang="en-US" sz="1100" b="1" dirty="0"/>
          </a:p>
        </p:txBody>
      </p:sp>
      <p:sp>
        <p:nvSpPr>
          <p:cNvPr id="4" name="직사각형 3"/>
          <p:cNvSpPr/>
          <p:nvPr/>
        </p:nvSpPr>
        <p:spPr>
          <a:xfrm>
            <a:off x="7728918" y="3086334"/>
            <a:ext cx="4073221" cy="32761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340595"/>
              </p:ext>
            </p:extLst>
          </p:nvPr>
        </p:nvGraphicFramePr>
        <p:xfrm>
          <a:off x="7945368" y="3731795"/>
          <a:ext cx="3640320" cy="6100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2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99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50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번호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/>
                        <a:t>센터명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사용자명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상태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0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10037135" y="3428999"/>
            <a:ext cx="691116" cy="24454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등록</a:t>
            </a:r>
            <a:endParaRPr lang="ko-KR" altLang="en-US" sz="1000" dirty="0"/>
          </a:p>
        </p:txBody>
      </p:sp>
      <p:sp>
        <p:nvSpPr>
          <p:cNvPr id="14" name="직사각형 13"/>
          <p:cNvSpPr/>
          <p:nvPr/>
        </p:nvSpPr>
        <p:spPr>
          <a:xfrm>
            <a:off x="10845209" y="3428999"/>
            <a:ext cx="606056" cy="24454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수정</a:t>
            </a:r>
            <a:endParaRPr lang="ko-KR" altLang="en-US" sz="1000" dirty="0"/>
          </a:p>
        </p:txBody>
      </p:sp>
      <p:sp>
        <p:nvSpPr>
          <p:cNvPr id="15" name="직사각형 14"/>
          <p:cNvSpPr/>
          <p:nvPr/>
        </p:nvSpPr>
        <p:spPr>
          <a:xfrm>
            <a:off x="5672319" y="4366435"/>
            <a:ext cx="2388873" cy="17366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995898"/>
              </p:ext>
            </p:extLst>
          </p:nvPr>
        </p:nvGraphicFramePr>
        <p:xfrm>
          <a:off x="6001625" y="4724399"/>
          <a:ext cx="1730260" cy="9144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2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89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센터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A </a:t>
                      </a:r>
                      <a:r>
                        <a:rPr lang="ko-KR" altLang="en-US" sz="800" dirty="0" err="1" smtClean="0"/>
                        <a:t>센타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0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사용자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/>
                        <a:t>홍길동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3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상태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9" name="직사각형 58"/>
          <p:cNvSpPr/>
          <p:nvPr/>
        </p:nvSpPr>
        <p:spPr>
          <a:xfrm>
            <a:off x="6337005" y="5729175"/>
            <a:ext cx="691116" cy="24454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저장</a:t>
            </a:r>
            <a:endParaRPr lang="ko-KR" altLang="en-US" sz="1000" dirty="0"/>
          </a:p>
        </p:txBody>
      </p:sp>
      <p:sp>
        <p:nvSpPr>
          <p:cNvPr id="62" name="직사각형 61"/>
          <p:cNvSpPr/>
          <p:nvPr/>
        </p:nvSpPr>
        <p:spPr>
          <a:xfrm>
            <a:off x="7060020" y="5727400"/>
            <a:ext cx="606056" cy="24454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닫기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776492" y="5382018"/>
            <a:ext cx="545790" cy="3134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사용</a:t>
            </a:r>
            <a:endParaRPr lang="en-US" altLang="ko-KR" sz="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미사용</a:t>
            </a:r>
            <a:endParaRPr lang="en-US" altLang="ko-KR" sz="7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4" name="이등변 삼각형 63"/>
          <p:cNvSpPr/>
          <p:nvPr/>
        </p:nvSpPr>
        <p:spPr>
          <a:xfrm flipV="1">
            <a:off x="7199822" y="5398275"/>
            <a:ext cx="105459" cy="10227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오른쪽으로 구부러진 화살표 65"/>
          <p:cNvSpPr/>
          <p:nvPr/>
        </p:nvSpPr>
        <p:spPr>
          <a:xfrm rot="7636289" flipV="1">
            <a:off x="9409762" y="982874"/>
            <a:ext cx="841487" cy="227602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9079380" y="3437466"/>
            <a:ext cx="882515" cy="198477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일괄업로드</a:t>
            </a:r>
            <a:endParaRPr lang="ko-KR" altLang="en-US" sz="1000" dirty="0"/>
          </a:p>
        </p:txBody>
      </p:sp>
      <p:sp>
        <p:nvSpPr>
          <p:cNvPr id="68" name="직사각형 67"/>
          <p:cNvSpPr/>
          <p:nvPr/>
        </p:nvSpPr>
        <p:spPr>
          <a:xfrm>
            <a:off x="9594883" y="6032073"/>
            <a:ext cx="606056" cy="24454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닫기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913981"/>
              </p:ext>
            </p:extLst>
          </p:nvPr>
        </p:nvGraphicFramePr>
        <p:xfrm>
          <a:off x="524756" y="592062"/>
          <a:ext cx="8379451" cy="285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6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9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3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6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 smtClean="0">
                          <a:solidFill>
                            <a:schemeClr val="bg1"/>
                          </a:solidFill>
                        </a:rPr>
                        <a:t>센터별</a:t>
                      </a:r>
                      <a:r>
                        <a:rPr lang="ko-KR" altLang="en-US" sz="900" dirty="0" smtClean="0">
                          <a:solidFill>
                            <a:schemeClr val="bg1"/>
                          </a:solidFill>
                        </a:rPr>
                        <a:t> 재고이력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7" name="직사각형 76"/>
          <p:cNvSpPr/>
          <p:nvPr/>
        </p:nvSpPr>
        <p:spPr>
          <a:xfrm>
            <a:off x="7772400" y="3093257"/>
            <a:ext cx="4170896" cy="24622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/>
              <a:t>사용자관리</a:t>
            </a:r>
            <a:endParaRPr lang="ko-KR" altLang="en-US" sz="1000" b="1" dirty="0"/>
          </a:p>
        </p:txBody>
      </p:sp>
      <p:sp>
        <p:nvSpPr>
          <p:cNvPr id="79" name="곱셈 기호 78"/>
          <p:cNvSpPr/>
          <p:nvPr/>
        </p:nvSpPr>
        <p:spPr>
          <a:xfrm>
            <a:off x="11733806" y="3085690"/>
            <a:ext cx="208977" cy="245501"/>
          </a:xfrm>
          <a:prstGeom prst="mathMultiply">
            <a:avLst>
              <a:gd name="adj1" fmla="val 90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으로 구부러진 화살표 16"/>
          <p:cNvSpPr/>
          <p:nvPr/>
        </p:nvSpPr>
        <p:spPr>
          <a:xfrm rot="4206414">
            <a:off x="8297954" y="2079545"/>
            <a:ext cx="841487" cy="2961179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이중 물결 45"/>
          <p:cNvSpPr/>
          <p:nvPr/>
        </p:nvSpPr>
        <p:spPr>
          <a:xfrm>
            <a:off x="9458960" y="2668785"/>
            <a:ext cx="1452880" cy="508693"/>
          </a:xfrm>
          <a:prstGeom prst="doubleWav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이정훈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2897674" y="1421579"/>
            <a:ext cx="164504" cy="16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0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89430"/>
              </p:ext>
            </p:extLst>
          </p:nvPr>
        </p:nvGraphicFramePr>
        <p:xfrm>
          <a:off x="133638" y="110843"/>
          <a:ext cx="11907161" cy="664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28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3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홈앤서비스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홈앤서비스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모바일로그인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6909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2" cstate="print"/>
          <a:srcRect l="8094" t="3478" r="4741" b="7707"/>
          <a:stretch>
            <a:fillRect/>
          </a:stretch>
        </p:blipFill>
        <p:spPr bwMode="auto">
          <a:xfrm>
            <a:off x="2585492" y="707010"/>
            <a:ext cx="3230848" cy="5835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2909349" y="1639510"/>
            <a:ext cx="2618295" cy="39607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00791" y="3602310"/>
            <a:ext cx="2000250" cy="120529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62688" y="2761940"/>
            <a:ext cx="2368627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smtClean="0">
                <a:solidFill>
                  <a:srgbClr val="C00000"/>
                </a:solidFill>
              </a:rPr>
              <a:t>HOMS</a:t>
            </a:r>
            <a:r>
              <a:rPr lang="en-US" altLang="ko-KR" sz="2400" dirty="0" smtClean="0">
                <a:solidFill>
                  <a:srgbClr val="C00000"/>
                </a:solidFill>
              </a:rPr>
              <a:t> </a:t>
            </a:r>
            <a:r>
              <a:rPr lang="en-US" altLang="ko-KR" sz="1600" dirty="0" smtClean="0">
                <a:solidFill>
                  <a:srgbClr val="C00000"/>
                </a:solidFill>
              </a:rPr>
              <a:t/>
            </a:r>
            <a:br>
              <a:rPr lang="en-US" altLang="ko-KR" sz="1600" dirty="0" smtClean="0">
                <a:solidFill>
                  <a:srgbClr val="C00000"/>
                </a:solidFill>
              </a:rPr>
            </a:br>
            <a:r>
              <a:rPr lang="en-US" altLang="ko-KR" sz="1600" dirty="0" smtClean="0">
                <a:solidFill>
                  <a:srgbClr val="C00000"/>
                </a:solidFill>
              </a:rPr>
              <a:t>        </a:t>
            </a:r>
            <a:r>
              <a:rPr lang="ko-KR" altLang="en-US" b="1" dirty="0" smtClean="0"/>
              <a:t>자재관리시스템</a:t>
            </a:r>
            <a:endParaRPr lang="ko-KR" altLang="en-US" b="1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00150" y="4411529"/>
            <a:ext cx="638175" cy="20955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700150" y="4411529"/>
            <a:ext cx="638175" cy="209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b="1" dirty="0" smtClean="0"/>
              <a:t>ID </a:t>
            </a:r>
            <a:r>
              <a:rPr lang="ko-KR" altLang="en-US" sz="800" b="1" dirty="0" smtClean="0"/>
              <a:t>저장</a:t>
            </a:r>
            <a:endParaRPr lang="ko-KR" altLang="en-US" sz="800" b="1" dirty="0"/>
          </a:p>
        </p:txBody>
      </p:sp>
      <p:sp>
        <p:nvSpPr>
          <p:cNvPr id="11" name="타원 10"/>
          <p:cNvSpPr/>
          <p:nvPr/>
        </p:nvSpPr>
        <p:spPr>
          <a:xfrm>
            <a:off x="4495428" y="3771707"/>
            <a:ext cx="198000" cy="19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sp>
        <p:nvSpPr>
          <p:cNvPr id="12" name="타원 11"/>
          <p:cNvSpPr/>
          <p:nvPr/>
        </p:nvSpPr>
        <p:spPr>
          <a:xfrm>
            <a:off x="3351471" y="4406873"/>
            <a:ext cx="198000" cy="19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2</a:t>
            </a:r>
            <a:endParaRPr lang="ko-KR" altLang="en-US" sz="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14580" y="1995931"/>
            <a:ext cx="143827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59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047506"/>
              </p:ext>
            </p:extLst>
          </p:nvPr>
        </p:nvGraphicFramePr>
        <p:xfrm>
          <a:off x="133638" y="110843"/>
          <a:ext cx="11907161" cy="664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28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3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홈앤서비스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홈앤서비스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모바일 메뉴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6909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2" cstate="print"/>
          <a:srcRect l="8094" t="3478" r="4741" b="7707"/>
          <a:stretch>
            <a:fillRect/>
          </a:stretch>
        </p:blipFill>
        <p:spPr bwMode="auto">
          <a:xfrm>
            <a:off x="2710357" y="707010"/>
            <a:ext cx="3230848" cy="5835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3034214" y="1639510"/>
            <a:ext cx="2618295" cy="39607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034214" y="1639511"/>
            <a:ext cx="2618295" cy="3444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물류 서비스</a:t>
            </a:r>
            <a:endParaRPr lang="ko-KR" altLang="en-US" sz="1400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54625" y="1692019"/>
            <a:ext cx="571500" cy="233795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3368954" y="3109208"/>
            <a:ext cx="1948815" cy="4000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입고 처리</a:t>
            </a:r>
            <a:endParaRPr lang="ko-KR" altLang="en-US" sz="1200" b="1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368954" y="3780196"/>
            <a:ext cx="1948815" cy="40005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출고 처리</a:t>
            </a:r>
            <a:endParaRPr lang="ko-KR" altLang="en-US" sz="1200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3368954" y="4498653"/>
            <a:ext cx="1948815" cy="40005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재고이동 출고</a:t>
            </a:r>
            <a:endParaRPr lang="ko-KR" altLang="en-US" sz="1200" b="1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37935" y="1733119"/>
            <a:ext cx="559878" cy="164409"/>
          </a:xfrm>
          <a:prstGeom prst="rect">
            <a:avLst/>
          </a:prstGeom>
        </p:spPr>
      </p:pic>
      <p:sp>
        <p:nvSpPr>
          <p:cNvPr id="19" name="모서리가 둥근 직사각형 18"/>
          <p:cNvSpPr/>
          <p:nvPr/>
        </p:nvSpPr>
        <p:spPr>
          <a:xfrm>
            <a:off x="3351374" y="2419927"/>
            <a:ext cx="1948815" cy="40005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/>
              <a:t>        바코드 상품 조회</a:t>
            </a:r>
            <a:endParaRPr lang="ko-KR" altLang="en-US" sz="1200" b="1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39874" y="2518046"/>
            <a:ext cx="271840" cy="19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59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1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053831"/>
              </p:ext>
            </p:extLst>
          </p:nvPr>
        </p:nvGraphicFramePr>
        <p:xfrm>
          <a:off x="422277" y="232832"/>
          <a:ext cx="11347450" cy="243840"/>
        </p:xfrm>
        <a:graphic>
          <a:graphicData uri="http://schemas.openxmlformats.org/drawingml/2006/table">
            <a:tbl>
              <a:tblPr/>
              <a:tblGrid>
                <a:gridCol w="924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9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75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40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17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9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모듈</a:t>
                      </a:r>
                    </a:p>
                  </a:txBody>
                  <a:tcPr marL="121920" marR="12192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홈앤서비스 재고이동 프로세스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작성자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작성일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itchFamily="50" charset="-127"/>
                        <a:ea typeface="굴림" pitchFamily="50" charset="-127"/>
                      </a:endParaRP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425798"/>
              </p:ext>
            </p:extLst>
          </p:nvPr>
        </p:nvGraphicFramePr>
        <p:xfrm>
          <a:off x="431371" y="620688"/>
          <a:ext cx="11329261" cy="56947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68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07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홈앤서비스 </a:t>
                      </a:r>
                      <a:r>
                        <a:rPr lang="en-US" altLang="ko-KR" sz="1100" b="1" dirty="0" smtClean="0"/>
                        <a:t>A </a:t>
                      </a:r>
                      <a:r>
                        <a:rPr lang="ko-KR" altLang="en-US" sz="1100" b="1" dirty="0" smtClean="0"/>
                        <a:t>사업장</a:t>
                      </a:r>
                      <a:endParaRPr lang="ko-KR" altLang="en-US" sz="1100" b="1" dirty="0"/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/>
                        <a:t>홈앤서비스 </a:t>
                      </a:r>
                      <a:r>
                        <a:rPr lang="en-US" altLang="ko-KR" sz="1100" b="1" dirty="0" smtClean="0"/>
                        <a:t>B </a:t>
                      </a:r>
                      <a:r>
                        <a:rPr lang="ko-KR" altLang="en-US" sz="1100" b="1" dirty="0" smtClean="0"/>
                        <a:t>사업장</a:t>
                      </a:r>
                      <a:endParaRPr lang="ko-KR" altLang="en-US" sz="1100" b="1" dirty="0"/>
                    </a:p>
                  </a:txBody>
                  <a:tcPr marL="121920" marR="121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75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121920" marR="1219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" name="순서도: 연결자 50"/>
          <p:cNvSpPr/>
          <p:nvPr/>
        </p:nvSpPr>
        <p:spPr>
          <a:xfrm>
            <a:off x="2570636" y="1533481"/>
            <a:ext cx="317391" cy="234723"/>
          </a:xfrm>
          <a:prstGeom prst="flowChartConnector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2835790" y="1532782"/>
            <a:ext cx="5690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i="1" dirty="0" smtClean="0"/>
              <a:t>시작</a:t>
            </a:r>
            <a:endParaRPr lang="ko-KR" altLang="en-US" sz="900" i="1" dirty="0"/>
          </a:p>
        </p:txBody>
      </p:sp>
      <p:sp>
        <p:nvSpPr>
          <p:cNvPr id="61" name="Rectangle 107"/>
          <p:cNvSpPr>
            <a:spLocks noChangeArrowheads="1"/>
          </p:cNvSpPr>
          <p:nvPr/>
        </p:nvSpPr>
        <p:spPr bwMode="gray">
          <a:xfrm>
            <a:off x="1985568" y="2440742"/>
            <a:ext cx="1487525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1000" dirty="0" err="1" smtClean="0"/>
              <a:t>센터재고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이동출고</a:t>
            </a:r>
            <a:endParaRPr lang="en-US" altLang="ko-KR" sz="1000" dirty="0" smtClean="0"/>
          </a:p>
        </p:txBody>
      </p:sp>
      <p:sp>
        <p:nvSpPr>
          <p:cNvPr id="69" name="순서도: 자기 디스크 68"/>
          <p:cNvSpPr/>
          <p:nvPr/>
        </p:nvSpPr>
        <p:spPr>
          <a:xfrm>
            <a:off x="3633829" y="4033458"/>
            <a:ext cx="960107" cy="360040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고객재고</a:t>
            </a:r>
            <a:endParaRPr lang="ko-KR" altLang="en-US" sz="1000" dirty="0"/>
          </a:p>
        </p:txBody>
      </p:sp>
      <p:cxnSp>
        <p:nvCxnSpPr>
          <p:cNvPr id="77" name="구부러진 연결선 76"/>
          <p:cNvCxnSpPr>
            <a:stCxn id="61" idx="2"/>
            <a:endCxn id="69" idx="4"/>
          </p:cNvCxnSpPr>
          <p:nvPr/>
        </p:nvCxnSpPr>
        <p:spPr>
          <a:xfrm rot="16200000" flipH="1">
            <a:off x="2930047" y="2549588"/>
            <a:ext cx="1463173" cy="1864605"/>
          </a:xfrm>
          <a:prstGeom prst="curvedConnector4">
            <a:avLst>
              <a:gd name="adj1" fmla="val 43848"/>
              <a:gd name="adj2" fmla="val 112260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순서도: 연결자 81"/>
          <p:cNvSpPr/>
          <p:nvPr/>
        </p:nvSpPr>
        <p:spPr>
          <a:xfrm>
            <a:off x="4711719" y="3831157"/>
            <a:ext cx="213753" cy="165668"/>
          </a:xfrm>
          <a:prstGeom prst="flowChartConnector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>
                <a:solidFill>
                  <a:schemeClr val="tx1"/>
                </a:solidFill>
              </a:rPr>
              <a:t>-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4876818" y="3818014"/>
            <a:ext cx="960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재고차감</a:t>
            </a:r>
            <a:endParaRPr lang="ko-KR" altLang="en-US" sz="800" dirty="0"/>
          </a:p>
        </p:txBody>
      </p:sp>
      <p:cxnSp>
        <p:nvCxnSpPr>
          <p:cNvPr id="162" name="직선 화살표 연결선 161"/>
          <p:cNvCxnSpPr>
            <a:stCxn id="51" idx="4"/>
            <a:endCxn id="61" idx="0"/>
          </p:cNvCxnSpPr>
          <p:nvPr/>
        </p:nvCxnSpPr>
        <p:spPr>
          <a:xfrm flipH="1">
            <a:off x="2729331" y="1768204"/>
            <a:ext cx="1" cy="672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순서도: 자기 디스크 29"/>
          <p:cNvSpPr/>
          <p:nvPr/>
        </p:nvSpPr>
        <p:spPr>
          <a:xfrm>
            <a:off x="7492871" y="3532749"/>
            <a:ext cx="960107" cy="360040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고객재고</a:t>
            </a:r>
            <a:endParaRPr lang="ko-KR" altLang="en-US" sz="1000" dirty="0"/>
          </a:p>
        </p:txBody>
      </p:sp>
      <p:cxnSp>
        <p:nvCxnSpPr>
          <p:cNvPr id="31" name="구부러진 연결선 30"/>
          <p:cNvCxnSpPr>
            <a:stCxn id="16" idx="1"/>
            <a:endCxn id="30" idx="2"/>
          </p:cNvCxnSpPr>
          <p:nvPr/>
        </p:nvCxnSpPr>
        <p:spPr>
          <a:xfrm rot="10800000" flipV="1">
            <a:off x="7492872" y="2595523"/>
            <a:ext cx="140945" cy="1117245"/>
          </a:xfrm>
          <a:prstGeom prst="curvedConnector3">
            <a:avLst>
              <a:gd name="adj1" fmla="val 262191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연결자 31"/>
          <p:cNvSpPr/>
          <p:nvPr/>
        </p:nvSpPr>
        <p:spPr>
          <a:xfrm>
            <a:off x="7146905" y="3341984"/>
            <a:ext cx="213753" cy="182235"/>
          </a:xfrm>
          <a:prstGeom prst="flowChartConnector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>
                <a:solidFill>
                  <a:schemeClr val="tx1"/>
                </a:solidFill>
              </a:rPr>
              <a:t>+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300427" y="3318997"/>
            <a:ext cx="960107" cy="23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재고증</a:t>
            </a:r>
            <a:r>
              <a:rPr lang="ko-KR" altLang="en-US" sz="800" dirty="0"/>
              <a:t>가</a:t>
            </a:r>
          </a:p>
        </p:txBody>
      </p:sp>
      <p:sp>
        <p:nvSpPr>
          <p:cNvPr id="16" name="Rectangle 107"/>
          <p:cNvSpPr>
            <a:spLocks noChangeArrowheads="1"/>
          </p:cNvSpPr>
          <p:nvPr/>
        </p:nvSpPr>
        <p:spPr bwMode="gray">
          <a:xfrm>
            <a:off x="7633816" y="2440742"/>
            <a:ext cx="1487525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1000" dirty="0" smtClean="0"/>
              <a:t>센터재고 이동승인</a:t>
            </a:r>
            <a:endParaRPr lang="en-US" altLang="ko-KR" sz="1000" dirty="0" smtClean="0"/>
          </a:p>
        </p:txBody>
      </p:sp>
      <p:sp>
        <p:nvSpPr>
          <p:cNvPr id="19" name="Rectangle 107"/>
          <p:cNvSpPr>
            <a:spLocks noChangeArrowheads="1"/>
          </p:cNvSpPr>
          <p:nvPr/>
        </p:nvSpPr>
        <p:spPr bwMode="gray">
          <a:xfrm>
            <a:off x="7633815" y="4393498"/>
            <a:ext cx="1487525" cy="309563"/>
          </a:xfrm>
          <a:prstGeom prst="rect">
            <a:avLst/>
          </a:prstGeom>
          <a:solidFill>
            <a:srgbClr val="D1FFA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r>
              <a:rPr lang="ko-KR" altLang="en-US" sz="1000" dirty="0" smtClean="0"/>
              <a:t>센터재고 이동반려</a:t>
            </a:r>
            <a:endParaRPr lang="en-US" altLang="ko-KR" sz="1000" dirty="0" smtClean="0"/>
          </a:p>
        </p:txBody>
      </p:sp>
      <p:cxnSp>
        <p:nvCxnSpPr>
          <p:cNvPr id="20" name="구부러진 연결선 19"/>
          <p:cNvCxnSpPr>
            <a:stCxn id="19" idx="2"/>
            <a:endCxn id="69" idx="3"/>
          </p:cNvCxnSpPr>
          <p:nvPr/>
        </p:nvCxnSpPr>
        <p:spPr>
          <a:xfrm rot="5400000" flipH="1">
            <a:off x="6090949" y="2416433"/>
            <a:ext cx="309563" cy="4263695"/>
          </a:xfrm>
          <a:prstGeom prst="curvedConnector3">
            <a:avLst>
              <a:gd name="adj1" fmla="val -73846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순서도: 연결자 23"/>
          <p:cNvSpPr/>
          <p:nvPr/>
        </p:nvSpPr>
        <p:spPr>
          <a:xfrm>
            <a:off x="4558197" y="4612370"/>
            <a:ext cx="213753" cy="182235"/>
          </a:xfrm>
          <a:prstGeom prst="flowChartConnector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 smtClean="0">
                <a:solidFill>
                  <a:schemeClr val="tx1"/>
                </a:solidFill>
              </a:rPr>
              <a:t>+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711719" y="4589383"/>
            <a:ext cx="960107" cy="23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재고증</a:t>
            </a:r>
            <a:r>
              <a:rPr lang="ko-KR" altLang="en-US" sz="800" dirty="0"/>
              <a:t>가</a:t>
            </a:r>
          </a:p>
        </p:txBody>
      </p:sp>
    </p:spTree>
    <p:extLst>
      <p:ext uri="{BB962C8B-B14F-4D97-AF65-F5344CB8AC3E}">
        <p14:creationId xmlns:p14="http://schemas.microsoft.com/office/powerpoint/2010/main" val="66049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609147"/>
              </p:ext>
            </p:extLst>
          </p:nvPr>
        </p:nvGraphicFramePr>
        <p:xfrm>
          <a:off x="133638" y="110843"/>
          <a:ext cx="11907161" cy="664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28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3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홈앤서비스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홈앤서비스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&gt;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바코드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상품조회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6909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2" cstate="print"/>
          <a:srcRect l="8094" t="3478" r="4741" b="7707"/>
          <a:stretch>
            <a:fillRect/>
          </a:stretch>
        </p:blipFill>
        <p:spPr bwMode="auto">
          <a:xfrm>
            <a:off x="397465" y="707010"/>
            <a:ext cx="3230848" cy="5835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721322" y="1639510"/>
            <a:ext cx="2618295" cy="39607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21322" y="1639511"/>
            <a:ext cx="2618295" cy="3444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물류 서비스</a:t>
            </a:r>
            <a:endParaRPr lang="ko-KR" altLang="en-US" sz="14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1733" y="1692019"/>
            <a:ext cx="571500" cy="23379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22188" y="1704839"/>
            <a:ext cx="677453" cy="198935"/>
          </a:xfrm>
          <a:prstGeom prst="rect">
            <a:avLst/>
          </a:prstGeom>
        </p:spPr>
      </p:pic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2" cstate="print"/>
          <a:srcRect l="8094" t="3478" r="4741" b="7707"/>
          <a:stretch>
            <a:fillRect/>
          </a:stretch>
        </p:blipFill>
        <p:spPr bwMode="auto">
          <a:xfrm>
            <a:off x="5108258" y="707010"/>
            <a:ext cx="3230848" cy="5835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5432115" y="1639510"/>
            <a:ext cx="2618295" cy="39607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432115" y="1639511"/>
            <a:ext cx="2618295" cy="3444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물류 서비스</a:t>
            </a:r>
            <a:endParaRPr lang="ko-KR" altLang="en-US" sz="1400" b="1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52526" y="1692019"/>
            <a:ext cx="571500" cy="23379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32981" y="1704839"/>
            <a:ext cx="677453" cy="19893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435101" y="2020241"/>
            <a:ext cx="1265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ㅇ 상품 재고 정보</a:t>
            </a:r>
            <a:endParaRPr lang="ko-KR" altLang="en-US" sz="1000" b="1" dirty="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592707"/>
              </p:ext>
            </p:extLst>
          </p:nvPr>
        </p:nvGraphicFramePr>
        <p:xfrm>
          <a:off x="5579396" y="2266462"/>
          <a:ext cx="2242065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206">
                  <a:extLst>
                    <a:ext uri="{9D8B030D-6E8A-4147-A177-3AD203B41FA5}">
                      <a16:colId xmlns:a16="http://schemas.microsoft.com/office/drawing/2014/main" val="3452150547"/>
                    </a:ext>
                  </a:extLst>
                </a:gridCol>
                <a:gridCol w="1385859">
                  <a:extLst>
                    <a:ext uri="{9D8B030D-6E8A-4147-A177-3AD203B41FA5}">
                      <a16:colId xmlns:a16="http://schemas.microsoft.com/office/drawing/2014/main" val="3900065903"/>
                    </a:ext>
                  </a:extLst>
                </a:gridCol>
              </a:tblGrid>
              <a:tr h="1991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바코드 번호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20170103002</a:t>
                      </a:r>
                      <a:endParaRPr lang="ko-KR" altLang="en-US" sz="8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765757"/>
                  </a:ext>
                </a:extLst>
              </a:tr>
              <a:tr h="2036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상품 코드</a:t>
                      </a:r>
                      <a:endParaRPr lang="ko-KR" altLang="en-US" sz="800" b="1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1000026901</a:t>
                      </a:r>
                      <a:endParaRPr lang="ko-KR" altLang="en-US" sz="800" b="0" u="none" dirty="0" smtClean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525399"/>
                  </a:ext>
                </a:extLst>
              </a:tr>
              <a:tr h="2036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테스트 상품 </a:t>
                      </a:r>
                      <a:r>
                        <a:rPr lang="en-US" altLang="ko-KR" sz="800" b="0" u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1234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3002378"/>
                  </a:ext>
                </a:extLst>
              </a:tr>
              <a:tr h="2036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dirty="0" smtClean="0">
                          <a:solidFill>
                            <a:schemeClr val="tx1"/>
                          </a:solidFill>
                        </a:rPr>
                        <a:t>상품 규격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높이 </a:t>
                      </a:r>
                      <a:r>
                        <a:rPr lang="en-US" altLang="ko-KR" sz="800" b="0" u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110pt,</a:t>
                      </a:r>
                      <a:r>
                        <a:rPr lang="en-US" altLang="ko-KR" sz="800" b="0" u="none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800" b="0" u="none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너비 </a:t>
                      </a:r>
                      <a:r>
                        <a:rPr lang="en-US" altLang="ko-KR" sz="800" b="0" u="none" baseline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3pt</a:t>
                      </a:r>
                      <a:endParaRPr lang="ko-KR" altLang="en-US" sz="800" b="0" u="none" dirty="0" smtClean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041470"/>
                  </a:ext>
                </a:extLst>
              </a:tr>
              <a:tr h="2036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dirty="0" smtClean="0">
                          <a:solidFill>
                            <a:schemeClr val="tx1"/>
                          </a:solidFill>
                        </a:rPr>
                        <a:t>공급사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테스트 공급사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929474"/>
                  </a:ext>
                </a:extLst>
              </a:tr>
              <a:tr h="2036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dirty="0" smtClean="0">
                          <a:solidFill>
                            <a:schemeClr val="tx1"/>
                          </a:solidFill>
                        </a:rPr>
                        <a:t>입고 일</a:t>
                      </a:r>
                      <a:r>
                        <a:rPr lang="en-US" altLang="ko-KR" sz="800" b="1" u="none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1" u="none" dirty="0" smtClean="0">
                          <a:solidFill>
                            <a:schemeClr val="tx1"/>
                          </a:solidFill>
                        </a:rPr>
                        <a:t>수량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2017-01-05 / 100 </a:t>
                      </a:r>
                      <a:r>
                        <a:rPr lang="ko-KR" altLang="en-US" sz="800" b="0" u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215399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432115" y="3633629"/>
            <a:ext cx="1265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ㅇ 상태 별 수량</a:t>
            </a:r>
            <a:endParaRPr lang="ko-KR" altLang="en-US" sz="1000" b="1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37038" y="1385435"/>
            <a:ext cx="1231542" cy="24731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오른쪽으로 구부러진 화살표 20"/>
          <p:cNvSpPr/>
          <p:nvPr/>
        </p:nvSpPr>
        <p:spPr>
          <a:xfrm rot="16200000" flipH="1">
            <a:off x="3098765" y="1253684"/>
            <a:ext cx="620321" cy="1842060"/>
          </a:xfrm>
          <a:prstGeom prst="curvedRightArrow">
            <a:avLst/>
          </a:prstGeom>
          <a:solidFill>
            <a:schemeClr val="accent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459380" y="5233140"/>
            <a:ext cx="476123" cy="18365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닫</a:t>
            </a:r>
            <a:r>
              <a:rPr lang="ko-KR" altLang="en-US" sz="800" dirty="0"/>
              <a:t>기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027404" y="3814380"/>
            <a:ext cx="1948815" cy="40005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출고 처리</a:t>
            </a:r>
            <a:endParaRPr lang="ko-KR" altLang="en-US" sz="1200" b="1" dirty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1001277" y="2419927"/>
            <a:ext cx="1948815" cy="40005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/>
              <a:t>        바코드 상품 조회</a:t>
            </a:r>
            <a:endParaRPr lang="ko-KR" altLang="en-US" sz="1200" b="1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1018857" y="3109208"/>
            <a:ext cx="1948815" cy="4000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입고 처리</a:t>
            </a:r>
            <a:endParaRPr lang="ko-KR" altLang="en-US" sz="1200" b="1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89777" y="2518046"/>
            <a:ext cx="271840" cy="195385"/>
          </a:xfrm>
          <a:prstGeom prst="rect">
            <a:avLst/>
          </a:prstGeom>
        </p:spPr>
      </p:pic>
      <p:sp>
        <p:nvSpPr>
          <p:cNvPr id="29" name="타원 28"/>
          <p:cNvSpPr/>
          <p:nvPr/>
        </p:nvSpPr>
        <p:spPr>
          <a:xfrm>
            <a:off x="2487895" y="2308635"/>
            <a:ext cx="198000" cy="19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</a:t>
            </a:r>
            <a:endParaRPr lang="ko-KR" altLang="en-US" sz="800" dirty="0"/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077123"/>
              </p:ext>
            </p:extLst>
          </p:nvPr>
        </p:nvGraphicFramePr>
        <p:xfrm>
          <a:off x="5576408" y="3864581"/>
          <a:ext cx="2242065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206">
                  <a:extLst>
                    <a:ext uri="{9D8B030D-6E8A-4147-A177-3AD203B41FA5}">
                      <a16:colId xmlns:a16="http://schemas.microsoft.com/office/drawing/2014/main" val="3452150547"/>
                    </a:ext>
                  </a:extLst>
                </a:gridCol>
                <a:gridCol w="1385859">
                  <a:extLst>
                    <a:ext uri="{9D8B030D-6E8A-4147-A177-3AD203B41FA5}">
                      <a16:colId xmlns:a16="http://schemas.microsoft.com/office/drawing/2014/main" val="3900065903"/>
                    </a:ext>
                  </a:extLst>
                </a:gridCol>
              </a:tblGrid>
              <a:tr h="1991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현재고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</a:rPr>
                        <a:t>(B)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1,230</a:t>
                      </a:r>
                      <a:endParaRPr lang="ko-KR" altLang="en-US" sz="8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765757"/>
                  </a:ext>
                </a:extLst>
              </a:tr>
              <a:tr h="2036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안전재고</a:t>
                      </a:r>
                      <a:r>
                        <a:rPr lang="en-US" altLang="ko-KR" sz="800" b="1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(A)</a:t>
                      </a:r>
                      <a:endParaRPr lang="ko-KR" altLang="en-US" sz="800" b="1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100</a:t>
                      </a:r>
                      <a:endParaRPr lang="ko-KR" altLang="en-US" sz="800" b="0" u="none" dirty="0" smtClean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525399"/>
                  </a:ext>
                </a:extLst>
              </a:tr>
              <a:tr h="2036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dirty="0" smtClean="0">
                          <a:solidFill>
                            <a:schemeClr val="tx1"/>
                          </a:solidFill>
                        </a:rPr>
                        <a:t>발주</a:t>
                      </a:r>
                      <a:r>
                        <a:rPr lang="en-US" altLang="ko-KR" sz="800" b="1" u="none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1" u="none" dirty="0" smtClean="0">
                          <a:solidFill>
                            <a:schemeClr val="tx1"/>
                          </a:solidFill>
                        </a:rPr>
                        <a:t>배송중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 / 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3002378"/>
                  </a:ext>
                </a:extLst>
              </a:tr>
              <a:tr h="2036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dirty="0" smtClean="0">
                          <a:solidFill>
                            <a:schemeClr val="tx1"/>
                          </a:solidFill>
                        </a:rPr>
                        <a:t>반품대기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800" b="0" u="none" dirty="0" smtClean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6041470"/>
                  </a:ext>
                </a:extLst>
              </a:tr>
              <a:tr h="2036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dirty="0" smtClean="0">
                          <a:solidFill>
                            <a:schemeClr val="tx1"/>
                          </a:solidFill>
                        </a:rPr>
                        <a:t>과부족</a:t>
                      </a:r>
                      <a:r>
                        <a:rPr lang="en-US" altLang="ko-KR" sz="800" b="1" u="none" dirty="0" smtClean="0">
                          <a:solidFill>
                            <a:schemeClr val="tx1"/>
                          </a:solidFill>
                        </a:rPr>
                        <a:t>(B-A)</a:t>
                      </a:r>
                      <a:endParaRPr lang="ko-KR" altLang="en-US" sz="800" b="1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1,130</a:t>
                      </a:r>
                      <a:endParaRPr lang="ko-KR" altLang="en-US" sz="800" b="0" u="none" dirty="0" smtClean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929474"/>
                  </a:ext>
                </a:extLst>
              </a:tr>
            </a:tbl>
          </a:graphicData>
        </a:graphic>
      </p:graphicFrame>
      <p:sp>
        <p:nvSpPr>
          <p:cNvPr id="31" name="모서리가 둥근 직사각형 30"/>
          <p:cNvSpPr/>
          <p:nvPr/>
        </p:nvSpPr>
        <p:spPr>
          <a:xfrm>
            <a:off x="1022359" y="4509670"/>
            <a:ext cx="1948815" cy="40005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재고이동 출고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67659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518240"/>
              </p:ext>
            </p:extLst>
          </p:nvPr>
        </p:nvGraphicFramePr>
        <p:xfrm>
          <a:off x="133638" y="110843"/>
          <a:ext cx="11907161" cy="664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28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3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홈앤서비스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홈앤서비스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&gt;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입고처리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6909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2" cstate="print"/>
          <a:srcRect l="8094" t="3478" r="4741" b="7707"/>
          <a:stretch>
            <a:fillRect/>
          </a:stretch>
        </p:blipFill>
        <p:spPr bwMode="auto">
          <a:xfrm>
            <a:off x="4784876" y="707010"/>
            <a:ext cx="3230848" cy="5835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5108733" y="1639510"/>
            <a:ext cx="2618295" cy="39607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108733" y="1639511"/>
            <a:ext cx="2618295" cy="3444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물류 서비스</a:t>
            </a:r>
            <a:endParaRPr lang="ko-KR" altLang="en-US" sz="14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29144" y="1692019"/>
            <a:ext cx="571500" cy="23379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009599" y="1704839"/>
            <a:ext cx="677453" cy="198935"/>
          </a:xfrm>
          <a:prstGeom prst="rect">
            <a:avLst/>
          </a:prstGeom>
        </p:spPr>
      </p:pic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506055"/>
              </p:ext>
            </p:extLst>
          </p:nvPr>
        </p:nvGraphicFramePr>
        <p:xfrm>
          <a:off x="5129144" y="2437023"/>
          <a:ext cx="2557908" cy="1878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5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21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81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03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주문번호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배송일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상품코드</a:t>
                      </a:r>
                      <a:r>
                        <a:rPr lang="en-US" altLang="ko-KR" sz="70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</a:p>
                    <a:p>
                      <a:pPr algn="ctr"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공급사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상품정보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수량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0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sng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BIT1611010001-1</a:t>
                      </a:r>
                      <a:br>
                        <a:rPr lang="en-US" altLang="ko-KR" sz="700" b="0" u="sng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2017-01-13</a:t>
                      </a:r>
                      <a:endParaRPr lang="ko-KR" altLang="en-US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123123123/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 공급사</a:t>
                      </a:r>
                      <a:endParaRPr lang="en-US" altLang="ko-KR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1235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높이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210px,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너비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3px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108000" marT="72000" marB="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sng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BIT1611010001-2</a:t>
                      </a:r>
                      <a:br>
                        <a:rPr lang="en-US" altLang="ko-KR" sz="700" b="0" u="sng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2017-01-13</a:t>
                      </a:r>
                      <a:endParaRPr lang="ko-KR" altLang="en-US" sz="700" b="0" u="none" kern="1200" dirty="0" smtClean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22123123232/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 공급사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1236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높이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110px,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너비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4px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30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108000" marT="72000" marB="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sng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BIT1611010001-3</a:t>
                      </a:r>
                      <a:br>
                        <a:rPr lang="en-US" altLang="ko-KR" sz="700" b="0" u="sng" kern="120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2017-01-13</a:t>
                      </a:r>
                      <a:endParaRPr lang="ko-KR" altLang="en-US" sz="700" b="0" u="none" kern="1200" dirty="0" smtClean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232123123/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 공급사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1237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높이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410px,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너비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5px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108000" marT="72000" marB="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모서리가 둥근 직사각형 10"/>
          <p:cNvSpPr/>
          <p:nvPr/>
        </p:nvSpPr>
        <p:spPr>
          <a:xfrm>
            <a:off x="7242851" y="3136246"/>
            <a:ext cx="384143" cy="18662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b="1" smtClean="0"/>
              <a:t>입고</a:t>
            </a:r>
            <a:endParaRPr lang="ko-KR" altLang="en-US" sz="700" b="1" dirty="0"/>
          </a:p>
        </p:txBody>
      </p:sp>
      <p:pic>
        <p:nvPicPr>
          <p:cNvPr id="17" name="Picture 1"/>
          <p:cNvPicPr>
            <a:picLocks noChangeAspect="1" noChangeArrowheads="1"/>
          </p:cNvPicPr>
          <p:nvPr/>
        </p:nvPicPr>
        <p:blipFill>
          <a:blip r:embed="rId2" cstate="print"/>
          <a:srcRect l="8094" t="3478" r="4741" b="7707"/>
          <a:stretch>
            <a:fillRect/>
          </a:stretch>
        </p:blipFill>
        <p:spPr bwMode="auto">
          <a:xfrm>
            <a:off x="397465" y="707010"/>
            <a:ext cx="3230848" cy="5835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직사각형 17"/>
          <p:cNvSpPr/>
          <p:nvPr/>
        </p:nvSpPr>
        <p:spPr>
          <a:xfrm>
            <a:off x="721322" y="1639510"/>
            <a:ext cx="2618295" cy="39607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21322" y="1639511"/>
            <a:ext cx="2618295" cy="3444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물류 서비스</a:t>
            </a:r>
            <a:endParaRPr lang="ko-KR" altLang="en-US" sz="1400" b="1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1733" y="1692019"/>
            <a:ext cx="571500" cy="233795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22188" y="1704839"/>
            <a:ext cx="677453" cy="198935"/>
          </a:xfrm>
          <a:prstGeom prst="rect">
            <a:avLst/>
          </a:prstGeom>
        </p:spPr>
      </p:pic>
      <p:sp>
        <p:nvSpPr>
          <p:cNvPr id="22" name="모서리가 둥근 직사각형 21"/>
          <p:cNvSpPr/>
          <p:nvPr/>
        </p:nvSpPr>
        <p:spPr>
          <a:xfrm>
            <a:off x="1027404" y="3814380"/>
            <a:ext cx="1948815" cy="40005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출고 처리</a:t>
            </a:r>
            <a:endParaRPr lang="ko-KR" altLang="en-US" sz="1200" b="1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1001277" y="2419927"/>
            <a:ext cx="1948815" cy="40005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/>
              <a:t>        바코드 상품 조회</a:t>
            </a:r>
            <a:endParaRPr lang="ko-KR" altLang="en-US" sz="1200" b="1" dirty="0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018857" y="3109208"/>
            <a:ext cx="1948815" cy="4000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입고 처리</a:t>
            </a:r>
            <a:endParaRPr lang="ko-KR" altLang="en-US" sz="1200" b="1" dirty="0"/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89777" y="2518046"/>
            <a:ext cx="271840" cy="195385"/>
          </a:xfrm>
          <a:prstGeom prst="rect">
            <a:avLst/>
          </a:prstGeom>
        </p:spPr>
      </p:pic>
      <p:sp>
        <p:nvSpPr>
          <p:cNvPr id="26" name="모서리가 둥근 직사각형 25"/>
          <p:cNvSpPr/>
          <p:nvPr/>
        </p:nvSpPr>
        <p:spPr>
          <a:xfrm>
            <a:off x="1022359" y="4509670"/>
            <a:ext cx="1948815" cy="40005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재고이동 출고</a:t>
            </a:r>
            <a:endParaRPr lang="ko-KR" altLang="en-US" sz="1200" b="1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7242850" y="3632415"/>
            <a:ext cx="384143" cy="18662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b="1" smtClean="0"/>
              <a:t>입고</a:t>
            </a:r>
            <a:endParaRPr lang="ko-KR" altLang="en-US" sz="700" b="1" dirty="0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7242849" y="4063398"/>
            <a:ext cx="384143" cy="18662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b="1" smtClean="0"/>
              <a:t>입고</a:t>
            </a:r>
            <a:endParaRPr lang="ko-KR" altLang="en-US" sz="700" b="1" dirty="0"/>
          </a:p>
        </p:txBody>
      </p:sp>
      <p:sp>
        <p:nvSpPr>
          <p:cNvPr id="29" name="오른쪽으로 구부러진 화살표 28"/>
          <p:cNvSpPr/>
          <p:nvPr/>
        </p:nvSpPr>
        <p:spPr>
          <a:xfrm rot="15061605" flipH="1">
            <a:off x="3437046" y="1419177"/>
            <a:ext cx="620321" cy="2315715"/>
          </a:xfrm>
          <a:prstGeom prst="curvedRightArrow">
            <a:avLst/>
          </a:prstGeom>
          <a:solidFill>
            <a:schemeClr val="accent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08733" y="2173706"/>
            <a:ext cx="1265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ㅇ</a:t>
            </a:r>
            <a:r>
              <a:rPr lang="ko-KR" altLang="en-US" sz="1000" b="1" dirty="0" smtClean="0"/>
              <a:t> </a:t>
            </a:r>
            <a:r>
              <a:rPr lang="ko-KR" altLang="en-US" sz="1000" b="1" dirty="0" err="1" smtClean="0"/>
              <a:t>입고처리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357638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953433"/>
              </p:ext>
            </p:extLst>
          </p:nvPr>
        </p:nvGraphicFramePr>
        <p:xfrm>
          <a:off x="133638" y="110843"/>
          <a:ext cx="11907161" cy="664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28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3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홈앤서비스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홈앤서비스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&gt;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출고처리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6909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2" cstate="print"/>
          <a:srcRect l="8094" t="3478" r="4741" b="7707"/>
          <a:stretch>
            <a:fillRect/>
          </a:stretch>
        </p:blipFill>
        <p:spPr bwMode="auto">
          <a:xfrm>
            <a:off x="397465" y="707010"/>
            <a:ext cx="3230848" cy="5835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721322" y="1639510"/>
            <a:ext cx="2618295" cy="39607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21322" y="1639511"/>
            <a:ext cx="2618295" cy="3444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물류 서비스</a:t>
            </a:r>
            <a:endParaRPr lang="ko-KR" altLang="en-US" sz="14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1733" y="1692019"/>
            <a:ext cx="571500" cy="23379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22188" y="1704839"/>
            <a:ext cx="677453" cy="198935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1027404" y="3814380"/>
            <a:ext cx="1948815" cy="40005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출고 처리</a:t>
            </a:r>
            <a:endParaRPr lang="ko-KR" altLang="en-US" sz="1200" b="1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001277" y="2419927"/>
            <a:ext cx="1948815" cy="40005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/>
              <a:t>        바코드 상품 조회</a:t>
            </a:r>
            <a:endParaRPr lang="ko-KR" altLang="en-US" sz="1200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018857" y="3109208"/>
            <a:ext cx="1948815" cy="4000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입고 처리</a:t>
            </a:r>
            <a:endParaRPr lang="ko-KR" altLang="en-US" sz="1200" b="1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89777" y="2518046"/>
            <a:ext cx="271840" cy="195385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1022359" y="4509670"/>
            <a:ext cx="1948815" cy="40005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재고이동 출고</a:t>
            </a:r>
            <a:endParaRPr lang="ko-KR" altLang="en-US" sz="1200" b="1" dirty="0"/>
          </a:p>
        </p:txBody>
      </p:sp>
      <p:pic>
        <p:nvPicPr>
          <p:cNvPr id="14" name="Picture 1"/>
          <p:cNvPicPr>
            <a:picLocks noChangeAspect="1" noChangeArrowheads="1"/>
          </p:cNvPicPr>
          <p:nvPr/>
        </p:nvPicPr>
        <p:blipFill>
          <a:blip r:embed="rId2" cstate="print"/>
          <a:srcRect l="8094" t="3478" r="4741" b="7707"/>
          <a:stretch>
            <a:fillRect/>
          </a:stretch>
        </p:blipFill>
        <p:spPr bwMode="auto">
          <a:xfrm>
            <a:off x="3837425" y="707010"/>
            <a:ext cx="3230848" cy="5835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직사각형 14"/>
          <p:cNvSpPr/>
          <p:nvPr/>
        </p:nvSpPr>
        <p:spPr>
          <a:xfrm>
            <a:off x="4161282" y="1639510"/>
            <a:ext cx="2618295" cy="39607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161282" y="1639511"/>
            <a:ext cx="2618295" cy="3444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물류 서비스</a:t>
            </a:r>
            <a:endParaRPr lang="ko-KR" altLang="en-US" sz="1400" b="1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81693" y="1692019"/>
            <a:ext cx="571500" cy="23379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62148" y="1704839"/>
            <a:ext cx="677453" cy="198935"/>
          </a:xfrm>
          <a:prstGeom prst="rect">
            <a:avLst/>
          </a:prstGeom>
        </p:spPr>
      </p:pic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318237"/>
              </p:ext>
            </p:extLst>
          </p:nvPr>
        </p:nvGraphicFramePr>
        <p:xfrm>
          <a:off x="4181693" y="3263288"/>
          <a:ext cx="2497848" cy="1878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41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20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03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상품코드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공급사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상품정보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현재고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0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123123123/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 공급사</a:t>
                      </a:r>
                      <a:endParaRPr lang="en-US" altLang="ko-KR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1235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높이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210px,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너비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3px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108000" marT="72000" marB="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22123123232/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 공급사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1236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높이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110px,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너비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4px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30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108000" marT="72000" marB="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232123123/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 공급사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1237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높이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410px,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너비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5px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108000" marT="72000" marB="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모서리가 둥근 직사각형 19"/>
          <p:cNvSpPr/>
          <p:nvPr/>
        </p:nvSpPr>
        <p:spPr>
          <a:xfrm>
            <a:off x="6218281" y="3962511"/>
            <a:ext cx="384143" cy="18662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b="1" dirty="0"/>
              <a:t>출</a:t>
            </a:r>
            <a:r>
              <a:rPr lang="ko-KR" altLang="en-US" sz="700" b="1" dirty="0" smtClean="0"/>
              <a:t>고</a:t>
            </a:r>
            <a:endParaRPr lang="ko-KR" altLang="en-US" sz="700" b="1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6218280" y="4458680"/>
            <a:ext cx="384143" cy="18662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b="1" dirty="0"/>
              <a:t>출</a:t>
            </a:r>
            <a:r>
              <a:rPr lang="ko-KR" altLang="en-US" sz="700" b="1" dirty="0" smtClean="0"/>
              <a:t>고</a:t>
            </a:r>
            <a:endParaRPr lang="ko-KR" altLang="en-US" sz="700" b="1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6218279" y="4889663"/>
            <a:ext cx="384143" cy="18662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b="1" dirty="0"/>
              <a:t>출</a:t>
            </a:r>
            <a:r>
              <a:rPr lang="ko-KR" altLang="en-US" sz="700" b="1" dirty="0" smtClean="0"/>
              <a:t>고</a:t>
            </a:r>
            <a:endParaRPr lang="ko-KR" altLang="en-US" sz="7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161282" y="2030485"/>
            <a:ext cx="1265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ㅇ</a:t>
            </a:r>
            <a:r>
              <a:rPr lang="ko-KR" altLang="en-US" sz="1000" b="1" dirty="0" smtClean="0"/>
              <a:t> </a:t>
            </a:r>
            <a:r>
              <a:rPr lang="ko-KR" altLang="en-US" sz="1000" b="1" dirty="0" err="1" smtClean="0"/>
              <a:t>출고처리</a:t>
            </a:r>
            <a:endParaRPr lang="ko-KR" altLang="en-US" sz="1000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369090"/>
              </p:ext>
            </p:extLst>
          </p:nvPr>
        </p:nvGraphicFramePr>
        <p:xfrm>
          <a:off x="4279519" y="2283866"/>
          <a:ext cx="2404997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427">
                  <a:extLst>
                    <a:ext uri="{9D8B030D-6E8A-4147-A177-3AD203B41FA5}">
                      <a16:colId xmlns:a16="http://schemas.microsoft.com/office/drawing/2014/main" val="4259261201"/>
                    </a:ext>
                  </a:extLst>
                </a:gridCol>
                <a:gridCol w="1486570">
                  <a:extLst>
                    <a:ext uri="{9D8B030D-6E8A-4147-A177-3AD203B41FA5}">
                      <a16:colId xmlns:a16="http://schemas.microsoft.com/office/drawing/2014/main" val="2821822148"/>
                    </a:ext>
                  </a:extLst>
                </a:gridCol>
              </a:tblGrid>
              <a:tr h="1991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605080"/>
                  </a:ext>
                </a:extLst>
              </a:tr>
              <a:tr h="2036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상품 코드</a:t>
                      </a:r>
                      <a:endParaRPr lang="ko-KR" altLang="en-US" sz="800" b="1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dirty="0" smtClean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866965"/>
                  </a:ext>
                </a:extLst>
              </a:tr>
              <a:tr h="2036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dirty="0" smtClean="0">
                          <a:solidFill>
                            <a:schemeClr val="tx1"/>
                          </a:solidFill>
                        </a:rPr>
                        <a:t>과부족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 smtClean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398782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5249974" y="2748384"/>
            <a:ext cx="1141061" cy="1504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전체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이등변 삼각형 24"/>
          <p:cNvSpPr/>
          <p:nvPr/>
        </p:nvSpPr>
        <p:spPr>
          <a:xfrm flipV="1">
            <a:off x="6263238" y="2764640"/>
            <a:ext cx="105459" cy="10227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259813" y="2538798"/>
            <a:ext cx="1141061" cy="1504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259813" y="2326962"/>
            <a:ext cx="1141061" cy="1504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125142" y="2973166"/>
            <a:ext cx="554399" cy="252000"/>
          </a:xfrm>
          <a:prstGeom prst="rect">
            <a:avLst/>
          </a:prstGeom>
        </p:spPr>
      </p:pic>
      <p:pic>
        <p:nvPicPr>
          <p:cNvPr id="44" name="Picture 1"/>
          <p:cNvPicPr>
            <a:picLocks noChangeAspect="1" noChangeArrowheads="1"/>
          </p:cNvPicPr>
          <p:nvPr/>
        </p:nvPicPr>
        <p:blipFill>
          <a:blip r:embed="rId2" cstate="print"/>
          <a:srcRect l="8094" t="3478" r="4741" b="7707"/>
          <a:stretch>
            <a:fillRect/>
          </a:stretch>
        </p:blipFill>
        <p:spPr bwMode="auto">
          <a:xfrm>
            <a:off x="7404299" y="707010"/>
            <a:ext cx="3230848" cy="5835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" name="직사각형 44"/>
          <p:cNvSpPr/>
          <p:nvPr/>
        </p:nvSpPr>
        <p:spPr>
          <a:xfrm>
            <a:off x="7728156" y="1639510"/>
            <a:ext cx="2618295" cy="39607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7728156" y="1639511"/>
            <a:ext cx="2618295" cy="3444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물류 서비스</a:t>
            </a:r>
            <a:endParaRPr lang="ko-KR" altLang="en-US" sz="1400" b="1" dirty="0"/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48567" y="1692019"/>
            <a:ext cx="571500" cy="233795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629022" y="1704839"/>
            <a:ext cx="677453" cy="198935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7728156" y="2030485"/>
            <a:ext cx="1265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ㅇ</a:t>
            </a:r>
            <a:r>
              <a:rPr lang="ko-KR" altLang="en-US" sz="1000" b="1" dirty="0" smtClean="0"/>
              <a:t> </a:t>
            </a:r>
            <a:r>
              <a:rPr lang="ko-KR" altLang="en-US" sz="1000" b="1" dirty="0" err="1" smtClean="0"/>
              <a:t>출고처리</a:t>
            </a:r>
            <a:endParaRPr lang="ko-KR" altLang="en-US" sz="1000" b="1" dirty="0"/>
          </a:p>
        </p:txBody>
      </p:sp>
      <p:sp>
        <p:nvSpPr>
          <p:cNvPr id="61" name="직사각형 60"/>
          <p:cNvSpPr/>
          <p:nvPr/>
        </p:nvSpPr>
        <p:spPr>
          <a:xfrm>
            <a:off x="7753494" y="2940166"/>
            <a:ext cx="383440" cy="12573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8692483" y="4670346"/>
            <a:ext cx="360000" cy="216000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출고</a:t>
            </a:r>
            <a:endParaRPr lang="ko-KR" altLang="en-US" sz="800" dirty="0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9104859" y="4670343"/>
            <a:ext cx="360000" cy="2160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닫기</a:t>
            </a:r>
            <a:endParaRPr lang="ko-KR" altLang="en-US" sz="800" dirty="0"/>
          </a:p>
        </p:txBody>
      </p:sp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438551"/>
              </p:ext>
            </p:extLst>
          </p:nvPr>
        </p:nvGraphicFramePr>
        <p:xfrm>
          <a:off x="7792841" y="2411816"/>
          <a:ext cx="2387635" cy="20985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5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5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4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상품코드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3123123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테스트 상품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992752"/>
                  </a:ext>
                </a:extLst>
              </a:tr>
              <a:tr h="3188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상품규격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높이 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123, 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너비 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3px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990726"/>
                  </a:ext>
                </a:extLst>
              </a:tr>
              <a:tr h="3188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공급사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테스트공급사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148191"/>
                  </a:ext>
                </a:extLst>
              </a:tr>
              <a:tr h="2686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현재고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10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8884290"/>
                  </a:ext>
                </a:extLst>
              </a:tr>
              <a:tr h="3020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출고수량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864244"/>
                  </a:ext>
                </a:extLst>
              </a:tr>
              <a:tr h="3053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출고인수자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688501"/>
                  </a:ext>
                </a:extLst>
              </a:tr>
            </a:tbl>
          </a:graphicData>
        </a:graphic>
      </p:graphicFrame>
      <p:sp>
        <p:nvSpPr>
          <p:cNvPr id="68" name="직사각형 67"/>
          <p:cNvSpPr/>
          <p:nvPr/>
        </p:nvSpPr>
        <p:spPr>
          <a:xfrm>
            <a:off x="8578974" y="4268156"/>
            <a:ext cx="885885" cy="19052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8588010" y="3963579"/>
            <a:ext cx="644098" cy="1820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997389"/>
              </p:ext>
            </p:extLst>
          </p:nvPr>
        </p:nvGraphicFramePr>
        <p:xfrm>
          <a:off x="2204292" y="-608084"/>
          <a:ext cx="4736976" cy="538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206">
                  <a:extLst>
                    <a:ext uri="{9D8B030D-6E8A-4147-A177-3AD203B41FA5}">
                      <a16:colId xmlns:a16="http://schemas.microsoft.com/office/drawing/2014/main" val="3885967542"/>
                    </a:ext>
                  </a:extLst>
                </a:gridCol>
                <a:gridCol w="1183145">
                  <a:extLst>
                    <a:ext uri="{9D8B030D-6E8A-4147-A177-3AD203B41FA5}">
                      <a16:colId xmlns:a16="http://schemas.microsoft.com/office/drawing/2014/main" val="2444298904"/>
                    </a:ext>
                  </a:extLst>
                </a:gridCol>
                <a:gridCol w="1316052">
                  <a:extLst>
                    <a:ext uri="{9D8B030D-6E8A-4147-A177-3AD203B41FA5}">
                      <a16:colId xmlns:a16="http://schemas.microsoft.com/office/drawing/2014/main" val="4127491344"/>
                    </a:ext>
                  </a:extLst>
                </a:gridCol>
                <a:gridCol w="1381573">
                  <a:extLst>
                    <a:ext uri="{9D8B030D-6E8A-4147-A177-3AD203B41FA5}">
                      <a16:colId xmlns:a16="http://schemas.microsoft.com/office/drawing/2014/main" val="361451810"/>
                    </a:ext>
                  </a:extLst>
                </a:gridCol>
              </a:tblGrid>
              <a:tr h="2820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 코드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 규격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공급사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583346"/>
                  </a:ext>
                </a:extLst>
              </a:tr>
              <a:tr h="2564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10000026090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공급사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높이 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110pt, 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너비 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3pt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공급사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203267"/>
                  </a:ext>
                </a:extLst>
              </a:tr>
            </a:tbl>
          </a:graphicData>
        </a:graphic>
      </p:graphicFrame>
      <p:sp>
        <p:nvSpPr>
          <p:cNvPr id="71" name="오른쪽 화살표 70"/>
          <p:cNvSpPr/>
          <p:nvPr/>
        </p:nvSpPr>
        <p:spPr>
          <a:xfrm>
            <a:off x="2967672" y="3896535"/>
            <a:ext cx="1020434" cy="3056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오른쪽 화살표 71"/>
          <p:cNvSpPr/>
          <p:nvPr/>
        </p:nvSpPr>
        <p:spPr>
          <a:xfrm>
            <a:off x="6578781" y="3929640"/>
            <a:ext cx="1020434" cy="3056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TextBox 72"/>
          <p:cNvSpPr txBox="1"/>
          <p:nvPr/>
        </p:nvSpPr>
        <p:spPr>
          <a:xfrm>
            <a:off x="4967596" y="5335738"/>
            <a:ext cx="10310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 &lt; 1 2 3 4 5 &gt;</a:t>
            </a:r>
            <a:endParaRPr lang="ko-KR" altLang="en-US" sz="1000" dirty="0"/>
          </a:p>
        </p:txBody>
      </p:sp>
      <p:sp>
        <p:nvSpPr>
          <p:cNvPr id="49" name="이등변 삼각형 48"/>
          <p:cNvSpPr/>
          <p:nvPr/>
        </p:nvSpPr>
        <p:spPr>
          <a:xfrm flipV="1">
            <a:off x="9358396" y="4312279"/>
            <a:ext cx="105459" cy="10227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998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362590"/>
              </p:ext>
            </p:extLst>
          </p:nvPr>
        </p:nvGraphicFramePr>
        <p:xfrm>
          <a:off x="133638" y="110843"/>
          <a:ext cx="11907161" cy="664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28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3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홈앤서비스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홈앤서비스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&gt; 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재고이동 출고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6909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2" cstate="print"/>
          <a:srcRect l="8094" t="3478" r="4741" b="7707"/>
          <a:stretch>
            <a:fillRect/>
          </a:stretch>
        </p:blipFill>
        <p:spPr bwMode="auto">
          <a:xfrm>
            <a:off x="397465" y="707010"/>
            <a:ext cx="3230848" cy="5835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721322" y="1639510"/>
            <a:ext cx="2618295" cy="39607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21322" y="1639511"/>
            <a:ext cx="2618295" cy="3444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물류 서비스</a:t>
            </a:r>
            <a:endParaRPr lang="ko-KR" altLang="en-US" sz="14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1733" y="1692019"/>
            <a:ext cx="571500" cy="23379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22188" y="1704839"/>
            <a:ext cx="677453" cy="198935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1027404" y="3814380"/>
            <a:ext cx="1948815" cy="40005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출고 처리</a:t>
            </a:r>
            <a:endParaRPr lang="ko-KR" altLang="en-US" sz="1200" b="1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1001277" y="2419927"/>
            <a:ext cx="1948815" cy="40005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/>
              <a:t>        바코드 상품 조회</a:t>
            </a:r>
            <a:endParaRPr lang="ko-KR" altLang="en-US" sz="1200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1018857" y="3109208"/>
            <a:ext cx="1948815" cy="4000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입고 처리</a:t>
            </a:r>
            <a:endParaRPr lang="ko-KR" altLang="en-US" sz="1200" b="1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89777" y="2518046"/>
            <a:ext cx="271840" cy="195385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1022359" y="4509670"/>
            <a:ext cx="1948815" cy="40005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/>
              <a:t>재고이동 출고</a:t>
            </a:r>
            <a:endParaRPr lang="ko-KR" altLang="en-US" sz="1200" b="1" dirty="0"/>
          </a:p>
        </p:txBody>
      </p:sp>
      <p:pic>
        <p:nvPicPr>
          <p:cNvPr id="14" name="Picture 1"/>
          <p:cNvPicPr>
            <a:picLocks noChangeAspect="1" noChangeArrowheads="1"/>
          </p:cNvPicPr>
          <p:nvPr/>
        </p:nvPicPr>
        <p:blipFill>
          <a:blip r:embed="rId2" cstate="print"/>
          <a:srcRect l="8094" t="3478" r="4741" b="7707"/>
          <a:stretch>
            <a:fillRect/>
          </a:stretch>
        </p:blipFill>
        <p:spPr bwMode="auto">
          <a:xfrm>
            <a:off x="3837425" y="707010"/>
            <a:ext cx="3230848" cy="5835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직사각형 14"/>
          <p:cNvSpPr/>
          <p:nvPr/>
        </p:nvSpPr>
        <p:spPr>
          <a:xfrm>
            <a:off x="4161282" y="1639510"/>
            <a:ext cx="2618295" cy="39607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161282" y="1639511"/>
            <a:ext cx="2618295" cy="3444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물류 서비스</a:t>
            </a:r>
            <a:endParaRPr lang="ko-KR" altLang="en-US" sz="1400" b="1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81693" y="1692019"/>
            <a:ext cx="571500" cy="23379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62148" y="1704839"/>
            <a:ext cx="677453" cy="198935"/>
          </a:xfrm>
          <a:prstGeom prst="rect">
            <a:avLst/>
          </a:prstGeom>
        </p:spPr>
      </p:pic>
      <p:graphicFrame>
        <p:nvGraphicFramePr>
          <p:cNvPr id="19" name="표 18"/>
          <p:cNvGraphicFramePr>
            <a:graphicFrameLocks noGrp="1"/>
          </p:cNvGraphicFramePr>
          <p:nvPr>
            <p:extLst/>
          </p:nvPr>
        </p:nvGraphicFramePr>
        <p:xfrm>
          <a:off x="4181693" y="3263288"/>
          <a:ext cx="2497848" cy="1878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41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20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03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상품코드</a:t>
                      </a:r>
                      <a:endParaRPr lang="en-US" altLang="ko-KR" sz="7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공급사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>
                          <a:solidFill>
                            <a:schemeClr val="tx1"/>
                          </a:solidFill>
                        </a:rPr>
                        <a:t>상품정보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 smtClean="0">
                          <a:solidFill>
                            <a:schemeClr val="tx1"/>
                          </a:solidFill>
                        </a:rPr>
                        <a:t>현재고</a:t>
                      </a:r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03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123123123/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 공급사</a:t>
                      </a:r>
                      <a:endParaRPr lang="en-US" altLang="ko-KR" sz="7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1235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높이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210px,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너비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3px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10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108000" marT="72000" marB="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22123123232/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 공급사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1236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높이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110px,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너비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4px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30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108000" marT="72000" marB="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3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232123123/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 공급사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테스트 상품명</a:t>
                      </a:r>
                      <a:r>
                        <a:rPr lang="en-US" altLang="ko-KR" sz="7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1237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높이</a:t>
                      </a:r>
                      <a:r>
                        <a:rPr lang="en-US" altLang="ko-KR" sz="7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410px,</a:t>
                      </a:r>
                      <a:r>
                        <a:rPr lang="ko-KR" altLang="en-US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너비</a:t>
                      </a:r>
                      <a:r>
                        <a:rPr lang="en-US" altLang="ko-KR" sz="7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5px</a:t>
                      </a:r>
                      <a:endParaRPr lang="ko-KR" altLang="en-US" sz="7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  <a:endParaRPr lang="ko-KR" altLang="en-US" sz="7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108000" marT="72000" marB="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모서리가 둥근 직사각형 19"/>
          <p:cNvSpPr/>
          <p:nvPr/>
        </p:nvSpPr>
        <p:spPr>
          <a:xfrm>
            <a:off x="6062149" y="3962510"/>
            <a:ext cx="540276" cy="19249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b="1" dirty="0" err="1" smtClean="0"/>
              <a:t>이동출고</a:t>
            </a:r>
            <a:endParaRPr lang="ko-KR" altLang="en-US" sz="7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161282" y="2030485"/>
            <a:ext cx="1265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ㅇ</a:t>
            </a:r>
            <a:r>
              <a:rPr lang="ko-KR" altLang="en-US" sz="1000" b="1" dirty="0" smtClean="0"/>
              <a:t> 재고이동 출고</a:t>
            </a:r>
            <a:endParaRPr lang="ko-KR" altLang="en-US" sz="1000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4279519" y="2283866"/>
          <a:ext cx="2404997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427">
                  <a:extLst>
                    <a:ext uri="{9D8B030D-6E8A-4147-A177-3AD203B41FA5}">
                      <a16:colId xmlns:a16="http://schemas.microsoft.com/office/drawing/2014/main" val="4259261201"/>
                    </a:ext>
                  </a:extLst>
                </a:gridCol>
                <a:gridCol w="1486570">
                  <a:extLst>
                    <a:ext uri="{9D8B030D-6E8A-4147-A177-3AD203B41FA5}">
                      <a16:colId xmlns:a16="http://schemas.microsoft.com/office/drawing/2014/main" val="2821822148"/>
                    </a:ext>
                  </a:extLst>
                </a:gridCol>
              </a:tblGrid>
              <a:tr h="1991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605080"/>
                  </a:ext>
                </a:extLst>
              </a:tr>
              <a:tr h="2036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상품 코드</a:t>
                      </a:r>
                      <a:endParaRPr lang="ko-KR" altLang="en-US" sz="800" b="1" u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dirty="0" smtClean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866965"/>
                  </a:ext>
                </a:extLst>
              </a:tr>
              <a:tr h="2036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u="none" dirty="0" smtClean="0">
                          <a:solidFill>
                            <a:schemeClr val="tx1"/>
                          </a:solidFill>
                        </a:rPr>
                        <a:t>과부족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dirty="0" smtClean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398782"/>
                  </a:ext>
                </a:extLst>
              </a:tr>
            </a:tbl>
          </a:graphicData>
        </a:graphic>
      </p:graphicFrame>
      <p:sp>
        <p:nvSpPr>
          <p:cNvPr id="24" name="직사각형 23"/>
          <p:cNvSpPr/>
          <p:nvPr/>
        </p:nvSpPr>
        <p:spPr>
          <a:xfrm>
            <a:off x="5249974" y="2748384"/>
            <a:ext cx="1141061" cy="1504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sz="7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전체</a:t>
            </a:r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이등변 삼각형 24"/>
          <p:cNvSpPr/>
          <p:nvPr/>
        </p:nvSpPr>
        <p:spPr>
          <a:xfrm flipV="1">
            <a:off x="6263238" y="2764640"/>
            <a:ext cx="105459" cy="10227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259813" y="2538798"/>
            <a:ext cx="1141061" cy="1504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259813" y="2326962"/>
            <a:ext cx="1141061" cy="15045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125142" y="2973166"/>
            <a:ext cx="554399" cy="252000"/>
          </a:xfrm>
          <a:prstGeom prst="rect">
            <a:avLst/>
          </a:prstGeom>
        </p:spPr>
      </p:pic>
      <p:pic>
        <p:nvPicPr>
          <p:cNvPr id="44" name="Picture 1"/>
          <p:cNvPicPr>
            <a:picLocks noChangeAspect="1" noChangeArrowheads="1"/>
          </p:cNvPicPr>
          <p:nvPr/>
        </p:nvPicPr>
        <p:blipFill>
          <a:blip r:embed="rId2" cstate="print"/>
          <a:srcRect l="8094" t="3478" r="4741" b="7707"/>
          <a:stretch>
            <a:fillRect/>
          </a:stretch>
        </p:blipFill>
        <p:spPr bwMode="auto">
          <a:xfrm>
            <a:off x="7404299" y="707010"/>
            <a:ext cx="3230848" cy="5835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" name="직사각형 44"/>
          <p:cNvSpPr/>
          <p:nvPr/>
        </p:nvSpPr>
        <p:spPr>
          <a:xfrm>
            <a:off x="7728156" y="1639510"/>
            <a:ext cx="2618295" cy="39607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7728156" y="1639511"/>
            <a:ext cx="2618295" cy="3444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물류 서비스</a:t>
            </a:r>
            <a:endParaRPr lang="ko-KR" altLang="en-US" sz="1400" b="1" dirty="0"/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48567" y="1692019"/>
            <a:ext cx="571500" cy="233795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629022" y="1704839"/>
            <a:ext cx="677453" cy="198935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7728156" y="2030485"/>
            <a:ext cx="1265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ㅇ</a:t>
            </a:r>
            <a:r>
              <a:rPr lang="ko-KR" altLang="en-US" sz="1000" b="1" dirty="0" smtClean="0"/>
              <a:t> 재고이동 출고</a:t>
            </a:r>
            <a:endParaRPr lang="ko-KR" altLang="en-US" sz="1000" b="1" dirty="0"/>
          </a:p>
        </p:txBody>
      </p:sp>
      <p:sp>
        <p:nvSpPr>
          <p:cNvPr id="61" name="직사각형 60"/>
          <p:cNvSpPr/>
          <p:nvPr/>
        </p:nvSpPr>
        <p:spPr>
          <a:xfrm>
            <a:off x="7753494" y="2940166"/>
            <a:ext cx="383440" cy="12573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8692483" y="4813694"/>
            <a:ext cx="360000" cy="216000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출고</a:t>
            </a:r>
            <a:endParaRPr lang="ko-KR" altLang="en-US" sz="800" dirty="0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9104859" y="4813691"/>
            <a:ext cx="360000" cy="2160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닫기</a:t>
            </a:r>
            <a:endParaRPr lang="ko-KR" altLang="en-US" sz="800" dirty="0"/>
          </a:p>
        </p:txBody>
      </p:sp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693256"/>
              </p:ext>
            </p:extLst>
          </p:nvPr>
        </p:nvGraphicFramePr>
        <p:xfrm>
          <a:off x="7792841" y="2411816"/>
          <a:ext cx="2387635" cy="2061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5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5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4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상품코드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3123123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3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테스트 상품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992752"/>
                  </a:ext>
                </a:extLst>
              </a:tr>
              <a:tr h="3188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상품규격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높이 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123, 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너비 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3px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990726"/>
                  </a:ext>
                </a:extLst>
              </a:tr>
              <a:tr h="3188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공급사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테스트공급사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5148191"/>
                  </a:ext>
                </a:extLst>
              </a:tr>
              <a:tr h="2686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현재고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  10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8884290"/>
                  </a:ext>
                </a:extLst>
              </a:tr>
              <a:tr h="2686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수신센타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233506"/>
                  </a:ext>
                </a:extLst>
              </a:tr>
              <a:tr h="3020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출고수량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864244"/>
                  </a:ext>
                </a:extLst>
              </a:tr>
            </a:tbl>
          </a:graphicData>
        </a:graphic>
      </p:graphicFrame>
      <p:sp>
        <p:nvSpPr>
          <p:cNvPr id="69" name="직사각형 68"/>
          <p:cNvSpPr/>
          <p:nvPr/>
        </p:nvSpPr>
        <p:spPr>
          <a:xfrm>
            <a:off x="8576993" y="4261037"/>
            <a:ext cx="644098" cy="1820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endParaRPr lang="ko-KR" altLang="en-US" sz="7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70" name="표 69"/>
          <p:cNvGraphicFramePr>
            <a:graphicFrameLocks noGrp="1"/>
          </p:cNvGraphicFramePr>
          <p:nvPr/>
        </p:nvGraphicFramePr>
        <p:xfrm>
          <a:off x="2204292" y="-608084"/>
          <a:ext cx="4736976" cy="538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206">
                  <a:extLst>
                    <a:ext uri="{9D8B030D-6E8A-4147-A177-3AD203B41FA5}">
                      <a16:colId xmlns:a16="http://schemas.microsoft.com/office/drawing/2014/main" val="3885967542"/>
                    </a:ext>
                  </a:extLst>
                </a:gridCol>
                <a:gridCol w="1183145">
                  <a:extLst>
                    <a:ext uri="{9D8B030D-6E8A-4147-A177-3AD203B41FA5}">
                      <a16:colId xmlns:a16="http://schemas.microsoft.com/office/drawing/2014/main" val="2444298904"/>
                    </a:ext>
                  </a:extLst>
                </a:gridCol>
                <a:gridCol w="1316052">
                  <a:extLst>
                    <a:ext uri="{9D8B030D-6E8A-4147-A177-3AD203B41FA5}">
                      <a16:colId xmlns:a16="http://schemas.microsoft.com/office/drawing/2014/main" val="4127491344"/>
                    </a:ext>
                  </a:extLst>
                </a:gridCol>
                <a:gridCol w="1381573">
                  <a:extLst>
                    <a:ext uri="{9D8B030D-6E8A-4147-A177-3AD203B41FA5}">
                      <a16:colId xmlns:a16="http://schemas.microsoft.com/office/drawing/2014/main" val="361451810"/>
                    </a:ext>
                  </a:extLst>
                </a:gridCol>
              </a:tblGrid>
              <a:tr h="2820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 코드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 규격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공급사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583346"/>
                  </a:ext>
                </a:extLst>
              </a:tr>
              <a:tr h="25644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10000026090</a:t>
                      </a:r>
                      <a:endParaRPr lang="ko-KR" altLang="en-US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공급사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높이 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110pt, 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너비 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3pt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공급사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203267"/>
                  </a:ext>
                </a:extLst>
              </a:tr>
            </a:tbl>
          </a:graphicData>
        </a:graphic>
      </p:graphicFrame>
      <p:sp>
        <p:nvSpPr>
          <p:cNvPr id="71" name="오른쪽 화살표 70"/>
          <p:cNvSpPr/>
          <p:nvPr/>
        </p:nvSpPr>
        <p:spPr>
          <a:xfrm>
            <a:off x="2967672" y="4579580"/>
            <a:ext cx="1020434" cy="3056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오른쪽 화살표 71"/>
          <p:cNvSpPr/>
          <p:nvPr/>
        </p:nvSpPr>
        <p:spPr>
          <a:xfrm>
            <a:off x="6578781" y="3929640"/>
            <a:ext cx="1020434" cy="3056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8558077" y="3957584"/>
            <a:ext cx="1454728" cy="2078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6052079" y="4434332"/>
            <a:ext cx="540276" cy="19249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b="1" dirty="0" err="1" smtClean="0"/>
              <a:t>이동출고</a:t>
            </a:r>
            <a:endParaRPr lang="ko-KR" altLang="en-US" sz="700" b="1" dirty="0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6037140" y="4887686"/>
            <a:ext cx="540276" cy="19249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b="1" dirty="0" err="1" smtClean="0"/>
              <a:t>이동출고</a:t>
            </a:r>
            <a:endParaRPr lang="ko-KR" altLang="en-US" sz="7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4966491" y="5348292"/>
            <a:ext cx="10310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 &lt; 1 2 3 4 5 &gt;</a:t>
            </a:r>
            <a:endParaRPr lang="ko-KR" altLang="en-US" sz="1000" dirty="0"/>
          </a:p>
        </p:txBody>
      </p:sp>
      <p:sp>
        <p:nvSpPr>
          <p:cNvPr id="21" name="타원 20"/>
          <p:cNvSpPr/>
          <p:nvPr/>
        </p:nvSpPr>
        <p:spPr>
          <a:xfrm>
            <a:off x="9832367" y="3952236"/>
            <a:ext cx="207299" cy="1924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81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695568" y="354227"/>
            <a:ext cx="2842054" cy="444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 smtClean="0"/>
              <a:t>홈앤서비스</a:t>
            </a:r>
            <a:r>
              <a:rPr lang="ko-KR" altLang="en-US" dirty="0" smtClean="0"/>
              <a:t> 예산관리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780716"/>
              </p:ext>
            </p:extLst>
          </p:nvPr>
        </p:nvGraphicFramePr>
        <p:xfrm>
          <a:off x="1079154" y="973666"/>
          <a:ext cx="9819504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4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48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48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548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메뉴명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페이지명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사업장관리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예산관리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예산등록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상품유형에 따라 예산등록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법인담당자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예산이력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법인담당자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장바구니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예산차감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주문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예산복구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주문반려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취소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예외사항에 대해</a:t>
                      </a:r>
                      <a:r>
                        <a:rPr lang="ko-KR" altLang="en-US" baseline="0" dirty="0" smtClean="0"/>
                        <a:t> 예산복구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스케줄러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스케줄러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예산초기화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5231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465345"/>
              </p:ext>
            </p:extLst>
          </p:nvPr>
        </p:nvGraphicFramePr>
        <p:xfrm>
          <a:off x="133638" y="110843"/>
          <a:ext cx="11907161" cy="664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28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3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홈앤서비스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kumimoji="1" lang="ko-KR" altLang="en-US" sz="1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홈앤서비스</a:t>
                      </a: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itchFamily="50" charset="-127"/>
                          <a:ea typeface="굴림" pitchFamily="50" charset="-127"/>
                        </a:rPr>
                        <a:t>  메뉴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6909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실적의 세금계산서는 </a:t>
                      </a:r>
                      <a:r>
                        <a:rPr lang="ko-KR" altLang="en-US" sz="1000" b="0" baseline="0" dirty="0" err="1" smtClean="0">
                          <a:latin typeface="+mn-ea"/>
                          <a:ea typeface="+mn-ea"/>
                        </a:rPr>
                        <a:t>홈앤서비스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관리자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법인담당자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만 볼수 있는 권한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err="1" smtClean="0">
                          <a:latin typeface="+mn-ea"/>
                          <a:ea typeface="+mn-ea"/>
                        </a:rPr>
                        <a:t>홈앤서비스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권한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관리자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법인담당자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baseline="0" dirty="0" err="1" smtClean="0">
                          <a:latin typeface="+mn-ea"/>
                          <a:ea typeface="+mn-ea"/>
                        </a:rPr>
                        <a:t>홈앤서비스의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모든 사업장을 관리하는 사용자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중간관리자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err="1" smtClean="0">
                          <a:latin typeface="+mn-ea"/>
                          <a:ea typeface="+mn-ea"/>
                        </a:rPr>
                        <a:t>홈앤서비스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감독권한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지역 센터들을 관리하는 사용자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) –&gt;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조직이동과 연결된 사업장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감독관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각각의 사업장 감독관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일반사용자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67" y="1164208"/>
            <a:ext cx="8525952" cy="1472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83" y="1844824"/>
            <a:ext cx="1477372" cy="541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3748587" y="1623405"/>
            <a:ext cx="1536171" cy="4086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300"/>
              </a:spcBef>
            </a:pPr>
            <a:endParaRPr lang="en-US" altLang="ko-KR" sz="900" b="1" dirty="0" smtClean="0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</a:pP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06709" y="1461568"/>
            <a:ext cx="820040" cy="17331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36812" y="2238385"/>
            <a:ext cx="992248" cy="21435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 smtClean="0">
                <a:solidFill>
                  <a:schemeClr val="tx1"/>
                </a:solidFill>
              </a:rPr>
              <a:t>주문승인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655385" y="2536119"/>
            <a:ext cx="988101" cy="2107327"/>
            <a:chOff x="1373035" y="2536119"/>
            <a:chExt cx="988101" cy="3025973"/>
          </a:xfrm>
        </p:grpSpPr>
        <p:sp>
          <p:nvSpPr>
            <p:cNvPr id="13" name="직사각형 12"/>
            <p:cNvSpPr/>
            <p:nvPr/>
          </p:nvSpPr>
          <p:spPr bwMode="auto">
            <a:xfrm>
              <a:off x="1377072" y="2536119"/>
              <a:ext cx="976514" cy="357190"/>
            </a:xfrm>
            <a:prstGeom prst="rect">
              <a:avLst/>
            </a:prstGeom>
            <a:solidFill>
              <a:schemeClr val="tx2"/>
            </a:solidFill>
            <a:ln w="3175" cap="rnd" cmpd="sng" algn="ctr">
              <a:solidFill>
                <a:srgbClr val="FFD44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0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  <a:ea typeface="맑은 고딕" pitchFamily="50" charset="-127"/>
                </a:rPr>
                <a:t>카테고리</a:t>
              </a:r>
            </a:p>
          </p:txBody>
        </p:sp>
        <p:sp>
          <p:nvSpPr>
            <p:cNvPr id="14" name="직사각형 13"/>
            <p:cNvSpPr/>
            <p:nvPr/>
          </p:nvSpPr>
          <p:spPr bwMode="auto">
            <a:xfrm>
              <a:off x="1373270" y="2928934"/>
              <a:ext cx="976514" cy="3571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rnd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ko-KR" altLang="ko-KR" sz="1000" dirty="0" smtClean="0"/>
                <a:t>케이블</a:t>
              </a:r>
              <a:endParaRPr kumimoji="0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  <a:ea typeface="맑은 고딕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 bwMode="auto">
            <a:xfrm>
              <a:off x="1373149" y="3294075"/>
              <a:ext cx="976514" cy="3571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rnd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latinLnBrk="1"/>
              <a:r>
                <a:rPr lang="en-US" altLang="ko-KR" sz="1000" dirty="0" smtClean="0"/>
                <a:t>FTTH</a:t>
              </a:r>
              <a:r>
                <a:rPr lang="ko-KR" altLang="ko-KR" sz="1000" dirty="0" smtClean="0"/>
                <a:t>부대자재</a:t>
              </a:r>
              <a:endParaRPr lang="ko-KR" altLang="ko-KR" sz="1000" dirty="0"/>
            </a:p>
          </p:txBody>
        </p:sp>
        <p:sp>
          <p:nvSpPr>
            <p:cNvPr id="16" name="직사각형 15"/>
            <p:cNvSpPr/>
            <p:nvPr/>
          </p:nvSpPr>
          <p:spPr bwMode="auto">
            <a:xfrm>
              <a:off x="1373149" y="3667046"/>
              <a:ext cx="976514" cy="3571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rnd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altLang="ko-KR" sz="1000" dirty="0" smtClean="0"/>
                <a:t>HFC</a:t>
              </a:r>
              <a:r>
                <a:rPr lang="ko-KR" altLang="ko-KR" sz="1000" dirty="0" smtClean="0"/>
                <a:t>부대자재</a:t>
              </a:r>
              <a:endParaRPr kumimoji="0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  <a:ea typeface="맑은 고딕" pitchFamily="50" charset="-127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1373149" y="4048089"/>
              <a:ext cx="976514" cy="3571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rnd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latinLnBrk="1"/>
              <a:r>
                <a:rPr lang="en-US" altLang="ko-KR" sz="1000" dirty="0" smtClean="0"/>
                <a:t>CCTV</a:t>
              </a:r>
              <a:r>
                <a:rPr lang="ko-KR" altLang="ko-KR" sz="1000" dirty="0" smtClean="0"/>
                <a:t>부대자재</a:t>
              </a:r>
              <a:endParaRPr lang="ko-KR" altLang="ko-KR" sz="1000" dirty="0"/>
            </a:p>
          </p:txBody>
        </p:sp>
        <p:sp>
          <p:nvSpPr>
            <p:cNvPr id="18" name="직사각형 17"/>
            <p:cNvSpPr/>
            <p:nvPr/>
          </p:nvSpPr>
          <p:spPr bwMode="auto">
            <a:xfrm>
              <a:off x="1373035" y="4421181"/>
              <a:ext cx="976514" cy="3571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rnd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000" b="1" i="0" u="none" strike="noStrike" cap="none" normalizeH="0" baseline="0" dirty="0" err="1" smtClean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Arial" charset="0"/>
                  <a:ea typeface="맑은 고딕" pitchFamily="50" charset="-127"/>
                </a:rPr>
                <a:t>랙</a:t>
              </a:r>
              <a:endParaRPr kumimoji="0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charset="0"/>
                <a:ea typeface="맑은 고딕" pitchFamily="50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 bwMode="auto">
            <a:xfrm>
              <a:off x="1381100" y="4807520"/>
              <a:ext cx="976514" cy="3571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rnd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latinLnBrk="1"/>
              <a:r>
                <a:rPr lang="ko-KR" altLang="ko-KR" sz="1000" dirty="0" smtClean="0"/>
                <a:t>작업소모품</a:t>
              </a:r>
              <a:endParaRPr lang="ko-KR" altLang="ko-KR" sz="1000" dirty="0"/>
            </a:p>
          </p:txBody>
        </p:sp>
        <p:sp>
          <p:nvSpPr>
            <p:cNvPr id="20" name="직사각형 19"/>
            <p:cNvSpPr/>
            <p:nvPr/>
          </p:nvSpPr>
          <p:spPr bwMode="auto">
            <a:xfrm>
              <a:off x="1384622" y="5204902"/>
              <a:ext cx="976514" cy="35719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rnd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36000" rIns="36000" bIns="36000" numCol="1" rtlCol="0" anchor="ctr" anchorCtr="0" compatLnSpc="1">
              <a:prstTxWarp prst="textNoShape">
                <a:avLst/>
              </a:prstTxWarp>
            </a:bodyPr>
            <a:lstStyle/>
            <a:p>
              <a:pPr latinLnBrk="1"/>
              <a:r>
                <a:rPr lang="ko-KR" altLang="ko-KR" sz="1000" dirty="0" smtClean="0"/>
                <a:t>공구</a:t>
              </a:r>
              <a:r>
                <a:rPr lang="en-US" altLang="ko-KR" sz="1000" dirty="0" smtClean="0"/>
                <a:t>/</a:t>
              </a:r>
              <a:r>
                <a:rPr lang="ko-KR" altLang="ko-KR" sz="1000" dirty="0" smtClean="0"/>
                <a:t>안전용품</a:t>
              </a:r>
              <a:endParaRPr lang="ko-KR" altLang="ko-KR" sz="1000" dirty="0"/>
            </a:p>
          </p:txBody>
        </p:sp>
      </p:grpSp>
      <p:sp>
        <p:nvSpPr>
          <p:cNvPr id="21" name="직사각형 20"/>
          <p:cNvSpPr/>
          <p:nvPr/>
        </p:nvSpPr>
        <p:spPr bwMode="auto">
          <a:xfrm>
            <a:off x="234822" y="2428868"/>
            <a:ext cx="1785950" cy="3214710"/>
          </a:xfrm>
          <a:prstGeom prst="rect">
            <a:avLst/>
          </a:prstGeom>
          <a:noFill/>
          <a:ln w="38100" cap="rnd" cmpd="sng" algn="ctr">
            <a:solidFill>
              <a:srgbClr val="99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맑은 고딕" pitchFamily="50" charset="-127"/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 cstate="print"/>
          <a:srcRect l="17750" t="80000" r="71506" b="11111"/>
          <a:stretch>
            <a:fillRect/>
          </a:stretch>
        </p:blipFill>
        <p:spPr bwMode="auto">
          <a:xfrm>
            <a:off x="612793" y="5033108"/>
            <a:ext cx="1071570" cy="505246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</p:pic>
      <p:sp>
        <p:nvSpPr>
          <p:cNvPr id="23" name="TextBox 22"/>
          <p:cNvSpPr txBox="1"/>
          <p:nvPr/>
        </p:nvSpPr>
        <p:spPr>
          <a:xfrm>
            <a:off x="3849096" y="1476130"/>
            <a:ext cx="928694" cy="41108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r>
              <a:rPr lang="ko-KR" altLang="en-US" sz="1000" b="1" dirty="0" smtClean="0"/>
              <a:t>재고관리</a:t>
            </a:r>
            <a:endParaRPr lang="en-US" altLang="ko-KR" sz="1000" b="1" dirty="0" smtClean="0"/>
          </a:p>
          <a:p>
            <a:endParaRPr lang="ko-KR" altLang="en-US" sz="10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620" y="4519070"/>
            <a:ext cx="3418994" cy="1364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6" cstate="print"/>
          <a:srcRect l="89702" t="84421" r="1499" b="10685"/>
          <a:stretch>
            <a:fillRect/>
          </a:stretch>
        </p:blipFill>
        <p:spPr bwMode="auto">
          <a:xfrm>
            <a:off x="8004358" y="878456"/>
            <a:ext cx="857256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165" y="837674"/>
            <a:ext cx="2881313" cy="322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7184673" y="2085317"/>
            <a:ext cx="1536171" cy="4508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900" b="1" dirty="0" smtClean="0">
                <a:solidFill>
                  <a:schemeClr val="tx1"/>
                </a:solidFill>
              </a:rPr>
              <a:t>시스템 개선요청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187008" y="2090404"/>
            <a:ext cx="1533849" cy="25516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7264845" y="1214285"/>
            <a:ext cx="1533849" cy="25516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445273" y="4769361"/>
            <a:ext cx="3287942" cy="1742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b="1" dirty="0" smtClean="0">
                <a:solidFill>
                  <a:schemeClr val="tx1"/>
                </a:solidFill>
              </a:rPr>
              <a:t>  </a:t>
            </a:r>
            <a:r>
              <a:rPr lang="ko-KR" altLang="en-US" sz="900" b="1" dirty="0" smtClean="0">
                <a:solidFill>
                  <a:schemeClr val="tx1"/>
                </a:solidFill>
              </a:rPr>
              <a:t>번호             유형               제목             처리상태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396320" y="4687475"/>
            <a:ext cx="3418994" cy="32115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237705" y="1214285"/>
            <a:ext cx="707922" cy="16223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/>
              <a:t>실적</a:t>
            </a:r>
            <a:endParaRPr lang="ko-KR" altLang="en-US" sz="1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854012" y="1914368"/>
            <a:ext cx="928694" cy="20389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r>
              <a:rPr lang="ko-KR" altLang="en-US" sz="1000" b="1" dirty="0" smtClean="0"/>
              <a:t>세금계산서</a:t>
            </a:r>
            <a:endParaRPr lang="en-US" altLang="ko-KR" sz="1000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587" y="1227148"/>
            <a:ext cx="319087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7008" y="1175036"/>
            <a:ext cx="165735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7325360" y="1681670"/>
            <a:ext cx="1219200" cy="1982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err="1" smtClean="0">
                <a:solidFill>
                  <a:schemeClr val="tx1"/>
                </a:solidFill>
              </a:rPr>
              <a:t>센터별</a:t>
            </a:r>
            <a:r>
              <a:rPr lang="ko-KR" altLang="en-US" sz="1000" b="1" dirty="0" smtClean="0">
                <a:solidFill>
                  <a:schemeClr val="tx1"/>
                </a:solidFill>
              </a:rPr>
              <a:t> 재고이력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187008" y="1861457"/>
            <a:ext cx="1611686" cy="5061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형 설명선 24"/>
          <p:cNvSpPr/>
          <p:nvPr/>
        </p:nvSpPr>
        <p:spPr>
          <a:xfrm>
            <a:off x="8219547" y="3000159"/>
            <a:ext cx="2210682" cy="1064030"/>
          </a:xfrm>
          <a:prstGeom prst="wedgeEllipseCallout">
            <a:avLst>
              <a:gd name="adj1" fmla="val -52238"/>
              <a:gd name="adj2" fmla="val -1036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법인담당자</a:t>
            </a:r>
            <a:endParaRPr lang="en-US" altLang="ko-KR" dirty="0" smtClean="0"/>
          </a:p>
        </p:txBody>
      </p:sp>
      <p:sp>
        <p:nvSpPr>
          <p:cNvPr id="35" name="직사각형 34"/>
          <p:cNvSpPr/>
          <p:nvPr/>
        </p:nvSpPr>
        <p:spPr>
          <a:xfrm>
            <a:off x="7306310" y="2087163"/>
            <a:ext cx="1219200" cy="1982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>
                <a:solidFill>
                  <a:schemeClr val="tx1"/>
                </a:solidFill>
              </a:rPr>
              <a:t>예산관리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59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788022"/>
              </p:ext>
            </p:extLst>
          </p:nvPr>
        </p:nvGraphicFramePr>
        <p:xfrm>
          <a:off x="122789" y="136030"/>
          <a:ext cx="11907161" cy="664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28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3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홈앤서비스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실적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예산관리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6909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조회 조건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센터명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: Like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검색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상품구분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예산을 적용한 상품과 연결된 구분정보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예산년월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: Default :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현재년월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매월 </a:t>
                      </a:r>
                      <a:r>
                        <a:rPr lang="en-US" altLang="ko-KR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일 새벽 </a:t>
                      </a:r>
                      <a:r>
                        <a:rPr lang="en-US" altLang="ko-KR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시 해당년월 예산 금액으로 생성</a:t>
                      </a:r>
                      <a:endParaRPr lang="en-US" altLang="ko-KR" sz="10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등록버튼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현재 년월 예산 등록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다음페이지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수정버튼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선택된 예산의 수정 레이어 팝업 호출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다음페이지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91478"/>
              </p:ext>
            </p:extLst>
          </p:nvPr>
        </p:nvGraphicFramePr>
        <p:xfrm>
          <a:off x="280197" y="592062"/>
          <a:ext cx="8379451" cy="338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6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9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3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81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bg1"/>
                          </a:solidFill>
                        </a:rPr>
                        <a:t>예산관리</a:t>
                      </a:r>
                      <a:endParaRPr lang="ko-KR" alt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예산이력</a:t>
                      </a:r>
                      <a:endParaRPr lang="ko-KR" altLang="en-US" sz="9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550971"/>
              </p:ext>
            </p:extLst>
          </p:nvPr>
        </p:nvGraphicFramePr>
        <p:xfrm>
          <a:off x="379643" y="1907027"/>
          <a:ext cx="8328604" cy="3531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2817">
                  <a:extLst>
                    <a:ext uri="{9D8B030D-6E8A-4147-A177-3AD203B41FA5}">
                      <a16:colId xmlns:a16="http://schemas.microsoft.com/office/drawing/2014/main" val="2408086703"/>
                    </a:ext>
                  </a:extLst>
                </a:gridCol>
                <a:gridCol w="1599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2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23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45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68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23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센터명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상품구분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사용여부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예산금액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사용금액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남은금액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3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센터</a:t>
                      </a:r>
                      <a:endParaRPr lang="en-US" altLang="ko-KR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가 구분</a:t>
                      </a:r>
                      <a:endParaRPr lang="en-US" altLang="ko-KR" sz="800" b="0" u="none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사용</a:t>
                      </a:r>
                      <a:endParaRPr lang="en-US" altLang="ko-KR" sz="800" b="0" u="none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10,000,000</a:t>
                      </a:r>
                      <a:endParaRPr lang="ko-KR" altLang="en-US" sz="800" b="0" u="none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2,200,00</a:t>
                      </a:r>
                      <a:endParaRPr lang="ko-KR" altLang="en-US" sz="800" b="0" u="none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7,800,000</a:t>
                      </a:r>
                      <a:endParaRPr lang="ko-KR" altLang="en-US" sz="800" b="0" u="none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2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센터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나 구분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사용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5,000,000</a:t>
                      </a:r>
                      <a:endParaRPr lang="ko-KR" altLang="en-US" sz="800" b="0" u="none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800" b="0" u="none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5,000,000</a:t>
                      </a:r>
                      <a:endParaRPr lang="ko-KR" altLang="en-US" sz="800" b="0" u="none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2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센터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다 구분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미사용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800" b="0" u="none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800" b="0" u="none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ko-KR" altLang="en-US" sz="800" b="0" u="none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2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 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센터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가 구분</a:t>
                      </a:r>
                      <a:endParaRPr lang="en-US" altLang="ko-KR" sz="800" b="0" u="none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사용</a:t>
                      </a:r>
                      <a:endParaRPr lang="en-US" altLang="ko-KR" sz="800" b="0" u="none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15,000,000</a:t>
                      </a:r>
                      <a:endParaRPr lang="ko-KR" altLang="en-US" sz="800" b="0" u="none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5,000,000</a:t>
                      </a:r>
                      <a:endParaRPr lang="ko-KR" altLang="en-US" sz="800" b="0" u="none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10,000,000</a:t>
                      </a:r>
                      <a:endParaRPr lang="ko-KR" altLang="en-US" sz="800" b="0" u="none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3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3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3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3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23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1" name="직사각형 43"/>
          <p:cNvSpPr>
            <a:spLocks noChangeArrowheads="1"/>
          </p:cNvSpPr>
          <p:nvPr/>
        </p:nvSpPr>
        <p:spPr bwMode="auto">
          <a:xfrm>
            <a:off x="1503593" y="1136665"/>
            <a:ext cx="1229339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846" y="647948"/>
            <a:ext cx="554399" cy="252000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41276" y="643813"/>
            <a:ext cx="697200" cy="252000"/>
          </a:xfrm>
          <a:prstGeom prst="rect">
            <a:avLst/>
          </a:prstGeom>
        </p:spPr>
      </p:pic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030108"/>
              </p:ext>
            </p:extLst>
          </p:nvPr>
        </p:nvGraphicFramePr>
        <p:xfrm>
          <a:off x="407045" y="1106789"/>
          <a:ext cx="8380199" cy="2422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9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99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28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85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655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22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센터명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상품구분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예산년월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                 </a:t>
                      </a:r>
                      <a:r>
                        <a:rPr lang="ko-KR" altLang="en-US" sz="800" dirty="0" smtClean="0"/>
                        <a:t>년               월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직사각형 43"/>
          <p:cNvSpPr>
            <a:spLocks noChangeArrowheads="1"/>
          </p:cNvSpPr>
          <p:nvPr/>
        </p:nvSpPr>
        <p:spPr bwMode="auto">
          <a:xfrm>
            <a:off x="4282303" y="1136665"/>
            <a:ext cx="1229339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r>
              <a:rPr lang="ko-KR" altLang="en-US" sz="800" dirty="0" smtClean="0">
                <a:latin typeface="+mn-ea"/>
              </a:rPr>
              <a:t>전체</a:t>
            </a:r>
            <a:endParaRPr lang="ko-KR" altLang="en-US" sz="800" dirty="0">
              <a:latin typeface="+mn-ea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135736" y="6009432"/>
            <a:ext cx="10310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 &lt; 1 2 3 4 5 &gt;</a:t>
            </a:r>
            <a:endParaRPr lang="ko-KR" altLang="en-US" sz="1000" dirty="0"/>
          </a:p>
        </p:txBody>
      </p:sp>
      <p:sp>
        <p:nvSpPr>
          <p:cNvPr id="44" name="이등변 삼각형 43"/>
          <p:cNvSpPr/>
          <p:nvPr/>
        </p:nvSpPr>
        <p:spPr>
          <a:xfrm flipV="1">
            <a:off x="5380744" y="1168313"/>
            <a:ext cx="105459" cy="10227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43"/>
          <p:cNvSpPr>
            <a:spLocks noChangeArrowheads="1"/>
          </p:cNvSpPr>
          <p:nvPr/>
        </p:nvSpPr>
        <p:spPr bwMode="auto">
          <a:xfrm>
            <a:off x="7027433" y="1136665"/>
            <a:ext cx="519262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r>
              <a:rPr lang="en-US" altLang="ko-KR" sz="800" dirty="0" smtClean="0">
                <a:latin typeface="+mn-ea"/>
              </a:rPr>
              <a:t>2017</a:t>
            </a:r>
            <a:endParaRPr lang="ko-KR" altLang="en-US" sz="800" dirty="0">
              <a:latin typeface="+mn-ea"/>
            </a:endParaRPr>
          </a:p>
        </p:txBody>
      </p:sp>
      <p:sp>
        <p:nvSpPr>
          <p:cNvPr id="52" name="이등변 삼각형 51"/>
          <p:cNvSpPr/>
          <p:nvPr/>
        </p:nvSpPr>
        <p:spPr>
          <a:xfrm flipV="1">
            <a:off x="7419869" y="1170238"/>
            <a:ext cx="105459" cy="10227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43"/>
          <p:cNvSpPr>
            <a:spLocks noChangeArrowheads="1"/>
          </p:cNvSpPr>
          <p:nvPr/>
        </p:nvSpPr>
        <p:spPr bwMode="auto">
          <a:xfrm>
            <a:off x="7824481" y="1150165"/>
            <a:ext cx="383913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r>
              <a:rPr lang="en-US" altLang="ko-KR" sz="800" dirty="0" smtClean="0">
                <a:latin typeface="+mn-ea"/>
              </a:rPr>
              <a:t>07</a:t>
            </a:r>
            <a:endParaRPr lang="ko-KR" altLang="en-US" sz="800" dirty="0">
              <a:latin typeface="+mn-ea"/>
            </a:endParaRPr>
          </a:p>
        </p:txBody>
      </p:sp>
      <p:sp>
        <p:nvSpPr>
          <p:cNvPr id="57" name="이등변 삼각형 56"/>
          <p:cNvSpPr/>
          <p:nvPr/>
        </p:nvSpPr>
        <p:spPr>
          <a:xfrm flipV="1">
            <a:off x="8081569" y="1183738"/>
            <a:ext cx="105459" cy="10227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7518954" y="1535547"/>
            <a:ext cx="578836" cy="258719"/>
          </a:xfrm>
          <a:prstGeom prst="roundRect">
            <a:avLst/>
          </a:prstGeom>
          <a:solidFill>
            <a:srgbClr val="C0000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/>
              <a:t>등록</a:t>
            </a:r>
            <a:endParaRPr lang="en-US" altLang="ko-KR" sz="800" dirty="0" smtClean="0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8157504" y="1537472"/>
            <a:ext cx="578836" cy="258719"/>
          </a:xfrm>
          <a:prstGeom prst="roundRect">
            <a:avLst/>
          </a:prstGeom>
          <a:solidFill>
            <a:srgbClr val="C0000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수정</a:t>
            </a:r>
            <a:endParaRPr lang="en-US" altLang="ko-KR" sz="800" dirty="0" smtClean="0"/>
          </a:p>
        </p:txBody>
      </p:sp>
    </p:spTree>
    <p:extLst>
      <p:ext uri="{BB962C8B-B14F-4D97-AF65-F5344CB8AC3E}">
        <p14:creationId xmlns:p14="http://schemas.microsoft.com/office/powerpoint/2010/main" val="63928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23908"/>
              </p:ext>
            </p:extLst>
          </p:nvPr>
        </p:nvGraphicFramePr>
        <p:xfrm>
          <a:off x="122789" y="136030"/>
          <a:ext cx="11907161" cy="664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28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3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홈앤서비스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실적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예산관리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예산등록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 팝업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6909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예산등록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센터와 상품구분을 중복 등록 할 수 없음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예산수정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센터와 상품구분은 수정불가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예산금액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세팅 예산금액</a:t>
                      </a:r>
                      <a:r>
                        <a:rPr lang="en-US" altLang="ko-KR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매월 </a:t>
                      </a:r>
                      <a:r>
                        <a:rPr lang="en-US" altLang="ko-KR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일 해당 금액으로 </a:t>
                      </a:r>
                      <a:r>
                        <a:rPr lang="ko-KR" altLang="en-US" sz="1000" b="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세팅됨</a:t>
                      </a:r>
                      <a:r>
                        <a:rPr lang="en-US" altLang="ko-KR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) , </a:t>
                      </a:r>
                      <a:br>
                        <a:rPr lang="en-US" altLang="ko-KR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1000" b="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예산사업장</a:t>
                      </a:r>
                      <a:r>
                        <a:rPr lang="en-US" altLang="ko-KR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예산년월</a:t>
                      </a:r>
                      <a:r>
                        <a:rPr lang="ko-KR" altLang="en-US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예산금액</a:t>
                      </a:r>
                      <a:r>
                        <a:rPr lang="ko-KR" altLang="en-US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업데이트</a:t>
                      </a:r>
                      <a:r>
                        <a:rPr lang="en-US" altLang="ko-KR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예산사용내역 인서트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3" name="직사각형 72"/>
          <p:cNvSpPr/>
          <p:nvPr/>
        </p:nvSpPr>
        <p:spPr>
          <a:xfrm>
            <a:off x="1111170" y="2009583"/>
            <a:ext cx="3437682" cy="20068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1111170" y="2009584"/>
            <a:ext cx="3437682" cy="24622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/>
              <a:t>예산등록</a:t>
            </a:r>
            <a:endParaRPr lang="ko-KR" altLang="en-US" sz="1000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997812"/>
              </p:ext>
            </p:extLst>
          </p:nvPr>
        </p:nvGraphicFramePr>
        <p:xfrm>
          <a:off x="1192193" y="2485390"/>
          <a:ext cx="3264060" cy="9144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65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5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89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센터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0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상품구분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3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예산금액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" name="직사각형 43"/>
          <p:cNvSpPr>
            <a:spLocks noChangeArrowheads="1"/>
          </p:cNvSpPr>
          <p:nvPr/>
        </p:nvSpPr>
        <p:spPr bwMode="auto">
          <a:xfrm>
            <a:off x="2116506" y="2571925"/>
            <a:ext cx="1487500" cy="169860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3625401" y="2571925"/>
            <a:ext cx="159528" cy="1698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43"/>
          <p:cNvSpPr>
            <a:spLocks noChangeArrowheads="1"/>
          </p:cNvSpPr>
          <p:nvPr/>
        </p:nvSpPr>
        <p:spPr bwMode="auto">
          <a:xfrm>
            <a:off x="2116506" y="2896031"/>
            <a:ext cx="1229339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r>
              <a:rPr lang="ko-KR" altLang="en-US" sz="800" dirty="0" smtClean="0">
                <a:latin typeface="+mn-ea"/>
              </a:rPr>
              <a:t>가 구분</a:t>
            </a:r>
            <a:endParaRPr lang="ko-KR" altLang="en-US" sz="800" dirty="0">
              <a:latin typeface="+mn-ea"/>
            </a:endParaRPr>
          </a:p>
        </p:txBody>
      </p:sp>
      <p:sp>
        <p:nvSpPr>
          <p:cNvPr id="24" name="이등변 삼각형 23"/>
          <p:cNvSpPr/>
          <p:nvPr/>
        </p:nvSpPr>
        <p:spPr>
          <a:xfrm flipV="1">
            <a:off x="3214947" y="2927679"/>
            <a:ext cx="105459" cy="10227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43"/>
          <p:cNvSpPr>
            <a:spLocks noChangeArrowheads="1"/>
          </p:cNvSpPr>
          <p:nvPr/>
        </p:nvSpPr>
        <p:spPr bwMode="auto">
          <a:xfrm>
            <a:off x="2128603" y="3166475"/>
            <a:ext cx="1117581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2338968" y="3592851"/>
            <a:ext cx="360000" cy="216000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저장</a:t>
            </a:r>
            <a:endParaRPr lang="ko-KR" altLang="en-US" sz="800" dirty="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2763905" y="3590072"/>
            <a:ext cx="360000" cy="2160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닫기</a:t>
            </a:r>
            <a:endParaRPr lang="ko-KR" altLang="en-US" sz="800" dirty="0"/>
          </a:p>
        </p:txBody>
      </p:sp>
      <p:sp>
        <p:nvSpPr>
          <p:cNvPr id="28" name="곱셈 기호 27"/>
          <p:cNvSpPr/>
          <p:nvPr/>
        </p:nvSpPr>
        <p:spPr>
          <a:xfrm>
            <a:off x="4289976" y="2028519"/>
            <a:ext cx="258876" cy="245501"/>
          </a:xfrm>
          <a:prstGeom prst="mathMultiply">
            <a:avLst>
              <a:gd name="adj1" fmla="val 90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5141088" y="2057807"/>
            <a:ext cx="3437682" cy="27341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5141088" y="2057808"/>
            <a:ext cx="3437682" cy="24622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/>
              <a:t>예산수정</a:t>
            </a:r>
            <a:endParaRPr lang="ko-KR" altLang="en-US" sz="1000" b="1" dirty="0"/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573811"/>
              </p:ext>
            </p:extLst>
          </p:nvPr>
        </p:nvGraphicFramePr>
        <p:xfrm>
          <a:off x="5222111" y="2533614"/>
          <a:ext cx="3264060" cy="14951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65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75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89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센터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0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상품구분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3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예산금액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3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사용예산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9,200,000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3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남은예산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 smtClean="0"/>
                        <a:t>800,000</a:t>
                      </a:r>
                      <a:endParaRPr lang="ko-KR" altLang="en-US" sz="8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3" name="직사각형 43"/>
          <p:cNvSpPr>
            <a:spLocks noChangeArrowheads="1"/>
          </p:cNvSpPr>
          <p:nvPr/>
        </p:nvSpPr>
        <p:spPr bwMode="auto">
          <a:xfrm>
            <a:off x="6146424" y="2620149"/>
            <a:ext cx="1487500" cy="169860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r>
              <a:rPr lang="en-US" altLang="ko-KR" sz="800" smtClean="0">
                <a:latin typeface="+mn-ea"/>
              </a:rPr>
              <a:t>A </a:t>
            </a:r>
            <a:r>
              <a:rPr lang="ko-KR" altLang="en-US" sz="800" dirty="0" smtClean="0">
                <a:latin typeface="+mn-ea"/>
              </a:rPr>
              <a:t>센터</a:t>
            </a:r>
            <a:endParaRPr lang="ko-KR" altLang="en-US" sz="800" dirty="0">
              <a:latin typeface="+mn-ea"/>
            </a:endParaRPr>
          </a:p>
        </p:txBody>
      </p:sp>
      <p:sp>
        <p:nvSpPr>
          <p:cNvPr id="35" name="직사각형 43"/>
          <p:cNvSpPr>
            <a:spLocks noChangeArrowheads="1"/>
          </p:cNvSpPr>
          <p:nvPr/>
        </p:nvSpPr>
        <p:spPr bwMode="auto">
          <a:xfrm>
            <a:off x="6146424" y="2944255"/>
            <a:ext cx="1229339" cy="169860"/>
          </a:xfrm>
          <a:prstGeom prst="rect">
            <a:avLst/>
          </a:prstGeom>
          <a:solidFill>
            <a:schemeClr val="bg2">
              <a:lumMod val="90000"/>
            </a:schemeClr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r>
              <a:rPr lang="ko-KR" altLang="en-US" sz="800" dirty="0" smtClean="0">
                <a:latin typeface="+mn-ea"/>
              </a:rPr>
              <a:t>가 구분</a:t>
            </a:r>
            <a:endParaRPr lang="ko-KR" altLang="en-US" sz="800" dirty="0">
              <a:latin typeface="+mn-ea"/>
            </a:endParaRPr>
          </a:p>
        </p:txBody>
      </p:sp>
      <p:sp>
        <p:nvSpPr>
          <p:cNvPr id="36" name="이등변 삼각형 35"/>
          <p:cNvSpPr/>
          <p:nvPr/>
        </p:nvSpPr>
        <p:spPr>
          <a:xfrm flipV="1">
            <a:off x="7244865" y="2975903"/>
            <a:ext cx="105459" cy="10227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43"/>
          <p:cNvSpPr>
            <a:spLocks noChangeArrowheads="1"/>
          </p:cNvSpPr>
          <p:nvPr/>
        </p:nvSpPr>
        <p:spPr bwMode="auto">
          <a:xfrm>
            <a:off x="6158521" y="3214699"/>
            <a:ext cx="1117581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pPr algn="r"/>
            <a:r>
              <a:rPr lang="en-US" altLang="ko-KR" sz="800" dirty="0" smtClean="0">
                <a:latin typeface="+mn-ea"/>
              </a:rPr>
              <a:t>10,000,000</a:t>
            </a:r>
            <a:endParaRPr lang="ko-KR" altLang="en-US" sz="800" dirty="0">
              <a:latin typeface="+mn-ea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6368886" y="4439750"/>
            <a:ext cx="360000" cy="216000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저장</a:t>
            </a:r>
            <a:endParaRPr lang="ko-KR" altLang="en-US" sz="800" dirty="0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6793823" y="4436971"/>
            <a:ext cx="360000" cy="216000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닫기</a:t>
            </a:r>
            <a:endParaRPr lang="ko-KR" altLang="en-US" sz="800" dirty="0"/>
          </a:p>
        </p:txBody>
      </p:sp>
      <p:sp>
        <p:nvSpPr>
          <p:cNvPr id="45" name="곱셈 기호 44"/>
          <p:cNvSpPr/>
          <p:nvPr/>
        </p:nvSpPr>
        <p:spPr>
          <a:xfrm>
            <a:off x="8319894" y="2076743"/>
            <a:ext cx="258876" cy="245501"/>
          </a:xfrm>
          <a:prstGeom prst="mathMultiply">
            <a:avLst>
              <a:gd name="adj1" fmla="val 90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611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888014"/>
              </p:ext>
            </p:extLst>
          </p:nvPr>
        </p:nvGraphicFramePr>
        <p:xfrm>
          <a:off x="122789" y="136030"/>
          <a:ext cx="11907161" cy="664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28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3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홈앤서비스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실적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예산이력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6909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조회 조건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센터명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: Like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검색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상품구분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예산을 적용한 상품과 연결된 구분정보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예산년월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: Default :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현재년월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312414"/>
              </p:ext>
            </p:extLst>
          </p:nvPr>
        </p:nvGraphicFramePr>
        <p:xfrm>
          <a:off x="280197" y="592062"/>
          <a:ext cx="8379451" cy="338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6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9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3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81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</a:rPr>
                        <a:t>예산관리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9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예산이력</a:t>
                      </a:r>
                      <a:endParaRPr lang="ko-KR" altLang="en-US" sz="9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393826"/>
              </p:ext>
            </p:extLst>
          </p:nvPr>
        </p:nvGraphicFramePr>
        <p:xfrm>
          <a:off x="379643" y="1907027"/>
          <a:ext cx="8328604" cy="3531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4352">
                  <a:extLst>
                    <a:ext uri="{9D8B030D-6E8A-4147-A177-3AD203B41FA5}">
                      <a16:colId xmlns:a16="http://schemas.microsoft.com/office/drawing/2014/main" val="2408086703"/>
                    </a:ext>
                  </a:extLst>
                </a:gridCol>
                <a:gridCol w="960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99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23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45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68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23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센터명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상품구분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예산사용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예산금액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사용금액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남은금액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3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센터</a:t>
                      </a:r>
                      <a:endParaRPr lang="en-US" altLang="ko-KR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가 구분</a:t>
                      </a:r>
                      <a:endParaRPr lang="en-US" altLang="ko-KR" sz="800" b="0" u="none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주문 </a:t>
                      </a: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83873693-1 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주문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10,000,000</a:t>
                      </a:r>
                      <a:endParaRPr lang="ko-KR" altLang="en-US" sz="800" b="0" u="none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10,000</a:t>
                      </a:r>
                      <a:endParaRPr lang="ko-KR" altLang="en-US" sz="800" b="0" u="none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9,990,000</a:t>
                      </a:r>
                      <a:endParaRPr lang="ko-KR" altLang="en-US" sz="800" b="0" u="none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2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altLang="ko-KR" sz="800" b="0" u="none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u="none" kern="120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센터</a:t>
                      </a: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가 구분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주문 </a:t>
                      </a:r>
                      <a:r>
                        <a:rPr lang="en-US" altLang="ko-KR" sz="800" b="0" u="non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8387363-2 </a:t>
                      </a:r>
                      <a:r>
                        <a:rPr lang="ko-KR" altLang="en-US" sz="800" b="0" u="non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주문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10,000,000</a:t>
                      </a:r>
                      <a:endParaRPr lang="ko-KR" altLang="en-US" sz="800" b="0" u="none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50,000</a:t>
                      </a:r>
                      <a:endParaRPr lang="ko-KR" altLang="en-US" sz="800" b="0" u="none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9,940,000</a:t>
                      </a:r>
                      <a:endParaRPr lang="ko-KR" altLang="en-US" sz="800" b="0" u="none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2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센터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나 구분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예산 추가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50,000</a:t>
                      </a:r>
                      <a:endParaRPr lang="ko-KR" altLang="en-US" sz="800" b="0" u="none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-100,000</a:t>
                      </a:r>
                      <a:endParaRPr lang="ko-KR" altLang="en-US" sz="800" b="0" u="none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150,000</a:t>
                      </a:r>
                      <a:endParaRPr lang="ko-KR" altLang="en-US" sz="800" b="0" u="none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2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 </a:t>
                      </a: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센터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가 구분</a:t>
                      </a:r>
                      <a:endParaRPr lang="en-US" altLang="ko-KR" sz="800" b="0" u="none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주문 </a:t>
                      </a:r>
                      <a:r>
                        <a:rPr lang="en-US" altLang="ko-KR" sz="800" b="0" u="non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8387363-2 </a:t>
                      </a:r>
                      <a:r>
                        <a:rPr lang="ko-KR" altLang="en-US" sz="800" b="0" u="non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승인반려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10,000,000</a:t>
                      </a:r>
                      <a:endParaRPr lang="ko-KR" altLang="en-US" sz="800" b="0" u="none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-50,000</a:t>
                      </a:r>
                      <a:endParaRPr lang="ko-KR" altLang="en-US" sz="800" b="0" u="none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9,990,000</a:t>
                      </a:r>
                      <a:endParaRPr lang="ko-KR" altLang="en-US" sz="800" b="0" u="none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3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3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3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3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236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1" name="직사각형 43"/>
          <p:cNvSpPr>
            <a:spLocks noChangeArrowheads="1"/>
          </p:cNvSpPr>
          <p:nvPr/>
        </p:nvSpPr>
        <p:spPr bwMode="auto">
          <a:xfrm>
            <a:off x="1503593" y="1136665"/>
            <a:ext cx="1229339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846" y="647948"/>
            <a:ext cx="554399" cy="252000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41276" y="643813"/>
            <a:ext cx="697200" cy="252000"/>
          </a:xfrm>
          <a:prstGeom prst="rect">
            <a:avLst/>
          </a:prstGeom>
        </p:spPr>
      </p:pic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527147"/>
              </p:ext>
            </p:extLst>
          </p:nvPr>
        </p:nvGraphicFramePr>
        <p:xfrm>
          <a:off x="407045" y="1106789"/>
          <a:ext cx="8380199" cy="2422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9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99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28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85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655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22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센터명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상품구분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예산년월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/>
                        <a:t>                 </a:t>
                      </a:r>
                      <a:r>
                        <a:rPr lang="ko-KR" altLang="en-US" sz="800" dirty="0" smtClean="0"/>
                        <a:t>년               월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직사각형 43"/>
          <p:cNvSpPr>
            <a:spLocks noChangeArrowheads="1"/>
          </p:cNvSpPr>
          <p:nvPr/>
        </p:nvSpPr>
        <p:spPr bwMode="auto">
          <a:xfrm>
            <a:off x="4282303" y="1136665"/>
            <a:ext cx="1229339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r>
              <a:rPr lang="ko-KR" altLang="en-US" sz="800" dirty="0" smtClean="0">
                <a:latin typeface="+mn-ea"/>
              </a:rPr>
              <a:t>전체</a:t>
            </a:r>
            <a:endParaRPr lang="ko-KR" altLang="en-US" sz="800" dirty="0">
              <a:latin typeface="+mn-ea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135736" y="6009432"/>
            <a:ext cx="10310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 &lt; 1 2 3 4 5 &gt;</a:t>
            </a:r>
            <a:endParaRPr lang="ko-KR" altLang="en-US" sz="1000" dirty="0"/>
          </a:p>
        </p:txBody>
      </p:sp>
      <p:sp>
        <p:nvSpPr>
          <p:cNvPr id="44" name="이등변 삼각형 43"/>
          <p:cNvSpPr/>
          <p:nvPr/>
        </p:nvSpPr>
        <p:spPr>
          <a:xfrm flipV="1">
            <a:off x="5380744" y="1168313"/>
            <a:ext cx="105459" cy="10227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43"/>
          <p:cNvSpPr>
            <a:spLocks noChangeArrowheads="1"/>
          </p:cNvSpPr>
          <p:nvPr/>
        </p:nvSpPr>
        <p:spPr bwMode="auto">
          <a:xfrm>
            <a:off x="7027433" y="1136665"/>
            <a:ext cx="519262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r>
              <a:rPr lang="en-US" altLang="ko-KR" sz="800" dirty="0" smtClean="0">
                <a:latin typeface="+mn-ea"/>
              </a:rPr>
              <a:t>2017</a:t>
            </a:r>
            <a:endParaRPr lang="ko-KR" altLang="en-US" sz="800" dirty="0">
              <a:latin typeface="+mn-ea"/>
            </a:endParaRPr>
          </a:p>
        </p:txBody>
      </p:sp>
      <p:sp>
        <p:nvSpPr>
          <p:cNvPr id="52" name="이등변 삼각형 51"/>
          <p:cNvSpPr/>
          <p:nvPr/>
        </p:nvSpPr>
        <p:spPr>
          <a:xfrm flipV="1">
            <a:off x="7419869" y="1170238"/>
            <a:ext cx="105459" cy="10227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43"/>
          <p:cNvSpPr>
            <a:spLocks noChangeArrowheads="1"/>
          </p:cNvSpPr>
          <p:nvPr/>
        </p:nvSpPr>
        <p:spPr bwMode="auto">
          <a:xfrm>
            <a:off x="7824481" y="1150165"/>
            <a:ext cx="383913" cy="16986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r>
              <a:rPr lang="en-US" altLang="ko-KR" sz="800" dirty="0" smtClean="0">
                <a:latin typeface="+mn-ea"/>
              </a:rPr>
              <a:t>07</a:t>
            </a:r>
            <a:endParaRPr lang="ko-KR" altLang="en-US" sz="800" dirty="0">
              <a:latin typeface="+mn-ea"/>
            </a:endParaRPr>
          </a:p>
        </p:txBody>
      </p:sp>
      <p:sp>
        <p:nvSpPr>
          <p:cNvPr id="57" name="이등변 삼각형 56"/>
          <p:cNvSpPr/>
          <p:nvPr/>
        </p:nvSpPr>
        <p:spPr>
          <a:xfrm flipV="1">
            <a:off x="8081569" y="1183738"/>
            <a:ext cx="105459" cy="10227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97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630013"/>
              </p:ext>
            </p:extLst>
          </p:nvPr>
        </p:nvGraphicFramePr>
        <p:xfrm>
          <a:off x="133638" y="110843"/>
          <a:ext cx="11907161" cy="664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28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3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홈앤서비스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상품검색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6909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일반사용자 가격정보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Hidden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067" y="1132609"/>
            <a:ext cx="7951787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3" name="직선 연결선 32"/>
          <p:cNvCxnSpPr/>
          <p:nvPr/>
        </p:nvCxnSpPr>
        <p:spPr bwMode="auto">
          <a:xfrm>
            <a:off x="1898278" y="4304771"/>
            <a:ext cx="792088" cy="0"/>
          </a:xfrm>
          <a:prstGeom prst="line">
            <a:avLst/>
          </a:prstGeom>
          <a:noFill/>
          <a:ln w="38100" cap="rnd" cmpd="sng" algn="ctr">
            <a:solidFill>
              <a:srgbClr val="9900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67659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630013"/>
              </p:ext>
            </p:extLst>
          </p:nvPr>
        </p:nvGraphicFramePr>
        <p:xfrm>
          <a:off x="133638" y="110843"/>
          <a:ext cx="11907161" cy="664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28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3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홈앤서비스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장바구니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6909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일반사용자 가격정보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Hidden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4971" y="1069398"/>
            <a:ext cx="8511830" cy="4157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" name="직선 연결선 3"/>
          <p:cNvCxnSpPr/>
          <p:nvPr/>
        </p:nvCxnSpPr>
        <p:spPr bwMode="auto">
          <a:xfrm>
            <a:off x="1017416" y="4194035"/>
            <a:ext cx="7325806" cy="0"/>
          </a:xfrm>
          <a:prstGeom prst="line">
            <a:avLst/>
          </a:prstGeom>
          <a:noFill/>
          <a:ln w="38100" cap="rnd" cmpd="sng" algn="ctr">
            <a:solidFill>
              <a:srgbClr val="9900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직선 연결선 5"/>
          <p:cNvCxnSpPr/>
          <p:nvPr/>
        </p:nvCxnSpPr>
        <p:spPr bwMode="auto">
          <a:xfrm>
            <a:off x="6147154" y="3567651"/>
            <a:ext cx="726526" cy="0"/>
          </a:xfrm>
          <a:prstGeom prst="line">
            <a:avLst/>
          </a:prstGeom>
          <a:noFill/>
          <a:ln w="38100" cap="rnd" cmpd="sng" algn="ctr">
            <a:solidFill>
              <a:srgbClr val="9900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67659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28689</TotalTime>
  <Words>1713</Words>
  <Application>Microsoft Office PowerPoint</Application>
  <PresentationFormat>와이드스크린</PresentationFormat>
  <Paragraphs>899</Paragraphs>
  <Slides>23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굴림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jameskang</cp:lastModifiedBy>
  <cp:revision>1916</cp:revision>
  <dcterms:created xsi:type="dcterms:W3CDTF">2015-09-08T00:55:10Z</dcterms:created>
  <dcterms:modified xsi:type="dcterms:W3CDTF">2017-08-19T15:47:04Z</dcterms:modified>
</cp:coreProperties>
</file>