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688" r:id="rId2"/>
  </p:sldMasterIdLst>
  <p:notesMasterIdLst>
    <p:notesMasterId r:id="rId13"/>
  </p:notesMasterIdLst>
  <p:handoutMasterIdLst>
    <p:handoutMasterId r:id="rId14"/>
  </p:handoutMasterIdLst>
  <p:sldIdLst>
    <p:sldId id="719" r:id="rId3"/>
    <p:sldId id="774" r:id="rId4"/>
    <p:sldId id="792" r:id="rId5"/>
    <p:sldId id="785" r:id="rId6"/>
    <p:sldId id="780" r:id="rId7"/>
    <p:sldId id="781" r:id="rId8"/>
    <p:sldId id="789" r:id="rId9"/>
    <p:sldId id="790" r:id="rId10"/>
    <p:sldId id="786" r:id="rId11"/>
    <p:sldId id="791" r:id="rId12"/>
  </p:sldIdLst>
  <p:sldSz cx="9906000" cy="6858000" type="A4"/>
  <p:notesSz cx="7102475" cy="10234613"/>
  <p:defaultTextStyle>
    <a:defPPr>
      <a:defRPr lang="en-US"/>
    </a:defPPr>
    <a:lvl1pPr algn="ctr" rtl="0" fontAlgn="base">
      <a:lnSpc>
        <a:spcPct val="120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1pPr>
    <a:lvl2pPr marL="457200" algn="ctr" rtl="0" fontAlgn="base">
      <a:lnSpc>
        <a:spcPct val="120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2pPr>
    <a:lvl3pPr marL="914400" algn="ctr" rtl="0" fontAlgn="base">
      <a:lnSpc>
        <a:spcPct val="120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3pPr>
    <a:lvl4pPr marL="1371600" algn="ctr" rtl="0" fontAlgn="base">
      <a:lnSpc>
        <a:spcPct val="120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4pPr>
    <a:lvl5pPr marL="1828800" algn="ctr" rtl="0" fontAlgn="base">
      <a:lnSpc>
        <a:spcPct val="120000"/>
      </a:lnSpc>
      <a:spcBef>
        <a:spcPct val="0"/>
      </a:spcBef>
      <a:spcAft>
        <a:spcPct val="0"/>
      </a:spcAft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5pPr>
    <a:lvl6pPr marL="22860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6pPr>
    <a:lvl7pPr marL="27432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7pPr>
    <a:lvl8pPr marL="32004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8pPr>
    <a:lvl9pPr marL="3657600" algn="l" defTabSz="914400" rtl="0" eaLnBrk="1" latinLnBrk="1" hangingPunct="1">
      <a:defRPr sz="1400" b="1" kern="1200">
        <a:solidFill>
          <a:schemeClr val="tx1"/>
        </a:solidFill>
        <a:latin typeface="Arial" charset="0"/>
        <a:ea typeface="맑은 고딕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444">
          <p15:clr>
            <a:srgbClr val="A4A3A4"/>
          </p15:clr>
        </p15:guide>
        <p15:guide id="3" pos="580">
          <p15:clr>
            <a:srgbClr val="A4A3A4"/>
          </p15:clr>
        </p15:guide>
        <p15:guide id="4" pos="353">
          <p15:clr>
            <a:srgbClr val="A4A3A4"/>
          </p15:clr>
        </p15:guide>
        <p15:guide id="5" pos="420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FF99"/>
    <a:srgbClr val="990000"/>
    <a:srgbClr val="DDD9C3"/>
    <a:srgbClr val="D9D9D9"/>
    <a:srgbClr val="A71C19"/>
    <a:srgbClr val="C00000"/>
    <a:srgbClr val="595959"/>
    <a:srgbClr val="7F7F7F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38B1855-1B75-4FBE-930C-398BA8C253C6}" styleName="테마 스타일 2 - 강조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B9631B5-78F2-41C9-869B-9F39066F8104}" styleName="보통 스타일 3 - 강조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테마 스타일 1 - 강조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테마 스타일 1 - 강조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21" autoAdjust="0"/>
    <p:restoredTop sz="96041" autoAdjust="0"/>
  </p:normalViewPr>
  <p:slideViewPr>
    <p:cSldViewPr>
      <p:cViewPr varScale="1">
        <p:scale>
          <a:sx n="104" d="100"/>
          <a:sy n="104" d="100"/>
        </p:scale>
        <p:origin x="504" y="114"/>
      </p:cViewPr>
      <p:guideLst>
        <p:guide orient="horz" pos="2160"/>
        <p:guide pos="444"/>
        <p:guide pos="580"/>
        <p:guide pos="353"/>
        <p:guide pos="4209"/>
      </p:guideLst>
    </p:cSldViewPr>
  </p:slideViewPr>
  <p:outlineViewPr>
    <p:cViewPr>
      <p:scale>
        <a:sx n="26" d="100"/>
        <a:sy n="26" d="100"/>
      </p:scale>
      <p:origin x="168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-3366" y="-90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4" y="0"/>
            <a:ext cx="3078514" cy="512304"/>
          </a:xfrm>
          <a:prstGeom prst="rect">
            <a:avLst/>
          </a:prstGeom>
        </p:spPr>
        <p:txBody>
          <a:bodyPr vert="horz" lIns="94333" tIns="47167" rIns="94333" bIns="47167" rtlCol="0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4022304" y="0"/>
            <a:ext cx="3078514" cy="512304"/>
          </a:xfrm>
          <a:prstGeom prst="rect">
            <a:avLst/>
          </a:prstGeom>
        </p:spPr>
        <p:txBody>
          <a:bodyPr vert="horz" lIns="94333" tIns="47167" rIns="94333" bIns="47167" rtlCol="0"/>
          <a:lstStyle>
            <a:lvl1pPr algn="r">
              <a:defRPr sz="1200"/>
            </a:lvl1pPr>
          </a:lstStyle>
          <a:p>
            <a:fld id="{C3232442-BD9E-418C-8CEE-1DD6C84F5165}" type="datetimeFigureOut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2020-01-21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4" y="9720678"/>
            <a:ext cx="3078514" cy="512303"/>
          </a:xfrm>
          <a:prstGeom prst="rect">
            <a:avLst/>
          </a:prstGeom>
        </p:spPr>
        <p:txBody>
          <a:bodyPr vert="horz" lIns="94333" tIns="47167" rIns="94333" bIns="47167" rtlCol="0" anchor="b"/>
          <a:lstStyle>
            <a:lvl1pPr algn="l">
              <a:defRPr sz="1200"/>
            </a:lvl1pPr>
          </a:lstStyle>
          <a:p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4022304" y="9720678"/>
            <a:ext cx="3078514" cy="512303"/>
          </a:xfrm>
          <a:prstGeom prst="rect">
            <a:avLst/>
          </a:prstGeom>
        </p:spPr>
        <p:txBody>
          <a:bodyPr vert="horz" lIns="94333" tIns="47167" rIns="94333" bIns="47167" rtlCol="0" anchor="b"/>
          <a:lstStyle>
            <a:lvl1pPr algn="r">
              <a:defRPr sz="1200"/>
            </a:lvl1pPr>
          </a:lstStyle>
          <a:p>
            <a:fld id="{6A478D09-E20C-4030-905B-7216CED1C77A}" type="slidenum">
              <a:rPr lang="ko-KR" altLang="en-US" smtClean="0">
                <a:latin typeface="나눔고딕" panose="020D0604000000000000" pitchFamily="50" charset="-127"/>
                <a:ea typeface="나눔고딕" panose="020D0604000000000000" pitchFamily="50" charset="-127"/>
              </a:rPr>
              <a:pPr/>
              <a:t>‹#›</a:t>
            </a:fld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785073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4" y="0"/>
            <a:ext cx="3078514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3" tIns="47167" rIns="94333" bIns="47167" numCol="1" anchor="t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defRPr kumimoji="1"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304" y="0"/>
            <a:ext cx="3078514" cy="51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3" tIns="47167" rIns="94333" bIns="47167" numCol="1" anchor="t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defRPr kumimoji="1"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77875" y="766763"/>
            <a:ext cx="5546725" cy="38401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919" y="4862794"/>
            <a:ext cx="5682644" cy="46058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3" tIns="47167" rIns="94333" bIns="471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4" y="9720678"/>
            <a:ext cx="3078514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3" tIns="47167" rIns="94333" bIns="47167" numCol="1" anchor="b" anchorCtr="0" compatLnSpc="1">
            <a:prstTxWarp prst="textNoShape">
              <a:avLst/>
            </a:prstTxWarp>
          </a:bodyPr>
          <a:lstStyle>
            <a:lvl1pPr algn="l" latinLnBrk="1">
              <a:lnSpc>
                <a:spcPct val="100000"/>
              </a:lnSpc>
              <a:defRPr kumimoji="1"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304" y="9720678"/>
            <a:ext cx="3078514" cy="51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333" tIns="47167" rIns="94333" bIns="47167" numCol="1" anchor="b" anchorCtr="0" compatLnSpc="1">
            <a:prstTxWarp prst="textNoShape">
              <a:avLst/>
            </a:prstTxWarp>
          </a:bodyPr>
          <a:lstStyle>
            <a:lvl1pPr algn="r" latinLnBrk="1">
              <a:lnSpc>
                <a:spcPct val="100000"/>
              </a:lnSpc>
              <a:defRPr kumimoji="1" sz="1200" b="0" smtClean="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EE48FD1E-F7B8-469D-959C-B9BAA04E5BFD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864100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355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1884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355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3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952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355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4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049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355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5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425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355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6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9069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355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7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95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779463" y="768350"/>
            <a:ext cx="5543550" cy="3836988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86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54C60C-DE06-4141-9C88-72DFC3E71ABF}" type="slidenum">
              <a:rPr lang="ko-KR" altLang="en-US" smtClean="0">
                <a:solidFill>
                  <a:prstClr val="black"/>
                </a:solidFill>
              </a:rPr>
              <a:pPr/>
              <a:t>8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81394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596"/>
            <a:ext cx="8420100" cy="14700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 smtClean="0"/>
              <a:t>마스터 부제목 스타일 편집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2020-01-21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052736"/>
            <a:ext cx="89154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52043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2020-01-21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520430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800" b="0" dirty="0" smtClean="0">
                <a:solidFill>
                  <a:prstClr val="black"/>
                </a:solidFill>
              </a:rPr>
              <a:t>SK Confidential</a:t>
            </a: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520430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7071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2020-01-21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2020-01-21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5" y="1535113"/>
            <a:ext cx="4378590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5" y="2174875"/>
            <a:ext cx="4378590" cy="395128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18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16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2020-01-21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2020-01-21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2020-01-21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5" name="TextBox 18"/>
          <p:cNvSpPr txBox="1">
            <a:spLocks noChangeArrowheads="1"/>
          </p:cNvSpPr>
          <p:nvPr userDrawn="1"/>
        </p:nvSpPr>
        <p:spPr bwMode="auto">
          <a:xfrm>
            <a:off x="3950633" y="6635750"/>
            <a:ext cx="1994457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b="0" dirty="0">
                <a:solidFill>
                  <a:prstClr val="black"/>
                </a:solidFill>
                <a:latin typeface="나눔고딕" panose="020D0604000000000000" pitchFamily="50" charset="-127"/>
                <a:ea typeface="Malgun Gothic" pitchFamily="34" charset="-127"/>
                <a:cs typeface="Arial" pitchFamily="34" charset="0"/>
              </a:rPr>
              <a:t>Copyrightⓒ by SK, All Rights Reserved</a:t>
            </a:r>
            <a:endParaRPr lang="ko-KR" altLang="en-US" sz="800" b="0" dirty="0">
              <a:solidFill>
                <a:prstClr val="black"/>
              </a:solidFill>
              <a:latin typeface="나눔고딕" panose="020D0604000000000000" pitchFamily="50" charset="-127"/>
              <a:ea typeface="Malgun Gothic" pitchFamily="34" charset="-127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2" y="273095"/>
            <a:ext cx="5537729" cy="5853113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 sz="2800"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 sz="2400"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 sz="2000"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2020-01-21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2020-01-21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2020-01-21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81"/>
            <a:ext cx="222885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81"/>
            <a:ext cx="652145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  <a:lvl2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2pPr>
            <a:lvl3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3pPr>
            <a:lvl4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4pPr>
            <a:lvl5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95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F182E443-0726-4B1C-92F3-0813C92C4E24}" type="datetimeFigureOut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2020-01-21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84550" y="6356521"/>
            <a:ext cx="31369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800" b="0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7099300" y="6356521"/>
            <a:ext cx="23114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 algn="l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4BF66F6C-C78A-48F3-9CD2-FF3B25FC445B}" type="slidenum">
              <a:rPr lang="ko-KR" altLang="en-US" sz="1800" b="0" smtClean="0">
                <a:solidFill>
                  <a:prstClr val="black"/>
                </a:solidFill>
              </a:rPr>
              <a:pPr algn="l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ko-KR" altLang="en-US" sz="1800" b="0" dirty="0">
              <a:solidFill>
                <a:prstClr val="black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 smtClean="0"/>
              <a:t>/ 2010-03-15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r>
              <a:rPr lang="en-US" altLang="ko-KR" dirty="0" smtClean="0"/>
              <a:t>/ 2010-03-15</a:t>
            </a:r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0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2010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년 팀 단위 </a:t>
            </a:r>
            <a:r>
              <a:rPr lang="ko-KR" altLang="en-US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부문장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월간 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Meeting 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ko-KR" altLang="en-US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案</a:t>
            </a:r>
            <a:r>
              <a:rPr lang="en-US" altLang="ko-KR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0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3684E41A-89D9-4C54-A2FB-1BBB6185D1F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9442451" y="6486697"/>
            <a:ext cx="444500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 fontAlgn="auto" latinLnBrk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800" b="0" dirty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fld id="{EEC86BDE-6562-4B62-A915-C17E4849BDE4}" type="slidenum">
              <a:rPr lang="ko-KR" altLang="en-US" sz="800" b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</a:rPr>
              <a:pPr algn="r" fontAlgn="auto" latinLnBrk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r>
              <a:rPr lang="en-US" altLang="ko-KR" sz="800" b="0" dirty="0">
                <a:solidFill>
                  <a:prstClr val="black"/>
                </a:solidFill>
                <a:latin typeface="Malgun Gothic" pitchFamily="34" charset="-127"/>
                <a:ea typeface="Malgun Gothic" pitchFamily="34" charset="-127"/>
              </a:rPr>
              <a:t> </a:t>
            </a:r>
            <a:endParaRPr lang="ko-KR" altLang="en-US" sz="800" b="0" dirty="0">
              <a:solidFill>
                <a:prstClr val="black"/>
              </a:solidFill>
              <a:latin typeface="Malgun Gothic" pitchFamily="34" charset="-127"/>
              <a:ea typeface="Malgun Gothic" pitchFamily="34" charset="-127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93" y="46383"/>
            <a:ext cx="578106" cy="45182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  <p:sldLayoutId id="2147483698" r:id="rId10"/>
    <p:sldLayoutId id="214748369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직선 연결선 4"/>
          <p:cNvCxnSpPr/>
          <p:nvPr/>
        </p:nvCxnSpPr>
        <p:spPr>
          <a:xfrm>
            <a:off x="667811" y="1196752"/>
            <a:ext cx="7153374" cy="509"/>
          </a:xfrm>
          <a:prstGeom prst="line">
            <a:avLst/>
          </a:prstGeom>
          <a:ln w="19050">
            <a:solidFill>
              <a:srgbClr val="E01E3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 flipV="1">
            <a:off x="686092" y="2792876"/>
            <a:ext cx="7152561" cy="815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6127553" y="2929069"/>
            <a:ext cx="1711100" cy="271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altLang="ko-KR" sz="900" dirty="0" smtClean="0">
                <a:latin typeface="+mn-ea"/>
                <a:ea typeface="+mn-ea"/>
                <a:cs typeface="Arial" panose="020B0604020202020204" pitchFamily="34" charset="0"/>
              </a:rPr>
              <a:t>Version 1.0 |  01</a:t>
            </a:r>
            <a:r>
              <a:rPr lang="en-US" altLang="ko-KR" sz="900" b="1" dirty="0" smtClean="0">
                <a:latin typeface="+mn-ea"/>
                <a:ea typeface="+mn-ea"/>
                <a:cs typeface="Arial" panose="020B0604020202020204" pitchFamily="34" charset="0"/>
              </a:rPr>
              <a:t>. </a:t>
            </a:r>
            <a:r>
              <a:rPr lang="en-US" altLang="ko-KR" sz="900" dirty="0" smtClean="0">
                <a:latin typeface="+mn-ea"/>
                <a:ea typeface="+mn-ea"/>
                <a:cs typeface="Arial" panose="020B0604020202020204" pitchFamily="34" charset="0"/>
              </a:rPr>
              <a:t>20</a:t>
            </a:r>
            <a:r>
              <a:rPr lang="en-US" altLang="ko-KR" sz="900" b="1" dirty="0" smtClean="0">
                <a:latin typeface="+mn-ea"/>
                <a:ea typeface="+mn-ea"/>
                <a:cs typeface="Arial" panose="020B0604020202020204" pitchFamily="34" charset="0"/>
              </a:rPr>
              <a:t>. 2020</a:t>
            </a:r>
            <a:endParaRPr lang="ko-KR" altLang="en-US" sz="900" b="1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94308" y="2147108"/>
            <a:ext cx="8031099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00"/>
              </a:lnSpc>
            </a:pPr>
            <a:r>
              <a:rPr lang="ko-KR" altLang="en-US" sz="4000" dirty="0" smtClean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시스템</a:t>
            </a:r>
            <a:r>
              <a:rPr lang="ko-KR" altLang="en-US" sz="4000" dirty="0" smtClean="0">
                <a:latin typeface="+mn-ea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400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고도화</a:t>
            </a:r>
            <a:r>
              <a:rPr lang="ko-KR" altLang="en-US" sz="4000" dirty="0" smtClean="0">
                <a:latin typeface="+mn-ea"/>
                <a:ea typeface="+mn-ea"/>
                <a:cs typeface="Arial" panose="020B0604020202020204" pitchFamily="34" charset="0"/>
              </a:rPr>
              <a:t> 구축 수행계획서</a:t>
            </a:r>
            <a:endParaRPr lang="ko-KR" altLang="en-US" sz="40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cxnSp>
        <p:nvCxnSpPr>
          <p:cNvPr id="11" name="직선 연결선 10"/>
          <p:cNvCxnSpPr/>
          <p:nvPr/>
        </p:nvCxnSpPr>
        <p:spPr>
          <a:xfrm>
            <a:off x="6777069" y="5013176"/>
            <a:ext cx="208823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758533" y="5317371"/>
            <a:ext cx="2160240" cy="2718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ko-KR" altLang="en-US" sz="3000" dirty="0" smtClean="0">
                <a:latin typeface="+mn-ea"/>
                <a:ea typeface="+mn-ea"/>
                <a:cs typeface="Arial" panose="020B0604020202020204" pitchFamily="34" charset="0"/>
              </a:rPr>
              <a:t>비트큐브㈜</a:t>
            </a:r>
            <a:endParaRPr lang="en-US" altLang="ko-KR" sz="30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88975" y="1374641"/>
            <a:ext cx="5156113" cy="605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4000"/>
              </a:lnSpc>
            </a:pPr>
            <a:r>
              <a:rPr lang="en-US" altLang="ko-KR" sz="4300" dirty="0" smtClean="0">
                <a:latin typeface="+mn-ea"/>
                <a:ea typeface="+mn-ea"/>
                <a:cs typeface="Arial" panose="020B0604020202020204" pitchFamily="34" charset="0"/>
              </a:rPr>
              <a:t>SK </a:t>
            </a:r>
            <a:r>
              <a:rPr lang="ko-KR" altLang="en-US" sz="4300" dirty="0" smtClean="0">
                <a:solidFill>
                  <a:schemeClr val="accent6">
                    <a:lumMod val="75000"/>
                  </a:schemeClr>
                </a:solidFill>
                <a:latin typeface="+mn-ea"/>
                <a:ea typeface="+mn-ea"/>
                <a:cs typeface="Arial" panose="020B0604020202020204" pitchFamily="34" charset="0"/>
              </a:rPr>
              <a:t>텔레시스</a:t>
            </a:r>
            <a:endParaRPr lang="ko-KR" altLang="en-US" sz="4300" dirty="0">
              <a:solidFill>
                <a:schemeClr val="accent6">
                  <a:lumMod val="75000"/>
                </a:schemeClr>
              </a:solidFill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3599964" y="1167877"/>
            <a:ext cx="2749471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4000" dirty="0">
                <a:solidFill>
                  <a:srgbClr val="FF0000"/>
                </a:solidFill>
                <a:latin typeface="+mn-ea"/>
                <a:ea typeface="+mn-ea"/>
                <a:cs typeface="Arial" panose="020B0604020202020204" pitchFamily="34" charset="0"/>
              </a:rPr>
              <a:t>홈앤서비스</a:t>
            </a:r>
            <a:endParaRPr lang="ko-KR" altLang="en-US" sz="4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6209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42064" y="764704"/>
            <a:ext cx="32427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55978" y="235265"/>
            <a:ext cx="32184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488" y="404664"/>
            <a:ext cx="4032448" cy="277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ts val="1400"/>
              </a:lnSpc>
              <a:buFont typeface="+mj-lt"/>
              <a:buAutoNum type="romanUcPeriod" startAt="6"/>
            </a:pP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수행조직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32520" y="980728"/>
            <a:ext cx="90010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600" kern="0" dirty="0">
                <a:latin typeface="+mn-ea"/>
              </a:rPr>
              <a:t>프로젝트의 성공적 수행을 위한 효율적이고 </a:t>
            </a:r>
            <a:r>
              <a:rPr lang="ko-KR" altLang="en-US" sz="1600" kern="0" dirty="0" smtClean="0">
                <a:latin typeface="+mn-ea"/>
              </a:rPr>
              <a:t>체계적인 </a:t>
            </a:r>
            <a:r>
              <a:rPr lang="ko-KR" altLang="en-US" sz="1600" kern="0" dirty="0">
                <a:latin typeface="+mn-ea"/>
              </a:rPr>
              <a:t>수행조직 구성안을 제시합니다</a:t>
            </a:r>
            <a:r>
              <a:rPr lang="en-US" altLang="ko-KR" sz="1600" kern="0" dirty="0">
                <a:latin typeface="+mn-ea"/>
              </a:rPr>
              <a:t>.</a:t>
            </a:r>
            <a:endParaRPr lang="en-US" altLang="ko-KR" sz="1500" b="1" dirty="0">
              <a:latin typeface="+mn-ea"/>
              <a:ea typeface="+mn-ea"/>
            </a:endParaRPr>
          </a:p>
        </p:txBody>
      </p:sp>
      <p:sp>
        <p:nvSpPr>
          <p:cNvPr id="34" name="Rectangle 11"/>
          <p:cNvSpPr/>
          <p:nvPr/>
        </p:nvSpPr>
        <p:spPr>
          <a:xfrm>
            <a:off x="416496" y="1916832"/>
            <a:ext cx="9073008" cy="424847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나눔고딕" panose="020D0604000000000000" pitchFamily="50" charset="-127"/>
            </a:endParaRPr>
          </a:p>
        </p:txBody>
      </p:sp>
      <p:cxnSp>
        <p:nvCxnSpPr>
          <p:cNvPr id="35" name="꺾인 연결선 34"/>
          <p:cNvCxnSpPr>
            <a:stCxn id="54" idx="2"/>
            <a:endCxn id="38" idx="0"/>
          </p:cNvCxnSpPr>
          <p:nvPr/>
        </p:nvCxnSpPr>
        <p:spPr>
          <a:xfrm rot="16200000" flipH="1">
            <a:off x="5990359" y="3181272"/>
            <a:ext cx="1154362" cy="2099271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AutoShape 11"/>
          <p:cNvSpPr>
            <a:spLocks noChangeArrowheads="1"/>
          </p:cNvSpPr>
          <p:nvPr/>
        </p:nvSpPr>
        <p:spPr bwMode="gray">
          <a:xfrm>
            <a:off x="1856143" y="4808089"/>
            <a:ext cx="2160000" cy="43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>
              <a:lnSpc>
                <a:spcPct val="90000"/>
              </a:lnSpc>
              <a:defRPr/>
            </a:pPr>
            <a:r>
              <a:rPr lang="ko-KR" altLang="en-US" sz="1100" b="1" dirty="0" smtClean="0">
                <a:latin typeface="나눔고딕"/>
                <a:ea typeface="나눔고딕"/>
                <a:cs typeface="나눔고딕"/>
              </a:rPr>
              <a:t>품질관리 파트</a:t>
            </a:r>
            <a:endParaRPr lang="en-US" altLang="ko-KR" sz="1100" b="1" dirty="0" smtClean="0">
              <a:latin typeface="나눔고딕"/>
              <a:ea typeface="나눔고딕"/>
              <a:cs typeface="나눔고딕"/>
            </a:endParaRPr>
          </a:p>
        </p:txBody>
      </p:sp>
      <p:sp>
        <p:nvSpPr>
          <p:cNvPr id="37" name="AutoShape 11"/>
          <p:cNvSpPr>
            <a:spLocks noChangeArrowheads="1"/>
          </p:cNvSpPr>
          <p:nvPr/>
        </p:nvSpPr>
        <p:spPr bwMode="gray">
          <a:xfrm>
            <a:off x="1856309" y="5230143"/>
            <a:ext cx="2160587" cy="36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테스트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매뉴얼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8" name="AutoShape 11"/>
          <p:cNvSpPr>
            <a:spLocks noChangeArrowheads="1"/>
          </p:cNvSpPr>
          <p:nvPr/>
        </p:nvSpPr>
        <p:spPr bwMode="gray">
          <a:xfrm>
            <a:off x="6537176" y="4808089"/>
            <a:ext cx="2160000" cy="432000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 fontAlgn="auto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1100" b="1" dirty="0" smtClean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개발</a:t>
            </a:r>
            <a:r>
              <a:rPr lang="en-US" altLang="ko-KR" sz="1100" b="1" dirty="0" smtClean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ko-KR" altLang="en-US" sz="1100" b="1" dirty="0" smtClean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파트</a:t>
            </a:r>
            <a:endParaRPr lang="en-US" altLang="ko-KR" sz="1100" b="1" dirty="0" smtClean="0">
              <a:solidFill>
                <a:schemeClr val="lt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39" name="AutoShape 11"/>
          <p:cNvSpPr>
            <a:spLocks noChangeArrowheads="1"/>
          </p:cNvSpPr>
          <p:nvPr/>
        </p:nvSpPr>
        <p:spPr bwMode="gray">
          <a:xfrm>
            <a:off x="6537501" y="5230143"/>
            <a:ext cx="2159000" cy="36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구매사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운영사 개발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0" name="AutoShape 11"/>
          <p:cNvSpPr>
            <a:spLocks noChangeArrowheads="1"/>
          </p:cNvSpPr>
          <p:nvPr/>
        </p:nvSpPr>
        <p:spPr bwMode="gray">
          <a:xfrm>
            <a:off x="6537501" y="5588918"/>
            <a:ext cx="2159000" cy="36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비트큐브㈜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44" name="Rectangle 34"/>
          <p:cNvSpPr>
            <a:spLocks noChangeArrowheads="1"/>
          </p:cNvSpPr>
          <p:nvPr/>
        </p:nvSpPr>
        <p:spPr bwMode="auto">
          <a:xfrm>
            <a:off x="4419905" y="2357165"/>
            <a:ext cx="2196000" cy="357186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>
              <a:defRPr/>
            </a:pPr>
            <a:r>
              <a:rPr lang="ko-KR" altLang="en-US" sz="1100" b="1" dirty="0" smtClean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현업 지원파트</a:t>
            </a:r>
            <a:endParaRPr lang="en-US" altLang="ko-KR" sz="1100" b="1" dirty="0" smtClean="0">
              <a:solidFill>
                <a:schemeClr val="lt1"/>
              </a:solidFill>
              <a:latin typeface="나눔고딕"/>
              <a:ea typeface="나눔고딕"/>
              <a:cs typeface="나눔고딕"/>
            </a:endParaRPr>
          </a:p>
        </p:txBody>
      </p:sp>
      <p:sp>
        <p:nvSpPr>
          <p:cNvPr id="45" name="AutoShape 11"/>
          <p:cNvSpPr>
            <a:spLocks noChangeArrowheads="1"/>
          </p:cNvSpPr>
          <p:nvPr/>
        </p:nvSpPr>
        <p:spPr bwMode="gray">
          <a:xfrm>
            <a:off x="4419361" y="2710012"/>
            <a:ext cx="2195513" cy="3397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fontAlgn="auto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defRPr/>
            </a:pP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SK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텔레시스</a:t>
            </a:r>
            <a:r>
              <a:rPr lang="ko-KR" altLang="en-US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(B2B </a:t>
            </a:r>
            <a:r>
              <a:rPr lang="ko-KR" altLang="en-US" sz="1000" dirty="0" err="1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사업팀</a:t>
            </a:r>
            <a:r>
              <a:rPr lang="en-US" altLang="ko-KR" sz="10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endParaRPr lang="en-US" altLang="ko-KR" sz="10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46" name="직선 연결선 45"/>
          <p:cNvCxnSpPr>
            <a:stCxn id="45" idx="2"/>
            <a:endCxn id="54" idx="0"/>
          </p:cNvCxnSpPr>
          <p:nvPr/>
        </p:nvCxnSpPr>
        <p:spPr>
          <a:xfrm>
            <a:off x="5517118" y="3049737"/>
            <a:ext cx="787" cy="188065"/>
          </a:xfrm>
          <a:prstGeom prst="line">
            <a:avLst/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AutoShape 11"/>
          <p:cNvSpPr>
            <a:spLocks noChangeArrowheads="1"/>
          </p:cNvSpPr>
          <p:nvPr/>
        </p:nvSpPr>
        <p:spPr bwMode="gray">
          <a:xfrm>
            <a:off x="1856309" y="5588918"/>
            <a:ext cx="2160587" cy="3603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r>
              <a:rPr lang="ko-KR" altLang="en-US" sz="10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비트큐브㈜</a:t>
            </a:r>
            <a:endParaRPr lang="en-US" altLang="ko-KR" sz="1000" dirty="0" smtClean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cxnSp>
        <p:nvCxnSpPr>
          <p:cNvPr id="51" name="꺾인 연결선 50"/>
          <p:cNvCxnSpPr>
            <a:stCxn id="54" idx="2"/>
            <a:endCxn id="36" idx="0"/>
          </p:cNvCxnSpPr>
          <p:nvPr/>
        </p:nvCxnSpPr>
        <p:spPr>
          <a:xfrm rot="5400000">
            <a:off x="3649843" y="2940027"/>
            <a:ext cx="1154362" cy="2581762"/>
          </a:xfrm>
          <a:prstGeom prst="bentConnector3">
            <a:avLst>
              <a:gd name="adj1" fmla="val 50000"/>
            </a:avLst>
          </a:prstGeom>
          <a:ln w="9525" cmpd="sng"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Rectangle 34"/>
          <p:cNvSpPr>
            <a:spLocks noChangeArrowheads="1"/>
          </p:cNvSpPr>
          <p:nvPr/>
        </p:nvSpPr>
        <p:spPr bwMode="auto">
          <a:xfrm>
            <a:off x="4437905" y="3237802"/>
            <a:ext cx="2160000" cy="415925"/>
          </a:xfrm>
          <a:prstGeom prst="rect">
            <a:avLst/>
          </a:prstGeom>
          <a:ln/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indent="-342900" algn="ctr">
              <a:lnSpc>
                <a:spcPct val="90000"/>
              </a:lnSpc>
              <a:defRPr/>
            </a:pPr>
            <a:r>
              <a:rPr lang="ko-KR" altLang="en-US" sz="1100" b="1" dirty="0" smtClean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 </a:t>
            </a:r>
            <a:r>
              <a:rPr lang="en-US" altLang="ko-KR" sz="1100" b="1" dirty="0" smtClean="0">
                <a:solidFill>
                  <a:schemeClr val="lt1"/>
                </a:solidFill>
                <a:latin typeface="나눔고딕"/>
                <a:ea typeface="나눔고딕"/>
                <a:cs typeface="나눔고딕"/>
              </a:rPr>
              <a:t>PM</a:t>
            </a: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258172"/>
              </p:ext>
            </p:extLst>
          </p:nvPr>
        </p:nvGraphicFramePr>
        <p:xfrm>
          <a:off x="848544" y="2332854"/>
          <a:ext cx="3175074" cy="154101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24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2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92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549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014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      분</a:t>
                      </a:r>
                      <a:endParaRPr lang="ko-KR" altLang="en-US" sz="1200" b="1" i="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i="0" u="none" strike="noStrike" dirty="0" smtClean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endParaRPr lang="ko-KR" altLang="en-US" sz="1200" b="1" i="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014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참여인원</a:t>
                      </a:r>
                      <a:endParaRPr lang="ko-KR" altLang="en-US" sz="1200" b="1" i="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2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참여개월</a:t>
                      </a:r>
                      <a:endParaRPr lang="ko-KR" altLang="en-US" sz="1200" b="1" i="0" u="none" strike="noStrike" dirty="0"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200" b="1" u="none" strike="noStrike" dirty="0">
                          <a:effectLst/>
                          <a:latin typeface="+mn-ea"/>
                          <a:ea typeface="+mn-ea"/>
                        </a:rPr>
                        <a:t>M/M</a:t>
                      </a:r>
                      <a:endParaRPr lang="en-US" sz="1200" b="1" i="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01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기획</a:t>
                      </a:r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설계</a:t>
                      </a:r>
                      <a:endParaRPr lang="en-US" altLang="ko-KR" sz="1000" b="1" i="0" u="none" strike="noStrike" dirty="0" smtClean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1.5</a:t>
                      </a:r>
                      <a:endParaRPr 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0145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HOMS </a:t>
                      </a:r>
                      <a:r>
                        <a:rPr lang="ko-KR" alt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본사 개발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2</a:t>
                      </a:r>
                      <a:endParaRPr 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01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본부</a:t>
                      </a:r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팀</a:t>
                      </a:r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/</a:t>
                      </a:r>
                      <a:r>
                        <a:rPr lang="ko-KR" alt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지점 개발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1.5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1.5</a:t>
                      </a:r>
                      <a:endParaRPr 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01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마이그레이션</a:t>
                      </a:r>
                      <a:endParaRPr lang="en-US" altLang="ko-KR" sz="1000" b="1" i="0" u="none" strike="noStrike" dirty="0" smtClean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1</a:t>
                      </a:r>
                      <a:endParaRPr 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55905368"/>
                  </a:ext>
                </a:extLst>
              </a:tr>
              <a:tr h="22014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합계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4</a:t>
                      </a:r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1" i="0" u="none" strike="noStrike" dirty="0" smtClean="0">
                          <a:effectLst/>
                          <a:latin typeface="돋움" panose="020B0600000101010101" pitchFamily="50" charset="-127"/>
                          <a:ea typeface="돋움" panose="020B0600000101010101" pitchFamily="50" charset="-127"/>
                        </a:rPr>
                        <a:t>6</a:t>
                      </a:r>
                      <a:endParaRPr lang="en-US" sz="1000" b="1" i="0" u="none" strike="noStrike" dirty="0">
                        <a:effectLst/>
                        <a:latin typeface="돋움" panose="020B0600000101010101" pitchFamily="50" charset="-127"/>
                        <a:ea typeface="돋움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0163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488" y="404664"/>
            <a:ext cx="2725144" cy="2823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ts val="1400"/>
              </a:lnSpc>
              <a:buFont typeface="+mj-lt"/>
              <a:buAutoNum type="romanUcPeriod"/>
            </a:pPr>
            <a:r>
              <a:rPr lang="ko-KR" altLang="en-US" sz="1800" dirty="0" smtClean="0">
                <a:latin typeface="+mj-lt"/>
                <a:ea typeface="나눔고딕" panose="020D0604000000000000" pitchFamily="50" charset="-127"/>
                <a:cs typeface="Arial" panose="020B0604020202020204" pitchFamily="34" charset="0"/>
              </a:rPr>
              <a:t>구축 요건</a:t>
            </a:r>
            <a:endParaRPr lang="en-US" altLang="ko-KR" sz="1800" dirty="0">
              <a:latin typeface="+mj-lt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5" name="Text Box 6"/>
          <p:cNvSpPr txBox="1">
            <a:spLocks noChangeArrowheads="1"/>
          </p:cNvSpPr>
          <p:nvPr/>
        </p:nvSpPr>
        <p:spPr bwMode="auto">
          <a:xfrm>
            <a:off x="342064" y="1124744"/>
            <a:ext cx="9126525" cy="20128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l"/>
            <a:r>
              <a:rPr lang="en-US" altLang="ko-KR" sz="1300" dirty="0">
                <a:latin typeface="+mn-ea"/>
                <a:ea typeface="+mn-ea"/>
              </a:rPr>
              <a:t>1. </a:t>
            </a:r>
            <a:r>
              <a:rPr lang="ko-KR" altLang="en-US" sz="1300" dirty="0" smtClean="0">
                <a:latin typeface="+mn-ea"/>
                <a:ea typeface="+mn-ea"/>
              </a:rPr>
              <a:t>화면설계</a:t>
            </a:r>
            <a:endParaRPr lang="en-US" altLang="ko-KR" sz="1300" dirty="0" smtClean="0">
              <a:latin typeface="+mn-ea"/>
              <a:ea typeface="+mn-ea"/>
            </a:endParaRPr>
          </a:p>
          <a:p>
            <a:pPr algn="l"/>
            <a:r>
              <a:rPr lang="en-US" altLang="ko-KR" sz="1300" dirty="0" smtClean="0">
                <a:latin typeface="+mn-ea"/>
                <a:ea typeface="+mn-ea"/>
              </a:rPr>
              <a:t>2. </a:t>
            </a:r>
            <a:r>
              <a:rPr lang="ko-KR" altLang="en-US" sz="1300" dirty="0" smtClean="0">
                <a:latin typeface="+mn-ea"/>
                <a:ea typeface="+mn-ea"/>
              </a:rPr>
              <a:t>화면설계 검토</a:t>
            </a:r>
            <a:r>
              <a:rPr lang="en-US" altLang="ko-KR" sz="1300" dirty="0" smtClean="0">
                <a:latin typeface="+mn-ea"/>
                <a:ea typeface="+mn-ea"/>
              </a:rPr>
              <a:t>(SK</a:t>
            </a:r>
            <a:r>
              <a:rPr lang="ko-KR" altLang="en-US" sz="1300" dirty="0" smtClean="0">
                <a:latin typeface="+mn-ea"/>
                <a:ea typeface="+mn-ea"/>
              </a:rPr>
              <a:t>텔레시스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300" dirty="0" smtClean="0">
                <a:latin typeface="+mn-ea"/>
                <a:ea typeface="+mn-ea"/>
              </a:rPr>
              <a:t>3. </a:t>
            </a:r>
            <a:r>
              <a:rPr lang="ko-KR" altLang="en-US" sz="1300" dirty="0" smtClean="0">
                <a:latin typeface="+mn-ea"/>
                <a:ea typeface="+mn-ea"/>
              </a:rPr>
              <a:t>화면설계 승인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smtClean="0">
                <a:latin typeface="+mn-ea"/>
                <a:ea typeface="+mn-ea"/>
              </a:rPr>
              <a:t>홈앤서비스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</a:p>
          <a:p>
            <a:pPr algn="l"/>
            <a:r>
              <a:rPr lang="en-US" altLang="ko-KR" sz="1300" dirty="0" smtClean="0">
                <a:latin typeface="+mn-ea"/>
                <a:ea typeface="+mn-ea"/>
              </a:rPr>
              <a:t>4. DB</a:t>
            </a:r>
            <a:r>
              <a:rPr lang="ko-KR" altLang="en-US" sz="1300" dirty="0" smtClean="0">
                <a:latin typeface="+mn-ea"/>
                <a:ea typeface="+mn-ea"/>
              </a:rPr>
              <a:t>설계</a:t>
            </a:r>
            <a:endParaRPr lang="en-US" altLang="ko-KR" sz="1300" dirty="0" smtClean="0">
              <a:latin typeface="+mn-ea"/>
              <a:ea typeface="+mn-ea"/>
            </a:endParaRPr>
          </a:p>
          <a:p>
            <a:pPr algn="l"/>
            <a:r>
              <a:rPr lang="en-US" altLang="ko-KR" sz="1300" dirty="0" smtClean="0">
                <a:latin typeface="+mn-ea"/>
                <a:ea typeface="+mn-ea"/>
              </a:rPr>
              <a:t>5. WBS </a:t>
            </a:r>
            <a:r>
              <a:rPr lang="ko-KR" altLang="en-US" sz="1300" dirty="0" smtClean="0">
                <a:latin typeface="+mn-ea"/>
                <a:ea typeface="+mn-ea"/>
              </a:rPr>
              <a:t>작업</a:t>
            </a:r>
            <a:endParaRPr lang="en-US" altLang="ko-KR" sz="1300" dirty="0" smtClean="0">
              <a:latin typeface="+mn-ea"/>
              <a:ea typeface="+mn-ea"/>
            </a:endParaRPr>
          </a:p>
          <a:p>
            <a:pPr algn="l"/>
            <a:r>
              <a:rPr lang="en-US" altLang="ko-KR" sz="1300" dirty="0" smtClean="0">
                <a:latin typeface="+mn-ea"/>
                <a:ea typeface="+mn-ea"/>
              </a:rPr>
              <a:t>6. </a:t>
            </a:r>
            <a:r>
              <a:rPr lang="ko-KR" altLang="en-US" sz="1300" dirty="0" smtClean="0">
                <a:latin typeface="+mn-ea"/>
                <a:ea typeface="+mn-ea"/>
              </a:rPr>
              <a:t>개발</a:t>
            </a:r>
            <a:endParaRPr lang="en-US" altLang="ko-KR" sz="1300" dirty="0" smtClean="0">
              <a:latin typeface="+mn-ea"/>
              <a:ea typeface="+mn-ea"/>
            </a:endParaRPr>
          </a:p>
          <a:p>
            <a:pPr algn="l"/>
            <a:r>
              <a:rPr lang="en-US" altLang="ko-KR" sz="1300" dirty="0" smtClean="0">
                <a:latin typeface="+mn-ea"/>
                <a:ea typeface="+mn-ea"/>
              </a:rPr>
              <a:t>7. </a:t>
            </a:r>
            <a:r>
              <a:rPr lang="ko-KR" altLang="en-US" sz="1300" dirty="0" smtClean="0">
                <a:latin typeface="+mn-ea"/>
                <a:ea typeface="+mn-ea"/>
              </a:rPr>
              <a:t>테스트</a:t>
            </a:r>
            <a:endParaRPr lang="en-US" altLang="ko-KR" sz="1300" dirty="0" smtClean="0">
              <a:latin typeface="+mn-ea"/>
              <a:ea typeface="+mn-ea"/>
            </a:endParaRPr>
          </a:p>
          <a:p>
            <a:pPr algn="l"/>
            <a:r>
              <a:rPr lang="en-US" altLang="ko-KR" sz="1300" dirty="0" smtClean="0">
                <a:latin typeface="+mn-ea"/>
                <a:ea typeface="+mn-ea"/>
              </a:rPr>
              <a:t>8. </a:t>
            </a:r>
            <a:r>
              <a:rPr lang="ko-KR" altLang="en-US" sz="1300" dirty="0" smtClean="0">
                <a:latin typeface="+mn-ea"/>
                <a:ea typeface="+mn-ea"/>
              </a:rPr>
              <a:t>매뉴얼</a:t>
            </a:r>
            <a:endParaRPr lang="ko-KR" altLang="en-US" sz="13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57874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488" y="404664"/>
            <a:ext cx="2725144" cy="2823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ts val="1400"/>
              </a:lnSpc>
              <a:buFont typeface="+mj-lt"/>
              <a:buAutoNum type="romanUcPeriod"/>
            </a:pPr>
            <a:r>
              <a:rPr lang="ko-KR" altLang="en-US" sz="1800" dirty="0" smtClean="0">
                <a:latin typeface="+mj-lt"/>
                <a:ea typeface="나눔고딕" panose="020D0604000000000000" pitchFamily="50" charset="-127"/>
                <a:cs typeface="Arial" panose="020B0604020202020204" pitchFamily="34" charset="0"/>
              </a:rPr>
              <a:t>구축 요건</a:t>
            </a:r>
            <a:endParaRPr lang="en-US" altLang="ko-KR" sz="1800" dirty="0">
              <a:latin typeface="+mj-lt"/>
              <a:ea typeface="나눔고딕" panose="020D0604000000000000" pitchFamily="50" charset="-127"/>
              <a:cs typeface="Arial" panose="020B0604020202020204" pitchFamily="34" charset="0"/>
            </a:endParaRPr>
          </a:p>
        </p:txBody>
      </p:sp>
      <p:sp>
        <p:nvSpPr>
          <p:cNvPr id="75" name="Text Box 6"/>
          <p:cNvSpPr txBox="1">
            <a:spLocks noChangeArrowheads="1"/>
          </p:cNvSpPr>
          <p:nvPr/>
        </p:nvSpPr>
        <p:spPr bwMode="auto">
          <a:xfrm>
            <a:off x="342064" y="1124744"/>
            <a:ext cx="9126525" cy="417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l"/>
            <a:r>
              <a:rPr lang="en-US" altLang="ko-KR" sz="1300" dirty="0">
                <a:latin typeface="+mn-ea"/>
                <a:ea typeface="+mn-ea"/>
              </a:rPr>
              <a:t>1. </a:t>
            </a:r>
            <a:r>
              <a:rPr lang="ko-KR" altLang="en-US" sz="1300" dirty="0" smtClean="0">
                <a:latin typeface="+mn-ea"/>
                <a:ea typeface="+mn-ea"/>
              </a:rPr>
              <a:t>홈앤서비스 본사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smtClean="0">
                <a:latin typeface="+mn-ea"/>
                <a:ea typeface="+mn-ea"/>
              </a:rPr>
              <a:t>자산관리</a:t>
            </a:r>
            <a:r>
              <a:rPr lang="en-US" altLang="ko-KR" sz="1300" dirty="0" smtClean="0">
                <a:latin typeface="+mn-ea"/>
                <a:ea typeface="+mn-ea"/>
              </a:rPr>
              <a:t>, </a:t>
            </a:r>
            <a:r>
              <a:rPr lang="ko-KR" altLang="en-US" sz="1300" dirty="0" smtClean="0">
                <a:latin typeface="+mn-ea"/>
                <a:ea typeface="+mn-ea"/>
              </a:rPr>
              <a:t>안전관리</a:t>
            </a:r>
            <a:r>
              <a:rPr lang="en-US" altLang="ko-KR" sz="1300" dirty="0" smtClean="0">
                <a:latin typeface="+mn-ea"/>
                <a:ea typeface="+mn-ea"/>
              </a:rPr>
              <a:t>, </a:t>
            </a:r>
            <a:r>
              <a:rPr lang="ko-KR" altLang="en-US" sz="1300" dirty="0" smtClean="0">
                <a:latin typeface="+mn-ea"/>
                <a:ea typeface="+mn-ea"/>
              </a:rPr>
              <a:t>경영관리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사용자는 홈앤서비스 구매와 관련된 모든 기능을 수행할 수 있어야 함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300" dirty="0">
              <a:latin typeface="+mn-ea"/>
              <a:ea typeface="+mn-ea"/>
            </a:endParaRPr>
          </a:p>
          <a:p>
            <a:pPr algn="l"/>
            <a:r>
              <a:rPr lang="en-US" altLang="ko-KR" sz="1300" dirty="0" smtClean="0">
                <a:latin typeface="+mn-ea"/>
                <a:ea typeface="+mn-ea"/>
              </a:rPr>
              <a:t>2. </a:t>
            </a:r>
            <a:r>
              <a:rPr lang="ko-KR" altLang="en-US" sz="1300" dirty="0" smtClean="0">
                <a:latin typeface="+mn-ea"/>
                <a:ea typeface="+mn-ea"/>
              </a:rPr>
              <a:t>홈앤서비스 본사 사용자는 구매업무 지원을 쉽고 편하게 할 수 있어야 함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  <a:br>
              <a:rPr lang="en-US" altLang="ko-KR" sz="1300" dirty="0" smtClean="0">
                <a:latin typeface="+mn-ea"/>
                <a:ea typeface="+mn-ea"/>
              </a:rPr>
            </a:br>
            <a:r>
              <a:rPr lang="en-US" altLang="ko-KR" sz="1300" dirty="0" smtClean="0">
                <a:latin typeface="+mn-ea"/>
                <a:ea typeface="+mn-ea"/>
              </a:rPr>
              <a:t>- </a:t>
            </a:r>
            <a:r>
              <a:rPr lang="ko-KR" altLang="en-US" sz="1300" dirty="0" smtClean="0">
                <a:latin typeface="+mn-ea"/>
                <a:ea typeface="+mn-ea"/>
              </a:rPr>
              <a:t>조직</a:t>
            </a:r>
            <a:r>
              <a:rPr lang="en-US" altLang="ko-KR" sz="1300" dirty="0" smtClean="0">
                <a:latin typeface="+mn-ea"/>
                <a:ea typeface="+mn-ea"/>
              </a:rPr>
              <a:t>(</a:t>
            </a:r>
            <a:r>
              <a:rPr lang="ko-KR" altLang="en-US" sz="1300" dirty="0" smtClean="0">
                <a:latin typeface="+mn-ea"/>
                <a:ea typeface="+mn-ea"/>
              </a:rPr>
              <a:t>본부</a:t>
            </a:r>
            <a:r>
              <a:rPr lang="en-US" altLang="ko-KR" sz="1300" dirty="0" smtClean="0">
                <a:latin typeface="+mn-ea"/>
                <a:ea typeface="+mn-ea"/>
              </a:rPr>
              <a:t>/</a:t>
            </a:r>
            <a:r>
              <a:rPr lang="ko-KR" altLang="en-US" sz="1300" dirty="0" smtClean="0">
                <a:latin typeface="+mn-ea"/>
                <a:ea typeface="+mn-ea"/>
              </a:rPr>
              <a:t>팀</a:t>
            </a:r>
            <a:r>
              <a:rPr lang="en-US" altLang="ko-KR" sz="1300" dirty="0" smtClean="0">
                <a:latin typeface="+mn-ea"/>
                <a:ea typeface="+mn-ea"/>
              </a:rPr>
              <a:t>,</a:t>
            </a:r>
            <a:r>
              <a:rPr lang="ko-KR" altLang="en-US" sz="1300" dirty="0" smtClean="0">
                <a:latin typeface="+mn-ea"/>
                <a:ea typeface="+mn-ea"/>
              </a:rPr>
              <a:t>지점</a:t>
            </a:r>
            <a:r>
              <a:rPr lang="en-US" altLang="ko-KR" sz="1300" dirty="0" smtClean="0">
                <a:latin typeface="+mn-ea"/>
                <a:ea typeface="+mn-ea"/>
              </a:rPr>
              <a:t>,</a:t>
            </a:r>
            <a:r>
              <a:rPr lang="ko-KR" altLang="en-US" sz="1300" dirty="0" smtClean="0">
                <a:latin typeface="+mn-ea"/>
                <a:ea typeface="+mn-ea"/>
              </a:rPr>
              <a:t>분점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관리</a:t>
            </a:r>
            <a:r>
              <a:rPr lang="en-US" altLang="ko-KR" sz="1300" dirty="0" smtClean="0">
                <a:latin typeface="+mn-ea"/>
                <a:ea typeface="+mn-ea"/>
              </a:rPr>
              <a:t>, </a:t>
            </a:r>
            <a:r>
              <a:rPr lang="ko-KR" altLang="en-US" sz="1300" dirty="0" smtClean="0">
                <a:latin typeface="+mn-ea"/>
                <a:ea typeface="+mn-ea"/>
              </a:rPr>
              <a:t>사용자관리</a:t>
            </a:r>
            <a:r>
              <a:rPr lang="en-US" altLang="ko-KR" sz="1300" dirty="0" smtClean="0">
                <a:latin typeface="+mn-ea"/>
                <a:ea typeface="+mn-ea"/>
              </a:rPr>
              <a:t>, </a:t>
            </a:r>
            <a:r>
              <a:rPr lang="ko-KR" altLang="en-US" sz="1300" dirty="0" smtClean="0">
                <a:latin typeface="+mn-ea"/>
                <a:ea typeface="+mn-ea"/>
              </a:rPr>
              <a:t>주문발주</a:t>
            </a:r>
            <a:r>
              <a:rPr lang="en-US" altLang="ko-KR" sz="1300" dirty="0" smtClean="0">
                <a:latin typeface="+mn-ea"/>
                <a:ea typeface="+mn-ea"/>
              </a:rPr>
              <a:t>, </a:t>
            </a:r>
            <a:r>
              <a:rPr lang="ko-KR" altLang="en-US" sz="1300" dirty="0" smtClean="0">
                <a:latin typeface="+mn-ea"/>
                <a:ea typeface="+mn-ea"/>
              </a:rPr>
              <a:t>예산 승인</a:t>
            </a:r>
            <a:r>
              <a:rPr lang="en-US" altLang="ko-KR" sz="1300" dirty="0" smtClean="0">
                <a:latin typeface="+mn-ea"/>
                <a:ea typeface="+mn-ea"/>
              </a:rPr>
              <a:t>, </a:t>
            </a:r>
            <a:r>
              <a:rPr lang="ko-KR" altLang="en-US" sz="1300" dirty="0" smtClean="0">
                <a:latin typeface="+mn-ea"/>
                <a:ea typeface="+mn-ea"/>
              </a:rPr>
              <a:t>상품등록승인</a:t>
            </a:r>
            <a:r>
              <a:rPr lang="en-US" altLang="ko-KR" sz="1300" dirty="0" smtClean="0">
                <a:latin typeface="+mn-ea"/>
                <a:ea typeface="+mn-ea"/>
              </a:rPr>
              <a:t>, </a:t>
            </a:r>
            <a:r>
              <a:rPr lang="ko-KR" altLang="en-US" sz="1300" dirty="0" smtClean="0">
                <a:latin typeface="+mn-ea"/>
                <a:ea typeface="+mn-ea"/>
              </a:rPr>
              <a:t>단가변경승인</a:t>
            </a:r>
            <a:r>
              <a:rPr lang="en-US" altLang="ko-KR" sz="1300" dirty="0" smtClean="0">
                <a:latin typeface="+mn-ea"/>
                <a:ea typeface="+mn-ea"/>
              </a:rPr>
              <a:t>, </a:t>
            </a:r>
            <a:r>
              <a:rPr lang="ko-KR" altLang="en-US" sz="1300" dirty="0" smtClean="0">
                <a:latin typeface="+mn-ea"/>
                <a:ea typeface="+mn-ea"/>
              </a:rPr>
              <a:t>재고현황</a:t>
            </a:r>
            <a:r>
              <a:rPr lang="en-US" altLang="ko-KR" sz="1300" dirty="0" smtClean="0">
                <a:latin typeface="+mn-ea"/>
                <a:ea typeface="+mn-ea"/>
              </a:rPr>
              <a:t> , </a:t>
            </a:r>
            <a:r>
              <a:rPr lang="ko-KR" altLang="en-US" sz="1300" dirty="0" smtClean="0">
                <a:latin typeface="+mn-ea"/>
                <a:ea typeface="+mn-ea"/>
              </a:rPr>
              <a:t>조직이동관리</a:t>
            </a:r>
            <a:endParaRPr lang="en-US" altLang="ko-KR" sz="1300" dirty="0" smtClean="0">
              <a:latin typeface="+mn-ea"/>
              <a:ea typeface="+mn-ea"/>
            </a:endParaRPr>
          </a:p>
          <a:p>
            <a:pPr algn="l"/>
            <a:endParaRPr lang="en-US" altLang="ko-KR" sz="1300" dirty="0">
              <a:latin typeface="+mn-ea"/>
              <a:ea typeface="+mn-ea"/>
            </a:endParaRPr>
          </a:p>
          <a:p>
            <a:pPr algn="l"/>
            <a:r>
              <a:rPr lang="en-US" altLang="ko-KR" sz="1300" dirty="0" smtClean="0">
                <a:latin typeface="+mn-ea"/>
                <a:ea typeface="+mn-ea"/>
              </a:rPr>
              <a:t>3. </a:t>
            </a:r>
            <a:r>
              <a:rPr lang="ko-KR" altLang="en-US" sz="1300" dirty="0" smtClean="0">
                <a:latin typeface="+mn-ea"/>
                <a:ea typeface="+mn-ea"/>
              </a:rPr>
              <a:t>홈앤서비스 상품을 새로 등록하거나 단가 변경이 발생하였을 경우 홈앤서비스 본사의 자산관리팀과 경영관리팀의 승인을 받아야 등록 및 변경 처리됨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300" dirty="0">
              <a:latin typeface="+mn-ea"/>
              <a:ea typeface="+mn-ea"/>
            </a:endParaRPr>
          </a:p>
          <a:p>
            <a:pPr algn="l"/>
            <a:r>
              <a:rPr lang="en-US" altLang="ko-KR" sz="1300" dirty="0" smtClean="0">
                <a:latin typeface="+mn-ea"/>
                <a:ea typeface="+mn-ea"/>
              </a:rPr>
              <a:t>4. </a:t>
            </a:r>
            <a:r>
              <a:rPr lang="ko-KR" altLang="en-US" sz="1300" dirty="0" smtClean="0">
                <a:latin typeface="+mn-ea"/>
                <a:ea typeface="+mn-ea"/>
              </a:rPr>
              <a:t>조직의 변경 또는 사용자 변경을 홈앤서비스 본사에서 직접 처리가 가능해야 함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</a:p>
          <a:p>
            <a:pPr algn="l"/>
            <a:endParaRPr lang="en-US" altLang="ko-KR" sz="1300" dirty="0">
              <a:latin typeface="+mn-ea"/>
              <a:ea typeface="+mn-ea"/>
            </a:endParaRPr>
          </a:p>
          <a:p>
            <a:pPr algn="l"/>
            <a:r>
              <a:rPr lang="en-US" altLang="ko-KR" sz="1300" dirty="0" smtClean="0">
                <a:latin typeface="+mn-ea"/>
                <a:ea typeface="+mn-ea"/>
              </a:rPr>
              <a:t>5. </a:t>
            </a:r>
            <a:r>
              <a:rPr lang="ko-KR" altLang="en-US" sz="1300" dirty="0" smtClean="0">
                <a:latin typeface="+mn-ea"/>
                <a:ea typeface="+mn-ea"/>
              </a:rPr>
              <a:t>예산 관리를 변경된 조직체계와 맞춰 상위에서 하위로 예산 배분을 쉽게 할 수 있어야 함</a:t>
            </a:r>
            <a:r>
              <a:rPr lang="en-US" altLang="ko-KR" sz="1300" dirty="0" smtClean="0">
                <a:latin typeface="+mn-ea"/>
                <a:ea typeface="+mn-ea"/>
              </a:rPr>
              <a:t/>
            </a:r>
            <a:br>
              <a:rPr lang="en-US" altLang="ko-KR" sz="1300" dirty="0" smtClean="0">
                <a:latin typeface="+mn-ea"/>
                <a:ea typeface="+mn-ea"/>
              </a:rPr>
            </a:br>
            <a:r>
              <a:rPr lang="en-US" altLang="ko-KR" sz="1300" dirty="0" smtClean="0">
                <a:latin typeface="+mn-ea"/>
                <a:ea typeface="+mn-ea"/>
              </a:rPr>
              <a:t>- </a:t>
            </a:r>
            <a:r>
              <a:rPr lang="ko-KR" altLang="en-US" sz="1300" dirty="0" smtClean="0">
                <a:latin typeface="+mn-ea"/>
                <a:ea typeface="+mn-ea"/>
              </a:rPr>
              <a:t>증액 요청은 하위에서 상위로 요청</a:t>
            </a:r>
            <a:endParaRPr lang="en-US" altLang="ko-KR" sz="1300" dirty="0" smtClean="0">
              <a:latin typeface="+mn-ea"/>
              <a:ea typeface="+mn-ea"/>
            </a:endParaRPr>
          </a:p>
          <a:p>
            <a:pPr algn="l"/>
            <a:endParaRPr lang="en-US" altLang="ko-KR" sz="1300" dirty="0">
              <a:latin typeface="+mn-ea"/>
              <a:ea typeface="+mn-ea"/>
            </a:endParaRPr>
          </a:p>
          <a:p>
            <a:pPr algn="l"/>
            <a:r>
              <a:rPr lang="en-US" altLang="ko-KR" sz="1300" dirty="0" smtClean="0">
                <a:latin typeface="+mn-ea"/>
                <a:ea typeface="+mn-ea"/>
              </a:rPr>
              <a:t>6. </a:t>
            </a:r>
            <a:r>
              <a:rPr lang="ko-KR" altLang="en-US" sz="1300" dirty="0" smtClean="0">
                <a:latin typeface="+mn-ea"/>
                <a:ea typeface="+mn-ea"/>
              </a:rPr>
              <a:t>개발완료 후 </a:t>
            </a:r>
            <a:r>
              <a:rPr lang="en-US" altLang="ko-KR" sz="1300" dirty="0" smtClean="0">
                <a:latin typeface="+mn-ea"/>
                <a:ea typeface="+mn-ea"/>
              </a:rPr>
              <a:t>QC(</a:t>
            </a:r>
            <a:r>
              <a:rPr lang="ko-KR" altLang="en-US" sz="1300" dirty="0" smtClean="0">
                <a:latin typeface="+mn-ea"/>
                <a:ea typeface="+mn-ea"/>
              </a:rPr>
              <a:t>시스템 품질관리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  <a:r>
              <a:rPr lang="ko-KR" altLang="en-US" sz="1300" dirty="0" smtClean="0">
                <a:latin typeface="+mn-ea"/>
                <a:ea typeface="+mn-ea"/>
              </a:rPr>
              <a:t> 자료를 제출한다</a:t>
            </a:r>
            <a:r>
              <a:rPr lang="en-US" altLang="ko-KR" sz="1300" dirty="0" smtClean="0">
                <a:latin typeface="+mn-ea"/>
                <a:ea typeface="+mn-ea"/>
              </a:rPr>
              <a:t>. (</a:t>
            </a:r>
            <a:r>
              <a:rPr lang="ko-KR" altLang="en-US" sz="1300" dirty="0" smtClean="0">
                <a:latin typeface="+mn-ea"/>
                <a:ea typeface="+mn-ea"/>
              </a:rPr>
              <a:t>단위 테스트</a:t>
            </a:r>
            <a:r>
              <a:rPr lang="en-US" altLang="ko-KR" sz="1300" dirty="0" smtClean="0">
                <a:latin typeface="+mn-ea"/>
                <a:ea typeface="+mn-ea"/>
              </a:rPr>
              <a:t>, </a:t>
            </a:r>
            <a:r>
              <a:rPr lang="ko-KR" altLang="en-US" sz="1300" dirty="0" smtClean="0">
                <a:latin typeface="+mn-ea"/>
                <a:ea typeface="+mn-ea"/>
              </a:rPr>
              <a:t>통합 테스트</a:t>
            </a:r>
            <a:r>
              <a:rPr lang="en-US" altLang="ko-KR" sz="1300" dirty="0" smtClean="0">
                <a:latin typeface="+mn-ea"/>
                <a:ea typeface="+mn-ea"/>
              </a:rPr>
              <a:t>)</a:t>
            </a:r>
          </a:p>
          <a:p>
            <a:pPr algn="l"/>
            <a:endParaRPr lang="en-US" altLang="ko-KR" sz="1300" dirty="0">
              <a:latin typeface="+mn-ea"/>
              <a:ea typeface="+mn-ea"/>
            </a:endParaRPr>
          </a:p>
          <a:p>
            <a:pPr algn="l"/>
            <a:r>
              <a:rPr lang="en-US" altLang="ko-KR" sz="1300" dirty="0" smtClean="0">
                <a:latin typeface="+mn-ea"/>
                <a:ea typeface="+mn-ea"/>
              </a:rPr>
              <a:t>7. </a:t>
            </a:r>
            <a:r>
              <a:rPr lang="ko-KR" altLang="en-US" sz="1300" dirty="0" smtClean="0">
                <a:latin typeface="+mn-ea"/>
                <a:ea typeface="+mn-ea"/>
              </a:rPr>
              <a:t>오픈 전 사용자 권한에 따른 매뉴얼을 제출한다</a:t>
            </a:r>
            <a:r>
              <a:rPr lang="en-US" altLang="ko-KR" sz="1300" dirty="0" smtClean="0">
                <a:latin typeface="+mn-ea"/>
                <a:ea typeface="+mn-ea"/>
              </a:rPr>
              <a:t>.</a:t>
            </a:r>
            <a:endParaRPr lang="ko-KR" altLang="en-US" sz="13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21286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488" y="404664"/>
            <a:ext cx="2725144" cy="2823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ts val="1400"/>
              </a:lnSpc>
              <a:buFont typeface="+mj-lt"/>
              <a:buAutoNum type="romanUcPeriod" startAt="2"/>
            </a:pP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구축 목적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0" name="텍스트 개체 틀 2"/>
          <p:cNvSpPr txBox="1">
            <a:spLocks/>
          </p:cNvSpPr>
          <p:nvPr/>
        </p:nvSpPr>
        <p:spPr>
          <a:xfrm>
            <a:off x="416496" y="889556"/>
            <a:ext cx="9216455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l" defTabSz="914400" eaLnBrk="0" latin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tabLst/>
              <a:defRPr kumimoji="0" i="0" strike="noStrike" kern="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ea"/>
                <a:ea typeface="+mj-ea"/>
              </a:defRPr>
            </a:lvl1pPr>
            <a:lvl2pPr algn="l" defTabSz="914400" eaLnBrk="1" latinLnBrk="1" hangingPunct="1">
              <a:defRPr sz="1800">
                <a:latin typeface="+mn-lt"/>
                <a:ea typeface="+mn-ea"/>
              </a:defRPr>
            </a:lvl2pPr>
            <a:lvl3pPr algn="l" defTabSz="914400" eaLnBrk="1" latinLnBrk="1" hangingPunct="1">
              <a:defRPr sz="1800">
                <a:latin typeface="+mn-lt"/>
                <a:ea typeface="+mn-ea"/>
              </a:defRPr>
            </a:lvl3pPr>
            <a:lvl4pPr algn="l" defTabSz="914400" eaLnBrk="1" latinLnBrk="1" hangingPunct="1">
              <a:defRPr sz="1800">
                <a:latin typeface="+mn-lt"/>
                <a:ea typeface="+mn-ea"/>
              </a:defRPr>
            </a:lvl4pPr>
            <a:lvl5pPr algn="l" defTabSz="914400" eaLnBrk="1" latinLnBrk="1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r>
              <a:rPr lang="ko-KR" altLang="en-US" dirty="0" smtClean="0">
                <a:latin typeface="+mn-ea"/>
                <a:ea typeface="+mn-ea"/>
              </a:rPr>
              <a:t>홈앤서비스에서 지난 </a:t>
            </a:r>
            <a:r>
              <a:rPr lang="en-US" altLang="ko-KR" dirty="0" smtClean="0">
                <a:latin typeface="+mn-ea"/>
                <a:ea typeface="+mn-ea"/>
              </a:rPr>
              <a:t>2</a:t>
            </a:r>
            <a:r>
              <a:rPr lang="ko-KR" altLang="en-US" dirty="0" smtClean="0">
                <a:latin typeface="+mn-ea"/>
                <a:ea typeface="+mn-ea"/>
              </a:rPr>
              <a:t>년간 사용하면서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기능 변경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조직체계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)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및 원활한 구매업무 지원서비스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요청에 대해 시급성을 요하는 </a:t>
            </a:r>
            <a:r>
              <a:rPr lang="en-US" altLang="ko-KR" dirty="0" smtClean="0">
                <a:latin typeface="+mn-ea"/>
                <a:ea typeface="+mn-ea"/>
              </a:rPr>
              <a:t>Risk</a:t>
            </a:r>
            <a:r>
              <a:rPr lang="ko-KR" altLang="en-US" dirty="0" smtClean="0">
                <a:latin typeface="+mn-ea"/>
                <a:ea typeface="+mn-ea"/>
              </a:rPr>
              <a:t>를 해결하고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고객 서비스 품질을 높이는 것</a:t>
            </a:r>
            <a:r>
              <a:rPr lang="ko-KR" altLang="en-US" dirty="0" smtClean="0">
                <a:latin typeface="+mn-ea"/>
                <a:ea typeface="+mn-ea"/>
              </a:rPr>
              <a:t>을 목표로 합니다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591053" y="2922494"/>
            <a:ext cx="4348477" cy="345638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tIns="108000"/>
          <a:lstStyle/>
          <a:p>
            <a:pPr indent="-288925" defTabSz="887413" hangingPunct="0">
              <a:lnSpc>
                <a:spcPct val="150000"/>
              </a:lnSpc>
            </a:pP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원활한 구매업무 지원을 위한 운영 서비스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29" name="AutoShape 16"/>
          <p:cNvSpPr>
            <a:spLocks noChangeArrowheads="1"/>
          </p:cNvSpPr>
          <p:nvPr/>
        </p:nvSpPr>
        <p:spPr bwMode="auto">
          <a:xfrm>
            <a:off x="671697" y="3396042"/>
            <a:ext cx="4195825" cy="29132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144000" tIns="72000" rIns="18000" bIns="46800"/>
          <a:lstStyle/>
          <a:p>
            <a:pPr marL="101600" indent="-101600" algn="l" latinLnBrk="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ko-KR" altLang="en-US" sz="1200" dirty="0">
                <a:latin typeface="+mn-ea"/>
                <a:ea typeface="+mn-ea"/>
              </a:rPr>
              <a:t>본사 사용자는 본부 및 지점 사용자의 원활한 구매서비스를 지원하기 위한 운영서비스 제공</a:t>
            </a: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5" name="Freeform 20"/>
          <p:cNvSpPr>
            <a:spLocks/>
          </p:cNvSpPr>
          <p:nvPr/>
        </p:nvSpPr>
        <p:spPr bwMode="auto">
          <a:xfrm>
            <a:off x="596907" y="2525997"/>
            <a:ext cx="4382608" cy="376484"/>
          </a:xfrm>
          <a:custGeom>
            <a:avLst/>
            <a:gdLst>
              <a:gd name="T0" fmla="*/ 0 w 881"/>
              <a:gd name="T1" fmla="*/ 265 h 394"/>
              <a:gd name="T2" fmla="*/ 902 w 881"/>
              <a:gd name="T3" fmla="*/ 265 h 394"/>
              <a:gd name="T4" fmla="*/ 907 w 881"/>
              <a:gd name="T5" fmla="*/ 0 h 394"/>
              <a:gd name="T6" fmla="*/ 0 w 881"/>
              <a:gd name="T7" fmla="*/ 265 h 394"/>
              <a:gd name="T8" fmla="*/ 0 60000 65536"/>
              <a:gd name="T9" fmla="*/ 0 60000 65536"/>
              <a:gd name="T10" fmla="*/ 0 60000 65536"/>
              <a:gd name="T11" fmla="*/ 0 60000 65536"/>
              <a:gd name="T12" fmla="*/ 0 w 881"/>
              <a:gd name="T13" fmla="*/ 0 h 394"/>
              <a:gd name="T14" fmla="*/ 881 w 881"/>
              <a:gd name="T15" fmla="*/ 394 h 39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81" h="394">
                <a:moveTo>
                  <a:pt x="0" y="394"/>
                </a:moveTo>
                <a:lnTo>
                  <a:pt x="876" y="394"/>
                </a:lnTo>
                <a:lnTo>
                  <a:pt x="881" y="0"/>
                </a:lnTo>
                <a:lnTo>
                  <a:pt x="0" y="39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3" name="모서리가 둥근 직사각형 32"/>
          <p:cNvSpPr/>
          <p:nvPr/>
        </p:nvSpPr>
        <p:spPr bwMode="gray">
          <a:xfrm>
            <a:off x="2657841" y="1767530"/>
            <a:ext cx="4590318" cy="472271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 w="12700" algn="ctr">
            <a:solidFill>
              <a:schemeClr val="bg1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lIns="72000" tIns="72000" rIns="72000" bIns="72000" anchor="ctr" anchorCtr="0"/>
          <a:lstStyle/>
          <a:p>
            <a:pPr algn="ctr" latinLnBrk="0">
              <a:defRPr/>
            </a:pPr>
            <a:r>
              <a:rPr kumimoji="0" lang="en-US" altLang="ko-KR" b="1" dirty="0" smtClean="0">
                <a:ln w="10541" cmpd="sng">
                  <a:noFill/>
                  <a:prstDash val="solid"/>
                </a:ln>
                <a:latin typeface="+mn-ea"/>
                <a:ea typeface="+mn-ea"/>
              </a:rPr>
              <a:t>“</a:t>
            </a:r>
            <a:r>
              <a:rPr kumimoji="0" lang="ko-KR" altLang="en-US" b="1" dirty="0" smtClean="0">
                <a:ln w="10541" cmpd="sng">
                  <a:noFill/>
                  <a:prstDash val="solid"/>
                </a:ln>
                <a:latin typeface="+mn-ea"/>
                <a:ea typeface="+mn-ea"/>
              </a:rPr>
              <a:t>고객 서비스 품질 향상</a:t>
            </a:r>
            <a:r>
              <a:rPr kumimoji="0" lang="en-US" altLang="ko-KR" b="1" dirty="0" smtClean="0">
                <a:ln w="10541" cmpd="sng">
                  <a:noFill/>
                  <a:prstDash val="solid"/>
                </a:ln>
                <a:latin typeface="+mn-ea"/>
                <a:ea typeface="+mn-ea"/>
              </a:rPr>
              <a:t>”</a:t>
            </a:r>
            <a:endParaRPr kumimoji="0" lang="ko-KR" altLang="en-US" sz="2400" b="1" dirty="0">
              <a:ln w="10541" cmpd="sng">
                <a:noFill/>
                <a:prstDash val="solid"/>
              </a:ln>
              <a:latin typeface="+mn-ea"/>
              <a:ea typeface="+mn-ea"/>
            </a:endParaRPr>
          </a:p>
        </p:txBody>
      </p:sp>
      <p:sp>
        <p:nvSpPr>
          <p:cNvPr id="195" name="AutoShape 15"/>
          <p:cNvSpPr>
            <a:spLocks noChangeArrowheads="1"/>
          </p:cNvSpPr>
          <p:nvPr/>
        </p:nvSpPr>
        <p:spPr bwMode="auto">
          <a:xfrm>
            <a:off x="4998820" y="2922494"/>
            <a:ext cx="4348477" cy="345638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bg1">
                  <a:lumMod val="50000"/>
                </a:schemeClr>
              </a:gs>
              <a:gs pos="50000">
                <a:schemeClr val="bg1">
                  <a:lumMod val="50000"/>
                </a:schemeClr>
              </a:gs>
              <a:gs pos="100000">
                <a:schemeClr val="bg1">
                  <a:lumMod val="85000"/>
                </a:schemeClr>
              </a:gs>
            </a:gsLst>
            <a:lin ang="16200000" scaled="1"/>
            <a:tileRect/>
          </a:gradFill>
          <a:ln w="12700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wrap="none" tIns="108000"/>
          <a:lstStyle/>
          <a:p>
            <a:pPr indent="-288925" defTabSz="887413" hangingPunct="0">
              <a:lnSpc>
                <a:spcPct val="150000"/>
              </a:lnSpc>
            </a:pPr>
            <a:r>
              <a:rPr lang="ko-KR" altLang="en-US" sz="1300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조직 기준정보 개선</a:t>
            </a:r>
            <a:endParaRPr lang="en-US" altLang="ko-KR" sz="13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  <p:sp>
        <p:nvSpPr>
          <p:cNvPr id="196" name="AutoShape 16"/>
          <p:cNvSpPr>
            <a:spLocks noChangeArrowheads="1"/>
          </p:cNvSpPr>
          <p:nvPr/>
        </p:nvSpPr>
        <p:spPr bwMode="auto">
          <a:xfrm>
            <a:off x="5079464" y="3393592"/>
            <a:ext cx="4195825" cy="2913277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85000"/>
              </a:schemeClr>
            </a:solidFill>
            <a:round/>
            <a:headEnd/>
            <a:tailEnd/>
          </a:ln>
          <a:effectLst/>
        </p:spPr>
        <p:txBody>
          <a:bodyPr lIns="144000" tIns="72000" rIns="144000" bIns="46800"/>
          <a:lstStyle/>
          <a:p>
            <a:pPr marL="101600" indent="-101600" algn="l" latinLnBrk="0">
              <a:spcBef>
                <a:spcPts val="300"/>
              </a:spcBef>
              <a:buFont typeface="Wingdings" pitchFamily="2" charset="2"/>
              <a:buChar char="§"/>
              <a:defRPr/>
            </a:pPr>
            <a:r>
              <a:rPr lang="ko-KR" altLang="en-US" sz="1200" dirty="0">
                <a:latin typeface="+mn-ea"/>
                <a:ea typeface="+mn-ea"/>
              </a:rPr>
              <a:t>본부</a:t>
            </a:r>
            <a:r>
              <a:rPr lang="en-US" altLang="ko-KR" sz="1200" dirty="0">
                <a:latin typeface="+mn-ea"/>
                <a:ea typeface="+mn-ea"/>
              </a:rPr>
              <a:t>/</a:t>
            </a:r>
            <a:r>
              <a:rPr lang="ko-KR" altLang="en-US" sz="1200" dirty="0">
                <a:latin typeface="+mn-ea"/>
                <a:ea typeface="+mn-ea"/>
              </a:rPr>
              <a:t>지점의 일원화된 조직에서 재고관리 및 사용자관리가 용이한 트리구조로 개선</a:t>
            </a: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05" name="Freeform 21"/>
          <p:cNvSpPr>
            <a:spLocks/>
          </p:cNvSpPr>
          <p:nvPr/>
        </p:nvSpPr>
        <p:spPr bwMode="auto">
          <a:xfrm>
            <a:off x="4998820" y="2530763"/>
            <a:ext cx="4377018" cy="367880"/>
          </a:xfrm>
          <a:custGeom>
            <a:avLst/>
            <a:gdLst>
              <a:gd name="T0" fmla="*/ 0 w 839"/>
              <a:gd name="T1" fmla="*/ 261 h 387"/>
              <a:gd name="T2" fmla="*/ 888 w 839"/>
              <a:gd name="T3" fmla="*/ 261 h 387"/>
              <a:gd name="T4" fmla="*/ 2 w 839"/>
              <a:gd name="T5" fmla="*/ 0 h 387"/>
              <a:gd name="T6" fmla="*/ 0 w 839"/>
              <a:gd name="T7" fmla="*/ 261 h 387"/>
              <a:gd name="T8" fmla="*/ 0 60000 65536"/>
              <a:gd name="T9" fmla="*/ 0 60000 65536"/>
              <a:gd name="T10" fmla="*/ 0 60000 65536"/>
              <a:gd name="T11" fmla="*/ 0 60000 65536"/>
              <a:gd name="T12" fmla="*/ 0 w 839"/>
              <a:gd name="T13" fmla="*/ 0 h 387"/>
              <a:gd name="T14" fmla="*/ 839 w 839"/>
              <a:gd name="T15" fmla="*/ 387 h 38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39" h="387">
                <a:moveTo>
                  <a:pt x="0" y="387"/>
                </a:moveTo>
                <a:lnTo>
                  <a:pt x="839" y="387"/>
                </a:lnTo>
                <a:lnTo>
                  <a:pt x="2" y="0"/>
                </a:lnTo>
                <a:lnTo>
                  <a:pt x="0" y="387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197" name="Rectangle 37"/>
          <p:cNvSpPr>
            <a:spLocks noChangeArrowheads="1"/>
          </p:cNvSpPr>
          <p:nvPr/>
        </p:nvSpPr>
        <p:spPr bwMode="auto">
          <a:xfrm>
            <a:off x="3119238" y="2294978"/>
            <a:ext cx="3636059" cy="3323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17961" dir="2700000" algn="ctr" rotWithShape="0">
              <a:schemeClr val="bg1"/>
            </a:outerShdw>
          </a:effectLst>
        </p:spPr>
        <p:txBody>
          <a:bodyPr wrap="square">
            <a:spAutoFit/>
          </a:bodyPr>
          <a:lstStyle/>
          <a:p>
            <a:pPr algn="ctr" fontAlgn="auto" latinLnBrk="0">
              <a:spcBef>
                <a:spcPct val="20000"/>
              </a:spcBef>
              <a:spcAft>
                <a:spcPts val="0"/>
              </a:spcAft>
              <a:defRPr/>
            </a:pPr>
            <a:r>
              <a:rPr lang="ko-KR" altLang="en-US" sz="1300" b="1" dirty="0" smtClean="0">
                <a:ln w="10541" cmpd="sng">
                  <a:solidFill>
                    <a:schemeClr val="bg1">
                      <a:lumMod val="75000"/>
                    </a:schemeClr>
                  </a:solidFill>
                  <a:prstDash val="solid"/>
                </a:ln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</a:rPr>
              <a:t>고객 요구사항에 충족된 시스템 구축</a:t>
            </a:r>
            <a:endParaRPr lang="en-US" altLang="ko-KR" sz="1300" b="1" dirty="0" smtClean="0">
              <a:ln w="10541" cmpd="sng">
                <a:solidFill>
                  <a:schemeClr val="bg1">
                    <a:lumMod val="75000"/>
                  </a:schemeClr>
                </a:solidFill>
                <a:prstDash val="solid"/>
              </a:ln>
              <a:solidFill>
                <a:schemeClr val="bg1">
                  <a:lumMod val="50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001" y="3985499"/>
            <a:ext cx="4014662" cy="2214146"/>
          </a:xfrm>
          <a:prstGeom prst="rect">
            <a:avLst/>
          </a:prstGeom>
        </p:spPr>
      </p:pic>
      <p:sp>
        <p:nvSpPr>
          <p:cNvPr id="82" name="TextBox 81"/>
          <p:cNvSpPr txBox="1"/>
          <p:nvPr/>
        </p:nvSpPr>
        <p:spPr>
          <a:xfrm>
            <a:off x="6705139" y="3974834"/>
            <a:ext cx="2538901" cy="2234047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3" name="이등변 삼각형 82"/>
          <p:cNvSpPr/>
          <p:nvPr/>
        </p:nvSpPr>
        <p:spPr>
          <a:xfrm rot="5400000">
            <a:off x="5530490" y="5035138"/>
            <a:ext cx="2192960" cy="165854"/>
          </a:xfrm>
          <a:prstGeom prst="triangle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/>
        </p:spPr>
        <p:txBody>
          <a:bodyPr wrap="square" lIns="0" tIns="0" rIns="0" bIns="0" rtlCol="0" anchor="t">
            <a:noAutofit/>
          </a:bodyPr>
          <a:lstStyle>
            <a:defPPr>
              <a:defRPr lang="en-US"/>
            </a:defPPr>
            <a:lvl1pPr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1pPr>
            <a:lvl2pPr marL="4572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2pPr>
            <a:lvl3pPr marL="9144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3pPr>
            <a:lvl4pPr marL="13716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4pPr>
            <a:lvl5pPr marL="1828800" algn="ctr" rt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5pPr>
            <a:lvl6pPr marL="22860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6pPr>
            <a:lvl7pPr marL="27432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7pPr>
            <a:lvl8pPr marL="32004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8pPr>
            <a:lvl9pPr marL="3657600" algn="l" defTabSz="914400" rtl="0" eaLnBrk="1" latinLnBrk="1" hangingPunct="1">
              <a:defRPr sz="1400" b="1" kern="1200">
                <a:solidFill>
                  <a:schemeClr val="tx1"/>
                </a:solidFill>
                <a:latin typeface="Arial" charset="0"/>
                <a:ea typeface="맑은 고딕" pitchFamily="50" charset="-127"/>
                <a:cs typeface="+mn-cs"/>
              </a:defRPr>
            </a:lvl9pPr>
          </a:lstStyle>
          <a:p>
            <a:pPr algn="ctr" latinLnBrk="0"/>
            <a:endParaRPr lang="ko-KR" altLang="en-US" sz="1200" b="1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4" name="TextBox 83"/>
          <p:cNvSpPr txBox="1"/>
          <p:nvPr/>
        </p:nvSpPr>
        <p:spPr>
          <a:xfrm>
            <a:off x="5134777" y="4007796"/>
            <a:ext cx="1416596" cy="2201085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5173543" y="4090612"/>
            <a:ext cx="415508" cy="24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법인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5621254" y="4087090"/>
            <a:ext cx="896790" cy="240066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본부</a:t>
            </a:r>
            <a:r>
              <a:rPr lang="en-US" altLang="ko-KR" sz="800" dirty="0" smtClean="0">
                <a:latin typeface="+mn-ea"/>
                <a:ea typeface="+mn-ea"/>
              </a:rPr>
              <a:t>/</a:t>
            </a:r>
            <a:r>
              <a:rPr lang="ko-KR" altLang="en-US" sz="800" dirty="0" smtClean="0">
                <a:latin typeface="+mn-ea"/>
                <a:ea typeface="+mn-ea"/>
              </a:rPr>
              <a:t>팀</a:t>
            </a:r>
            <a:r>
              <a:rPr lang="en-US" altLang="ko-KR" sz="800" dirty="0" smtClean="0">
                <a:latin typeface="+mn-ea"/>
                <a:ea typeface="+mn-ea"/>
              </a:rPr>
              <a:t>/</a:t>
            </a:r>
            <a:r>
              <a:rPr lang="ko-KR" altLang="en-US" sz="800" dirty="0" smtClean="0">
                <a:latin typeface="+mn-ea"/>
                <a:ea typeface="+mn-ea"/>
              </a:rPr>
              <a:t>지점</a:t>
            </a:r>
            <a:r>
              <a:rPr lang="en-US" altLang="ko-KR" sz="800" dirty="0" smtClean="0">
                <a:latin typeface="+mn-ea"/>
                <a:ea typeface="+mn-ea"/>
              </a:rPr>
              <a:t>(216)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5208410" y="4925690"/>
            <a:ext cx="464118" cy="35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err="1" smtClean="0">
                <a:latin typeface="+mn-ea"/>
                <a:ea typeface="+mn-ea"/>
              </a:rPr>
              <a:t>홈앤</a:t>
            </a:r>
            <a:endParaRPr lang="en-US" altLang="ko-KR" sz="700" dirty="0" smtClean="0">
              <a:latin typeface="+mn-ea"/>
              <a:ea typeface="+mn-ea"/>
            </a:endParaRPr>
          </a:p>
          <a:p>
            <a:r>
              <a:rPr lang="ko-KR" altLang="en-US" sz="700" dirty="0" smtClean="0">
                <a:latin typeface="+mn-ea"/>
                <a:ea typeface="+mn-ea"/>
              </a:rPr>
              <a:t>서비스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5744653" y="4407439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대구본부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5744536" y="4582024"/>
            <a:ext cx="596675" cy="609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 smtClean="0">
                <a:latin typeface="+mn-ea"/>
                <a:ea typeface="+mn-ea"/>
              </a:rPr>
              <a:t>경북동부</a:t>
            </a:r>
            <a:endParaRPr lang="en-US" altLang="ko-KR" sz="700" dirty="0" smtClean="0">
              <a:latin typeface="+mn-ea"/>
              <a:ea typeface="+mn-ea"/>
            </a:endParaRPr>
          </a:p>
          <a:p>
            <a:r>
              <a:rPr lang="ko-KR" altLang="en-US" sz="700" dirty="0" smtClean="0">
                <a:latin typeface="+mn-ea"/>
                <a:ea typeface="+mn-ea"/>
              </a:rPr>
              <a:t>경북북부</a:t>
            </a:r>
            <a:endParaRPr lang="en-US" altLang="ko-KR" sz="700" dirty="0" smtClean="0">
              <a:latin typeface="+mn-ea"/>
              <a:ea typeface="+mn-ea"/>
            </a:endParaRPr>
          </a:p>
          <a:p>
            <a:r>
              <a:rPr lang="en-US" altLang="ko-KR" sz="700" dirty="0" smtClean="0">
                <a:latin typeface="+mn-ea"/>
                <a:ea typeface="+mn-ea"/>
              </a:rPr>
              <a:t>.</a:t>
            </a:r>
          </a:p>
          <a:p>
            <a:r>
              <a:rPr lang="en-US" altLang="ko-KR" sz="700" dirty="0">
                <a:latin typeface="+mn-ea"/>
                <a:ea typeface="+mn-ea"/>
              </a:rPr>
              <a:t>.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5744653" y="5243188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부산본부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5744653" y="5467846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중부본부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cxnSp>
        <p:nvCxnSpPr>
          <p:cNvPr id="108" name="직선 연결선 107"/>
          <p:cNvCxnSpPr>
            <a:stCxn id="92" idx="0"/>
            <a:endCxn id="93" idx="1"/>
          </p:cNvCxnSpPr>
          <p:nvPr/>
        </p:nvCxnSpPr>
        <p:spPr>
          <a:xfrm flipV="1">
            <a:off x="5440469" y="4518239"/>
            <a:ext cx="304184" cy="40745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92" idx="2"/>
            <a:endCxn id="95" idx="1"/>
          </p:cNvCxnSpPr>
          <p:nvPr/>
        </p:nvCxnSpPr>
        <p:spPr>
          <a:xfrm>
            <a:off x="5440469" y="5276555"/>
            <a:ext cx="304184" cy="7743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92" idx="2"/>
            <a:endCxn id="97" idx="1"/>
          </p:cNvCxnSpPr>
          <p:nvPr/>
        </p:nvCxnSpPr>
        <p:spPr>
          <a:xfrm>
            <a:off x="5440469" y="5276555"/>
            <a:ext cx="304184" cy="302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/>
          <p:cNvSpPr txBox="1"/>
          <p:nvPr/>
        </p:nvSpPr>
        <p:spPr>
          <a:xfrm>
            <a:off x="5744676" y="5715305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수도남본부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cxnSp>
        <p:nvCxnSpPr>
          <p:cNvPr id="114" name="직선 연결선 113"/>
          <p:cNvCxnSpPr>
            <a:stCxn id="92" idx="2"/>
            <a:endCxn id="112" idx="1"/>
          </p:cNvCxnSpPr>
          <p:nvPr/>
        </p:nvCxnSpPr>
        <p:spPr>
          <a:xfrm>
            <a:off x="5440469" y="5276555"/>
            <a:ext cx="304207" cy="54955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/>
          <p:cNvSpPr txBox="1"/>
          <p:nvPr/>
        </p:nvSpPr>
        <p:spPr>
          <a:xfrm>
            <a:off x="6838126" y="4070647"/>
            <a:ext cx="502766" cy="24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법인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7378188" y="4070647"/>
            <a:ext cx="556837" cy="24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본부</a:t>
            </a:r>
            <a:r>
              <a:rPr lang="en-US" altLang="ko-KR" sz="800" dirty="0" smtClean="0">
                <a:latin typeface="+mn-ea"/>
                <a:ea typeface="+mn-ea"/>
              </a:rPr>
              <a:t>/</a:t>
            </a:r>
            <a:r>
              <a:rPr lang="ko-KR" altLang="en-US" sz="800" dirty="0" smtClean="0">
                <a:latin typeface="+mn-ea"/>
                <a:ea typeface="+mn-ea"/>
              </a:rPr>
              <a:t>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18" name="TextBox 117"/>
          <p:cNvSpPr txBox="1"/>
          <p:nvPr/>
        </p:nvSpPr>
        <p:spPr>
          <a:xfrm>
            <a:off x="7968388" y="4070647"/>
            <a:ext cx="556837" cy="24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지점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8554372" y="4070647"/>
            <a:ext cx="556837" cy="24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분점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6749235" y="4925690"/>
            <a:ext cx="340238" cy="3508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700" dirty="0" err="1" smtClean="0">
                <a:latin typeface="+mn-ea"/>
                <a:ea typeface="+mn-ea"/>
              </a:rPr>
              <a:t>홈앤</a:t>
            </a:r>
            <a:endParaRPr lang="en-US" altLang="ko-KR" sz="700" dirty="0" smtClean="0">
              <a:latin typeface="+mn-ea"/>
              <a:ea typeface="+mn-ea"/>
            </a:endParaRPr>
          </a:p>
          <a:p>
            <a:r>
              <a:rPr lang="ko-KR" altLang="en-US" sz="700" dirty="0" smtClean="0">
                <a:latin typeface="+mn-ea"/>
                <a:ea typeface="+mn-ea"/>
              </a:rPr>
              <a:t>서비스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22" name="TextBox 121"/>
          <p:cNvSpPr txBox="1"/>
          <p:nvPr/>
        </p:nvSpPr>
        <p:spPr>
          <a:xfrm>
            <a:off x="7429703" y="4416058"/>
            <a:ext cx="380095" cy="2215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l">
              <a:defRPr sz="70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>
                <a:latin typeface="+mn-ea"/>
                <a:ea typeface="+mn-ea"/>
              </a:rPr>
              <a:t>대구본부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123" name="TextBox 122"/>
          <p:cNvSpPr txBox="1"/>
          <p:nvPr/>
        </p:nvSpPr>
        <p:spPr>
          <a:xfrm>
            <a:off x="7432373" y="4814890"/>
            <a:ext cx="370488" cy="2215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부산본부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429703" y="5165710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중부본부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125" name="TextBox 124"/>
          <p:cNvSpPr txBox="1"/>
          <p:nvPr/>
        </p:nvSpPr>
        <p:spPr>
          <a:xfrm>
            <a:off x="7429703" y="5502999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수도남본부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127" name="TextBox 126"/>
          <p:cNvSpPr txBox="1"/>
          <p:nvPr/>
        </p:nvSpPr>
        <p:spPr>
          <a:xfrm>
            <a:off x="7429703" y="5838315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수도북본부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128" name="TextBox 127"/>
          <p:cNvSpPr txBox="1"/>
          <p:nvPr/>
        </p:nvSpPr>
        <p:spPr>
          <a:xfrm>
            <a:off x="8057196" y="4420198"/>
            <a:ext cx="385159" cy="2215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경북동부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130" name="TextBox 129"/>
          <p:cNvSpPr txBox="1"/>
          <p:nvPr/>
        </p:nvSpPr>
        <p:spPr>
          <a:xfrm>
            <a:off x="8044002" y="4608205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경북북부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131" name="TextBox 130"/>
          <p:cNvSpPr txBox="1"/>
          <p:nvPr/>
        </p:nvSpPr>
        <p:spPr>
          <a:xfrm>
            <a:off x="8076462" y="4808715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err="1" smtClean="0">
                <a:latin typeface="+mn-ea"/>
                <a:ea typeface="+mn-ea"/>
              </a:rPr>
              <a:t>부산동부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133" name="TextBox 132"/>
          <p:cNvSpPr txBox="1"/>
          <p:nvPr/>
        </p:nvSpPr>
        <p:spPr>
          <a:xfrm>
            <a:off x="8065396" y="4973598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err="1" smtClean="0">
                <a:latin typeface="+mn-ea"/>
                <a:ea typeface="+mn-ea"/>
              </a:rPr>
              <a:t>부산</a:t>
            </a:r>
            <a:r>
              <a:rPr lang="ko-KR" altLang="en-US" sz="700" dirty="0" err="1">
                <a:latin typeface="+mn-ea"/>
                <a:ea typeface="+mn-ea"/>
              </a:rPr>
              <a:t>서</a:t>
            </a:r>
            <a:r>
              <a:rPr lang="ko-KR" altLang="en-US" sz="700" dirty="0" err="1" smtClean="0">
                <a:latin typeface="+mn-ea"/>
                <a:ea typeface="+mn-ea"/>
              </a:rPr>
              <a:t>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cxnSp>
        <p:nvCxnSpPr>
          <p:cNvPr id="134" name="직선 연결선 133"/>
          <p:cNvCxnSpPr>
            <a:stCxn id="121" idx="0"/>
          </p:cNvCxnSpPr>
          <p:nvPr/>
        </p:nvCxnSpPr>
        <p:spPr>
          <a:xfrm flipV="1">
            <a:off x="6919354" y="4582024"/>
            <a:ext cx="421538" cy="34366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직선 연결선 134"/>
          <p:cNvCxnSpPr>
            <a:stCxn id="121" idx="0"/>
          </p:cNvCxnSpPr>
          <p:nvPr/>
        </p:nvCxnSpPr>
        <p:spPr>
          <a:xfrm>
            <a:off x="6919354" y="4925690"/>
            <a:ext cx="4215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직선 연결선 135"/>
          <p:cNvCxnSpPr>
            <a:stCxn id="121" idx="2"/>
          </p:cNvCxnSpPr>
          <p:nvPr/>
        </p:nvCxnSpPr>
        <p:spPr>
          <a:xfrm>
            <a:off x="6919354" y="5276555"/>
            <a:ext cx="4215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연결선 136"/>
          <p:cNvCxnSpPr>
            <a:stCxn id="121" idx="2"/>
          </p:cNvCxnSpPr>
          <p:nvPr/>
        </p:nvCxnSpPr>
        <p:spPr>
          <a:xfrm>
            <a:off x="6919354" y="5276555"/>
            <a:ext cx="421538" cy="302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연결선 137"/>
          <p:cNvCxnSpPr>
            <a:stCxn id="121" idx="2"/>
          </p:cNvCxnSpPr>
          <p:nvPr/>
        </p:nvCxnSpPr>
        <p:spPr>
          <a:xfrm>
            <a:off x="6919354" y="5276555"/>
            <a:ext cx="421538" cy="6475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직선 연결선 139"/>
          <p:cNvCxnSpPr>
            <a:stCxn id="122" idx="3"/>
            <a:endCxn id="128" idx="1"/>
          </p:cNvCxnSpPr>
          <p:nvPr/>
        </p:nvCxnSpPr>
        <p:spPr>
          <a:xfrm>
            <a:off x="7809798" y="4526858"/>
            <a:ext cx="137079" cy="414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연결선 140"/>
          <p:cNvCxnSpPr>
            <a:stCxn id="122" idx="3"/>
            <a:endCxn id="130" idx="1"/>
          </p:cNvCxnSpPr>
          <p:nvPr/>
        </p:nvCxnSpPr>
        <p:spPr>
          <a:xfrm>
            <a:off x="7809798" y="4526858"/>
            <a:ext cx="234204" cy="19214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직선 연결선 141"/>
          <p:cNvCxnSpPr>
            <a:stCxn id="123" idx="3"/>
            <a:endCxn id="131" idx="1"/>
          </p:cNvCxnSpPr>
          <p:nvPr/>
        </p:nvCxnSpPr>
        <p:spPr>
          <a:xfrm flipV="1">
            <a:off x="7802861" y="4919515"/>
            <a:ext cx="273601" cy="617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직선 연결선 142"/>
          <p:cNvCxnSpPr>
            <a:stCxn id="123" idx="3"/>
            <a:endCxn id="133" idx="1"/>
          </p:cNvCxnSpPr>
          <p:nvPr/>
        </p:nvCxnSpPr>
        <p:spPr>
          <a:xfrm>
            <a:off x="7802861" y="4925690"/>
            <a:ext cx="262535" cy="15870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/>
          <p:cNvSpPr txBox="1"/>
          <p:nvPr/>
        </p:nvSpPr>
        <p:spPr>
          <a:xfrm>
            <a:off x="8689020" y="4420198"/>
            <a:ext cx="248797" cy="2215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분점</a:t>
            </a:r>
            <a:r>
              <a:rPr lang="en-US" altLang="ko-KR" sz="7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8694084" y="4608205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분점</a:t>
            </a:r>
            <a:r>
              <a:rPr lang="en-US" altLang="ko-KR" sz="700" dirty="0" smtClean="0">
                <a:latin typeface="+mn-ea"/>
                <a:ea typeface="+mn-ea"/>
              </a:rPr>
              <a:t>2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8699385" y="4808715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분점</a:t>
            </a:r>
            <a:r>
              <a:rPr lang="en-US" altLang="ko-KR" sz="700" dirty="0" smtClean="0">
                <a:latin typeface="+mn-ea"/>
                <a:ea typeface="+mn-ea"/>
              </a:rPr>
              <a:t>3</a:t>
            </a:r>
          </a:p>
        </p:txBody>
      </p:sp>
      <p:cxnSp>
        <p:nvCxnSpPr>
          <p:cNvPr id="147" name="직선 연결선 146"/>
          <p:cNvCxnSpPr>
            <a:stCxn id="144" idx="1"/>
          </p:cNvCxnSpPr>
          <p:nvPr/>
        </p:nvCxnSpPr>
        <p:spPr>
          <a:xfrm flipH="1">
            <a:off x="8476052" y="4530998"/>
            <a:ext cx="131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직선 연결선 147"/>
          <p:cNvCxnSpPr>
            <a:stCxn id="145" idx="1"/>
          </p:cNvCxnSpPr>
          <p:nvPr/>
        </p:nvCxnSpPr>
        <p:spPr>
          <a:xfrm flipH="1" flipV="1">
            <a:off x="8476052" y="4530999"/>
            <a:ext cx="218032" cy="1880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직선 연결선 148"/>
          <p:cNvCxnSpPr>
            <a:stCxn id="146" idx="1"/>
          </p:cNvCxnSpPr>
          <p:nvPr/>
        </p:nvCxnSpPr>
        <p:spPr>
          <a:xfrm flipH="1" flipV="1">
            <a:off x="8476053" y="4530999"/>
            <a:ext cx="223332" cy="3885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8048668" y="5051955"/>
            <a:ext cx="332399" cy="6040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ea typeface="+mn-ea"/>
              </a:rPr>
              <a:t>.......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51" name="TextBox 150"/>
          <p:cNvSpPr txBox="1"/>
          <p:nvPr/>
        </p:nvSpPr>
        <p:spPr>
          <a:xfrm>
            <a:off x="8652161" y="4871200"/>
            <a:ext cx="332399" cy="6040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ea typeface="+mn-ea"/>
              </a:rPr>
              <a:t>.......</a:t>
            </a:r>
            <a:endParaRPr lang="ko-KR" altLang="en-US" sz="8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50649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488" y="404664"/>
            <a:ext cx="2725144" cy="2823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ts val="1400"/>
              </a:lnSpc>
              <a:buFont typeface="+mj-lt"/>
              <a:buAutoNum type="romanUcPeriod" startAt="3"/>
            </a:pP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구축 범위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0" name="텍스트 개체 틀 2"/>
          <p:cNvSpPr txBox="1">
            <a:spLocks/>
          </p:cNvSpPr>
          <p:nvPr/>
        </p:nvSpPr>
        <p:spPr>
          <a:xfrm>
            <a:off x="416496" y="889556"/>
            <a:ext cx="9216455" cy="52322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l" defTabSz="914400" eaLnBrk="0" latin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tabLst/>
              <a:defRPr kumimoji="0" i="0" strike="noStrike" kern="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ea"/>
                <a:ea typeface="+mj-ea"/>
              </a:defRPr>
            </a:lvl1pPr>
            <a:lvl2pPr algn="l" defTabSz="914400" eaLnBrk="1" latinLnBrk="1" hangingPunct="1">
              <a:defRPr sz="1800">
                <a:latin typeface="+mn-lt"/>
                <a:ea typeface="+mn-ea"/>
              </a:defRPr>
            </a:lvl2pPr>
            <a:lvl3pPr algn="l" defTabSz="914400" eaLnBrk="1" latinLnBrk="1" hangingPunct="1">
              <a:defRPr sz="1800">
                <a:latin typeface="+mn-lt"/>
                <a:ea typeface="+mn-ea"/>
              </a:defRPr>
            </a:lvl3pPr>
            <a:lvl4pPr algn="l" defTabSz="914400" eaLnBrk="1" latinLnBrk="1" hangingPunct="1">
              <a:defRPr sz="1800">
                <a:latin typeface="+mn-lt"/>
                <a:ea typeface="+mn-ea"/>
              </a:defRPr>
            </a:lvl4pPr>
            <a:lvl5pPr algn="l" defTabSz="914400" eaLnBrk="1" latinLnBrk="1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r>
              <a:rPr lang="ko-KR" altLang="en-US" dirty="0" smtClean="0">
                <a:latin typeface="+mn-ea"/>
                <a:ea typeface="+mn-ea"/>
              </a:rPr>
              <a:t>본 프로젝트의 범위는 홈앤서비스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(1)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조직구조개선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, (2)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홈앤서비스만을 위한 </a:t>
            </a:r>
            <a:r>
              <a:rPr lang="en-US" altLang="ko-KR" dirty="0" smtClean="0">
                <a:solidFill>
                  <a:schemeClr val="tx1"/>
                </a:solidFill>
                <a:latin typeface="+mn-ea"/>
                <a:ea typeface="+mn-ea"/>
              </a:rPr>
              <a:t>BackOffice, (3)Data </a:t>
            </a:r>
            <a:r>
              <a:rPr lang="ko-KR" altLang="en-US" dirty="0" smtClean="0">
                <a:solidFill>
                  <a:schemeClr val="tx1"/>
                </a:solidFill>
                <a:latin typeface="+mn-ea"/>
                <a:ea typeface="+mn-ea"/>
              </a:rPr>
              <a:t>이관</a:t>
            </a:r>
            <a:r>
              <a:rPr lang="ko-KR" altLang="en-US" dirty="0" smtClean="0">
                <a:latin typeface="+mn-ea"/>
                <a:ea typeface="+mn-ea"/>
              </a:rPr>
              <a:t>을 주요 구축 범위로 하여 효율적인 시스템 제공과 중단 없는 사업을 지원합니다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75" name="Text Box 65"/>
          <p:cNvSpPr txBox="1">
            <a:spLocks noChangeArrowheads="1"/>
          </p:cNvSpPr>
          <p:nvPr/>
        </p:nvSpPr>
        <p:spPr bwMode="gray">
          <a:xfrm>
            <a:off x="3559176" y="2276871"/>
            <a:ext cx="2736850" cy="1834397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/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9pPr>
          </a:lstStyle>
          <a:p>
            <a:pPr algn="l" fontAlgn="t">
              <a:buFontTx/>
              <a:buChar char="•"/>
            </a:pPr>
            <a:r>
              <a:rPr lang="ko-KR" altLang="en-US" sz="1200" b="0" dirty="0" smtClean="0">
                <a:solidFill>
                  <a:srgbClr val="000000"/>
                </a:solidFill>
                <a:latin typeface="+mn-ea"/>
                <a:ea typeface="+mn-ea"/>
              </a:rPr>
              <a:t>홈앤서비스의 구매 업무를 쉽고 편하게 지원 합니다</a:t>
            </a:r>
            <a:r>
              <a:rPr lang="en-US" altLang="ko-KR" sz="1200" b="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algn="l" fontAlgn="t">
              <a:buFontTx/>
              <a:buChar char="•"/>
            </a:pPr>
            <a:r>
              <a:rPr lang="ko-KR" altLang="en-US" sz="1200" b="0" dirty="0" smtClean="0">
                <a:solidFill>
                  <a:srgbClr val="000000"/>
                </a:solidFill>
                <a:latin typeface="+mn-ea"/>
                <a:ea typeface="+mn-ea"/>
              </a:rPr>
              <a:t>본부</a:t>
            </a:r>
            <a:r>
              <a:rPr lang="en-US" altLang="ko-KR" sz="1200" b="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200" b="0" dirty="0" smtClean="0">
                <a:solidFill>
                  <a:srgbClr val="000000"/>
                </a:solidFill>
                <a:latin typeface="+mn-ea"/>
                <a:ea typeface="+mn-ea"/>
              </a:rPr>
              <a:t>팀</a:t>
            </a:r>
            <a:r>
              <a:rPr lang="en-US" altLang="ko-KR" sz="1200" b="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solidFill>
                  <a:srgbClr val="000000"/>
                </a:solidFill>
                <a:latin typeface="+mn-ea"/>
                <a:ea typeface="+mn-ea"/>
              </a:rPr>
              <a:t>지점의 구매 현황 및 재고현황</a:t>
            </a:r>
            <a:r>
              <a:rPr lang="en-US" altLang="ko-KR" sz="1200" b="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solidFill>
                  <a:srgbClr val="000000"/>
                </a:solidFill>
                <a:latin typeface="+mn-ea"/>
                <a:ea typeface="+mn-ea"/>
              </a:rPr>
              <a:t>상품을 관리합니다</a:t>
            </a:r>
            <a:r>
              <a:rPr lang="en-US" altLang="ko-KR" sz="1200" b="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algn="l" fontAlgn="t">
              <a:buFontTx/>
              <a:buChar char="•"/>
            </a:pPr>
            <a:r>
              <a:rPr lang="ko-KR" altLang="en-US" sz="1200" b="0" dirty="0" smtClean="0">
                <a:solidFill>
                  <a:srgbClr val="000000"/>
                </a:solidFill>
                <a:latin typeface="+mn-ea"/>
                <a:ea typeface="+mn-ea"/>
              </a:rPr>
              <a:t>상품등록 및 단가 변경이 발생하였을 경우 승인을 통해 관리됩니다</a:t>
            </a:r>
            <a:r>
              <a:rPr lang="en-US" altLang="ko-KR" sz="1200" b="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</p:txBody>
      </p:sp>
      <p:sp>
        <p:nvSpPr>
          <p:cNvPr id="76" name="Text Box 69"/>
          <p:cNvSpPr txBox="1">
            <a:spLocks noChangeArrowheads="1"/>
          </p:cNvSpPr>
          <p:nvPr/>
        </p:nvSpPr>
        <p:spPr bwMode="auto">
          <a:xfrm>
            <a:off x="3616325" y="1823294"/>
            <a:ext cx="2679700" cy="309562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tIns="108000" bIns="108000" anchor="ctr" anchorCtr="1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홈앤서비스 운영 서비스</a:t>
            </a: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3" name="Text Box 75"/>
          <p:cNvSpPr txBox="1">
            <a:spLocks noChangeArrowheads="1"/>
          </p:cNvSpPr>
          <p:nvPr/>
        </p:nvSpPr>
        <p:spPr bwMode="auto">
          <a:xfrm>
            <a:off x="700088" y="1823293"/>
            <a:ext cx="2681287" cy="309563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tIns="108000" bIns="108000" anchor="ctr" anchorCtr="1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ko-KR" altLang="en-US" sz="1200" dirty="0" smtClean="0">
                <a:solidFill>
                  <a:srgbClr val="000000"/>
                </a:solidFill>
                <a:latin typeface="+mn-ea"/>
                <a:ea typeface="+mn-ea"/>
              </a:rPr>
              <a:t>조직구조 개선</a:t>
            </a:r>
            <a:endParaRPr lang="ko-KR" altLang="en-US" sz="12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4" name="Text Box 104"/>
          <p:cNvSpPr txBox="1">
            <a:spLocks noChangeArrowheads="1"/>
          </p:cNvSpPr>
          <p:nvPr/>
        </p:nvSpPr>
        <p:spPr bwMode="gray">
          <a:xfrm>
            <a:off x="631825" y="2276871"/>
            <a:ext cx="2833688" cy="1638158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/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9pPr>
          </a:lstStyle>
          <a:p>
            <a:pPr algn="l" fontAlgn="t">
              <a:buFontTx/>
              <a:buChar char="•"/>
            </a:pPr>
            <a:r>
              <a:rPr lang="ko-KR" altLang="en-US" sz="1200" b="0" dirty="0" smtClean="0">
                <a:solidFill>
                  <a:srgbClr val="000000"/>
                </a:solidFill>
                <a:latin typeface="+mn-ea"/>
                <a:ea typeface="+mn-ea"/>
              </a:rPr>
              <a:t>홈앤서비스의 모든 조직 및 사용자를 용이하게 관리합니다</a:t>
            </a:r>
            <a:r>
              <a:rPr lang="en-US" altLang="ko-KR" sz="1200" b="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sz="12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l" fontAlgn="t">
              <a:buFontTx/>
              <a:buChar char="•"/>
            </a:pPr>
            <a:r>
              <a:rPr lang="ko-KR" altLang="en-US" sz="1200" b="0" dirty="0" smtClean="0">
                <a:solidFill>
                  <a:srgbClr val="000000"/>
                </a:solidFill>
                <a:latin typeface="+mn-ea"/>
                <a:ea typeface="+mn-ea"/>
              </a:rPr>
              <a:t>조직 및 사용자 변경을 쉽고 편하게 관리 할 수 있도록 합니다</a:t>
            </a:r>
            <a:r>
              <a:rPr lang="en-US" altLang="ko-KR" sz="1200" b="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sz="12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l" fontAlgn="t">
              <a:buFontTx/>
              <a:buChar char="•"/>
            </a:pPr>
            <a:r>
              <a:rPr lang="ko-KR" altLang="en-US" sz="1200" b="0" dirty="0" smtClean="0">
                <a:solidFill>
                  <a:srgbClr val="000000"/>
                </a:solidFill>
                <a:latin typeface="+mn-ea"/>
                <a:ea typeface="+mn-ea"/>
              </a:rPr>
              <a:t>간편한 설정으로 조직 이동이 가능합니다</a:t>
            </a:r>
            <a:r>
              <a:rPr lang="en-US" altLang="ko-KR" sz="1200" b="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</a:p>
          <a:p>
            <a:pPr algn="l" fontAlgn="t">
              <a:buFontTx/>
              <a:buChar char="•"/>
            </a:pPr>
            <a:r>
              <a:rPr lang="ko-KR" altLang="en-US" sz="1200" b="0" dirty="0" smtClean="0">
                <a:solidFill>
                  <a:srgbClr val="000000"/>
                </a:solidFill>
                <a:latin typeface="+mn-ea"/>
                <a:ea typeface="+mn-ea"/>
              </a:rPr>
              <a:t>조직 예산배정 및 증액절차 용이하게 합니다</a:t>
            </a:r>
            <a:r>
              <a:rPr lang="en-US" altLang="ko-KR" sz="1200" b="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ko-KR" altLang="en-US" sz="12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5" name="Line 107"/>
          <p:cNvSpPr>
            <a:spLocks noChangeShapeType="1"/>
          </p:cNvSpPr>
          <p:nvPr/>
        </p:nvSpPr>
        <p:spPr bwMode="auto">
          <a:xfrm flipH="1">
            <a:off x="3479800" y="2108840"/>
            <a:ext cx="19050" cy="4011362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48" name="Text Box 120"/>
          <p:cNvSpPr txBox="1">
            <a:spLocks noChangeArrowheads="1"/>
          </p:cNvSpPr>
          <p:nvPr/>
        </p:nvSpPr>
        <p:spPr bwMode="gray">
          <a:xfrm>
            <a:off x="6586983" y="2276871"/>
            <a:ext cx="2830513" cy="1537301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46800" rIns="0"/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9pPr>
          </a:lstStyle>
          <a:p>
            <a:pPr algn="l" fontAlgn="t">
              <a:buFontTx/>
              <a:buChar char="•"/>
            </a:pPr>
            <a:r>
              <a:rPr lang="ko-KR" altLang="en-US" sz="1200" b="0" dirty="0">
                <a:solidFill>
                  <a:srgbClr val="000000"/>
                </a:solidFill>
                <a:latin typeface="+mn-ea"/>
                <a:ea typeface="+mn-ea"/>
              </a:rPr>
              <a:t>기존 운영 시스템의 </a:t>
            </a:r>
            <a:r>
              <a:rPr lang="ko-KR" altLang="en-US" sz="1200" b="0" dirty="0" smtClean="0">
                <a:solidFill>
                  <a:srgbClr val="000000"/>
                </a:solidFill>
                <a:latin typeface="+mn-ea"/>
                <a:ea typeface="+mn-ea"/>
              </a:rPr>
              <a:t>정보 구조 </a:t>
            </a:r>
            <a:r>
              <a:rPr lang="ko-KR" altLang="en-US" sz="1200" b="0" dirty="0">
                <a:solidFill>
                  <a:srgbClr val="000000"/>
                </a:solidFill>
                <a:latin typeface="+mn-ea"/>
                <a:ea typeface="+mn-ea"/>
              </a:rPr>
              <a:t>이관</a:t>
            </a:r>
          </a:p>
          <a:p>
            <a:pPr algn="l" fontAlgn="t">
              <a:buFontTx/>
              <a:buChar char="•"/>
            </a:pPr>
            <a:r>
              <a:rPr lang="ko-KR" altLang="en-US" sz="1200" b="0" dirty="0" smtClean="0">
                <a:solidFill>
                  <a:srgbClr val="000000"/>
                </a:solidFill>
                <a:latin typeface="+mn-ea"/>
                <a:ea typeface="+mn-ea"/>
              </a:rPr>
              <a:t>홈앤서비스 본부</a:t>
            </a:r>
            <a:r>
              <a:rPr lang="en-US" altLang="ko-KR" sz="1200" b="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solidFill>
                  <a:srgbClr val="000000"/>
                </a:solidFill>
                <a:latin typeface="+mn-ea"/>
                <a:ea typeface="+mn-ea"/>
              </a:rPr>
              <a:t>지점</a:t>
            </a:r>
            <a:r>
              <a:rPr lang="en-US" altLang="ko-KR" sz="1200" b="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200" b="0" dirty="0" smtClean="0">
                <a:solidFill>
                  <a:srgbClr val="000000"/>
                </a:solidFill>
                <a:latin typeface="+mn-ea"/>
                <a:ea typeface="+mn-ea"/>
              </a:rPr>
              <a:t>사용자 정보</a:t>
            </a:r>
            <a:endParaRPr lang="ko-KR" altLang="en-US" sz="12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algn="l" fontAlgn="t">
              <a:buFontTx/>
              <a:buChar char="•"/>
            </a:pPr>
            <a:r>
              <a:rPr lang="ko-KR" altLang="en-US" sz="1200" b="0" dirty="0">
                <a:solidFill>
                  <a:srgbClr val="000000"/>
                </a:solidFill>
                <a:latin typeface="+mn-ea"/>
                <a:ea typeface="+mn-ea"/>
              </a:rPr>
              <a:t>이관 스크립트 정보 관리 및 정보의 일괄 이관을 통한 중단 없는 사업 </a:t>
            </a:r>
            <a:r>
              <a:rPr lang="ko-KR" altLang="en-US" sz="1200" b="0" dirty="0" smtClean="0">
                <a:solidFill>
                  <a:srgbClr val="000000"/>
                </a:solidFill>
                <a:latin typeface="+mn-ea"/>
                <a:ea typeface="+mn-ea"/>
              </a:rPr>
              <a:t>지원</a:t>
            </a:r>
            <a:endParaRPr lang="en-US" altLang="ko-KR" sz="12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algn="l" fontAlgn="t">
              <a:buFontTx/>
              <a:buChar char="•"/>
            </a:pPr>
            <a:r>
              <a:rPr lang="ko-KR" altLang="en-US" sz="1200" b="0" dirty="0" smtClean="0">
                <a:solidFill>
                  <a:srgbClr val="000000"/>
                </a:solidFill>
                <a:latin typeface="+mn-ea"/>
                <a:ea typeface="+mn-ea"/>
              </a:rPr>
              <a:t>철저한 시스템 품질관리와 권한 별 매뉴얼을 제공합니다</a:t>
            </a:r>
            <a:r>
              <a:rPr lang="en-US" altLang="ko-KR" sz="1200" b="0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r>
              <a:rPr lang="ko-KR" altLang="en-US" sz="1200" b="0" dirty="0" smtClean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ko-KR" altLang="en-US" sz="1200" b="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49" name="Text Box 121"/>
          <p:cNvSpPr txBox="1">
            <a:spLocks noChangeArrowheads="1"/>
          </p:cNvSpPr>
          <p:nvPr/>
        </p:nvSpPr>
        <p:spPr bwMode="auto">
          <a:xfrm>
            <a:off x="6572250" y="1823294"/>
            <a:ext cx="2679700" cy="309562"/>
          </a:xfrm>
          <a:prstGeom prst="rect">
            <a:avLst/>
          </a:prstGeom>
          <a:solidFill>
            <a:srgbClr val="EAEAEA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35921" dir="2700000" algn="ctr" rotWithShape="0">
              <a:schemeClr val="tx1"/>
            </a:outerShdw>
          </a:effectLst>
        </p:spPr>
        <p:txBody>
          <a:bodyPr tIns="108000" bIns="108000" anchor="ctr" anchorCtr="1"/>
          <a:lstStyle>
            <a:lvl1pPr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sz="1200" dirty="0">
                <a:solidFill>
                  <a:srgbClr val="000000"/>
                </a:solidFill>
                <a:latin typeface="+mn-ea"/>
                <a:ea typeface="+mn-ea"/>
              </a:rPr>
              <a:t>Data </a:t>
            </a:r>
            <a:r>
              <a:rPr lang="ko-KR" altLang="en-US" sz="1200" dirty="0">
                <a:solidFill>
                  <a:srgbClr val="000000"/>
                </a:solidFill>
                <a:latin typeface="+mn-ea"/>
                <a:ea typeface="+mn-ea"/>
              </a:rPr>
              <a:t>이관</a:t>
            </a:r>
          </a:p>
        </p:txBody>
      </p:sp>
      <p:sp>
        <p:nvSpPr>
          <p:cNvPr id="150" name="Line 125"/>
          <p:cNvSpPr>
            <a:spLocks noChangeShapeType="1"/>
          </p:cNvSpPr>
          <p:nvPr/>
        </p:nvSpPr>
        <p:spPr bwMode="auto">
          <a:xfrm>
            <a:off x="6454775" y="2108842"/>
            <a:ext cx="26988" cy="4011361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151" name="AutoShape 133"/>
          <p:cNvSpPr>
            <a:spLocks noChangeArrowheads="1"/>
          </p:cNvSpPr>
          <p:nvPr/>
        </p:nvSpPr>
        <p:spPr bwMode="auto">
          <a:xfrm>
            <a:off x="6537176" y="4031312"/>
            <a:ext cx="511674" cy="32203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9pPr>
          </a:lstStyle>
          <a:p>
            <a:pPr algn="ctr"/>
            <a:r>
              <a:rPr lang="ko-KR" altLang="en-US" sz="1000" b="0" dirty="0" smtClean="0">
                <a:latin typeface="+mn-ea"/>
                <a:ea typeface="+mn-ea"/>
              </a:rPr>
              <a:t>사용자</a:t>
            </a:r>
            <a:endParaRPr lang="ko-KR" altLang="en-US" sz="1000" b="0" dirty="0">
              <a:latin typeface="+mn-ea"/>
              <a:ea typeface="+mn-ea"/>
            </a:endParaRPr>
          </a:p>
        </p:txBody>
      </p:sp>
      <p:sp>
        <p:nvSpPr>
          <p:cNvPr id="152" name="AutoShape 134"/>
          <p:cNvSpPr>
            <a:spLocks noChangeArrowheads="1"/>
          </p:cNvSpPr>
          <p:nvPr/>
        </p:nvSpPr>
        <p:spPr bwMode="auto">
          <a:xfrm>
            <a:off x="7113240" y="4031312"/>
            <a:ext cx="511674" cy="32203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9pPr>
          </a:lstStyle>
          <a:p>
            <a:pPr algn="ctr"/>
            <a:r>
              <a:rPr lang="ko-KR" altLang="en-US" sz="1000" b="0" dirty="0" smtClean="0">
                <a:latin typeface="+mn-ea"/>
                <a:ea typeface="+mn-ea"/>
              </a:rPr>
              <a:t>본부</a:t>
            </a:r>
            <a:endParaRPr lang="ko-KR" altLang="en-US" sz="1000" b="0" dirty="0">
              <a:latin typeface="+mn-ea"/>
              <a:ea typeface="+mn-ea"/>
            </a:endParaRPr>
          </a:p>
        </p:txBody>
      </p:sp>
      <p:sp>
        <p:nvSpPr>
          <p:cNvPr id="153" name="AutoShape 135"/>
          <p:cNvSpPr>
            <a:spLocks noChangeArrowheads="1"/>
          </p:cNvSpPr>
          <p:nvPr/>
        </p:nvSpPr>
        <p:spPr bwMode="auto">
          <a:xfrm>
            <a:off x="7689304" y="4031312"/>
            <a:ext cx="511674" cy="32203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9pPr>
          </a:lstStyle>
          <a:p>
            <a:pPr algn="ctr"/>
            <a:r>
              <a:rPr lang="ko-KR" altLang="en-US" sz="1000" b="0" dirty="0" smtClean="0">
                <a:latin typeface="+mn-ea"/>
                <a:ea typeface="+mn-ea"/>
              </a:rPr>
              <a:t>지점</a:t>
            </a:r>
            <a:endParaRPr lang="ko-KR" altLang="en-US" sz="1000" b="0" dirty="0">
              <a:latin typeface="+mn-ea"/>
              <a:ea typeface="+mn-ea"/>
            </a:endParaRPr>
          </a:p>
        </p:txBody>
      </p:sp>
      <p:sp>
        <p:nvSpPr>
          <p:cNvPr id="159" name="AutoShape 141"/>
          <p:cNvSpPr>
            <a:spLocks noChangeArrowheads="1"/>
          </p:cNvSpPr>
          <p:nvPr/>
        </p:nvSpPr>
        <p:spPr bwMode="auto">
          <a:xfrm>
            <a:off x="6558320" y="5376639"/>
            <a:ext cx="422871" cy="428625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36000" bIns="0" anchor="ctr"/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9pPr>
          </a:lstStyle>
          <a:p>
            <a:pPr algn="ctr"/>
            <a:r>
              <a:rPr lang="ko-KR" altLang="en-US" sz="900" b="0" dirty="0" smtClean="0">
                <a:latin typeface="+mn-ea"/>
                <a:ea typeface="+mn-ea"/>
              </a:rPr>
              <a:t>사용자</a:t>
            </a:r>
            <a:endParaRPr lang="ko-KR" altLang="en-US" sz="900" b="0" dirty="0">
              <a:latin typeface="+mn-ea"/>
              <a:ea typeface="+mn-ea"/>
            </a:endParaRPr>
          </a:p>
        </p:txBody>
      </p:sp>
      <p:sp>
        <p:nvSpPr>
          <p:cNvPr id="160" name="AutoShape 142"/>
          <p:cNvSpPr>
            <a:spLocks noChangeArrowheads="1"/>
          </p:cNvSpPr>
          <p:nvPr/>
        </p:nvSpPr>
        <p:spPr bwMode="auto">
          <a:xfrm>
            <a:off x="7033501" y="5376639"/>
            <a:ext cx="422871" cy="428625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36000" bIns="0" anchor="ctr"/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9pPr>
          </a:lstStyle>
          <a:p>
            <a:pPr algn="ctr"/>
            <a:r>
              <a:rPr lang="ko-KR" altLang="en-US" sz="900" b="0" dirty="0" smtClean="0">
                <a:latin typeface="+mn-ea"/>
                <a:ea typeface="+mn-ea"/>
              </a:rPr>
              <a:t>본부</a:t>
            </a:r>
            <a:endParaRPr lang="ko-KR" altLang="en-US" sz="900" b="0" dirty="0">
              <a:latin typeface="+mn-ea"/>
              <a:ea typeface="+mn-ea"/>
            </a:endParaRPr>
          </a:p>
        </p:txBody>
      </p:sp>
      <p:sp>
        <p:nvSpPr>
          <p:cNvPr id="161" name="AutoShape 143"/>
          <p:cNvSpPr>
            <a:spLocks noChangeArrowheads="1"/>
          </p:cNvSpPr>
          <p:nvPr/>
        </p:nvSpPr>
        <p:spPr bwMode="auto">
          <a:xfrm>
            <a:off x="7518307" y="5376639"/>
            <a:ext cx="422871" cy="428625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36000" bIns="0" anchor="ctr"/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9pPr>
          </a:lstStyle>
          <a:p>
            <a:pPr algn="ctr"/>
            <a:r>
              <a:rPr lang="ko-KR" altLang="en-US" sz="900" b="0" dirty="0" smtClean="0">
                <a:latin typeface="+mn-ea"/>
                <a:ea typeface="+mn-ea"/>
              </a:rPr>
              <a:t>지점</a:t>
            </a:r>
            <a:endParaRPr lang="ko-KR" altLang="en-US" sz="900" b="0" dirty="0">
              <a:latin typeface="+mn-ea"/>
              <a:ea typeface="+mn-ea"/>
            </a:endParaRPr>
          </a:p>
        </p:txBody>
      </p:sp>
      <p:sp>
        <p:nvSpPr>
          <p:cNvPr id="162" name="AutoShape 144"/>
          <p:cNvSpPr>
            <a:spLocks noChangeArrowheads="1"/>
          </p:cNvSpPr>
          <p:nvPr/>
        </p:nvSpPr>
        <p:spPr bwMode="auto">
          <a:xfrm>
            <a:off x="8012738" y="5376639"/>
            <a:ext cx="422871" cy="428625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36000" bIns="0" anchor="ctr"/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9pPr>
          </a:lstStyle>
          <a:p>
            <a:pPr algn="ctr"/>
            <a:r>
              <a:rPr lang="ko-KR" altLang="en-US" sz="900" b="0" dirty="0" smtClean="0">
                <a:latin typeface="+mn-ea"/>
                <a:ea typeface="+mn-ea"/>
              </a:rPr>
              <a:t>분점</a:t>
            </a:r>
            <a:endParaRPr lang="ko-KR" altLang="en-US" sz="900" b="0" dirty="0">
              <a:latin typeface="+mn-ea"/>
              <a:ea typeface="+mn-ea"/>
            </a:endParaRPr>
          </a:p>
        </p:txBody>
      </p:sp>
      <p:sp>
        <p:nvSpPr>
          <p:cNvPr id="163" name="AutoShape 145"/>
          <p:cNvSpPr>
            <a:spLocks noChangeArrowheads="1"/>
          </p:cNvSpPr>
          <p:nvPr/>
        </p:nvSpPr>
        <p:spPr bwMode="auto">
          <a:xfrm>
            <a:off x="7543800" y="4721002"/>
            <a:ext cx="938213" cy="363537"/>
          </a:xfrm>
          <a:prstGeom prst="flowChartMagneticTape">
            <a:avLst/>
          </a:prstGeom>
          <a:solidFill>
            <a:schemeClr val="bg1">
              <a:lumMod val="8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36000" tIns="0" rIns="36000" bIns="0" anchor="ctr"/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9pPr>
          </a:lstStyle>
          <a:p>
            <a:pPr algn="ctr"/>
            <a:r>
              <a:rPr lang="en-US" altLang="ko-KR">
                <a:latin typeface="+mn-ea"/>
                <a:ea typeface="+mn-ea"/>
              </a:rPr>
              <a:t>ETL</a:t>
            </a:r>
          </a:p>
        </p:txBody>
      </p:sp>
      <p:cxnSp>
        <p:nvCxnSpPr>
          <p:cNvPr id="165" name="AutoShape 146"/>
          <p:cNvCxnSpPr>
            <a:cxnSpLocks noChangeShapeType="1"/>
            <a:stCxn id="151" idx="3"/>
            <a:endCxn id="163" idx="0"/>
          </p:cNvCxnSpPr>
          <p:nvPr/>
        </p:nvCxnSpPr>
        <p:spPr bwMode="auto">
          <a:xfrm rot="16200000" flipH="1">
            <a:off x="7219131" y="3927226"/>
            <a:ext cx="367658" cy="121989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6" name="AutoShape 147"/>
          <p:cNvCxnSpPr>
            <a:cxnSpLocks noChangeShapeType="1"/>
            <a:stCxn id="152" idx="3"/>
            <a:endCxn id="163" idx="0"/>
          </p:cNvCxnSpPr>
          <p:nvPr/>
        </p:nvCxnSpPr>
        <p:spPr bwMode="auto">
          <a:xfrm rot="16200000" flipH="1">
            <a:off x="7507163" y="4215258"/>
            <a:ext cx="367658" cy="64383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68" name="AutoShape 148"/>
          <p:cNvCxnSpPr>
            <a:cxnSpLocks noChangeShapeType="1"/>
            <a:stCxn id="153" idx="3"/>
            <a:endCxn id="163" idx="0"/>
          </p:cNvCxnSpPr>
          <p:nvPr/>
        </p:nvCxnSpPr>
        <p:spPr bwMode="auto">
          <a:xfrm rot="16200000" flipH="1">
            <a:off x="7795195" y="4503290"/>
            <a:ext cx="367658" cy="6776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0" name="AutoShape 150"/>
          <p:cNvCxnSpPr>
            <a:cxnSpLocks noChangeShapeType="1"/>
            <a:stCxn id="163" idx="2"/>
            <a:endCxn id="159" idx="1"/>
          </p:cNvCxnSpPr>
          <p:nvPr/>
        </p:nvCxnSpPr>
        <p:spPr bwMode="auto">
          <a:xfrm rot="5400000">
            <a:off x="7245282" y="4609014"/>
            <a:ext cx="292100" cy="1243151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1" name="AutoShape 151"/>
          <p:cNvCxnSpPr>
            <a:cxnSpLocks noChangeShapeType="1"/>
            <a:stCxn id="163" idx="2"/>
            <a:endCxn id="160" idx="1"/>
          </p:cNvCxnSpPr>
          <p:nvPr/>
        </p:nvCxnSpPr>
        <p:spPr bwMode="auto">
          <a:xfrm rot="5400000">
            <a:off x="7482872" y="4846604"/>
            <a:ext cx="292100" cy="76797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2" name="AutoShape 152"/>
          <p:cNvCxnSpPr>
            <a:cxnSpLocks noChangeShapeType="1"/>
            <a:stCxn id="163" idx="2"/>
            <a:endCxn id="161" idx="1"/>
          </p:cNvCxnSpPr>
          <p:nvPr/>
        </p:nvCxnSpPr>
        <p:spPr bwMode="auto">
          <a:xfrm rot="5400000">
            <a:off x="7725275" y="5089007"/>
            <a:ext cx="292100" cy="283164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3" name="AutoShape 153"/>
          <p:cNvCxnSpPr>
            <a:cxnSpLocks noChangeShapeType="1"/>
            <a:stCxn id="163" idx="2"/>
            <a:endCxn id="162" idx="1"/>
          </p:cNvCxnSpPr>
          <p:nvPr/>
        </p:nvCxnSpPr>
        <p:spPr bwMode="auto">
          <a:xfrm rot="16200000" flipH="1">
            <a:off x="7972490" y="5124955"/>
            <a:ext cx="292100" cy="21126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74" name="Text Box 154"/>
          <p:cNvSpPr txBox="1">
            <a:spLocks noChangeArrowheads="1"/>
          </p:cNvSpPr>
          <p:nvPr/>
        </p:nvSpPr>
        <p:spPr bwMode="auto">
          <a:xfrm>
            <a:off x="6999681" y="6023772"/>
            <a:ext cx="2449957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36000" tIns="0" rIns="36000" bIns="0">
            <a:spAutoFit/>
          </a:bodyPr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9pPr>
          </a:lstStyle>
          <a:p>
            <a:r>
              <a:rPr lang="en-US" altLang="ko-KR" sz="1000" b="0" dirty="0">
                <a:latin typeface="+mn-ea"/>
                <a:ea typeface="+mn-ea"/>
              </a:rPr>
              <a:t>ETL : Extraction, Transformation, Loading</a:t>
            </a:r>
          </a:p>
        </p:txBody>
      </p:sp>
      <p:sp>
        <p:nvSpPr>
          <p:cNvPr id="180" name="Line 155"/>
          <p:cNvSpPr>
            <a:spLocks noChangeShapeType="1"/>
          </p:cNvSpPr>
          <p:nvPr/>
        </p:nvSpPr>
        <p:spPr bwMode="auto">
          <a:xfrm>
            <a:off x="6942352" y="6023772"/>
            <a:ext cx="215755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36000" tIns="0" rIns="36000" bIns="0">
            <a:spAutoFit/>
          </a:bodyPr>
          <a:lstStyle/>
          <a:p>
            <a:endParaRPr lang="ko-KR" altLang="en-US" sz="900">
              <a:latin typeface="+mn-ea"/>
              <a:ea typeface="+mn-ea"/>
            </a:endParaRPr>
          </a:p>
        </p:txBody>
      </p:sp>
      <p:sp>
        <p:nvSpPr>
          <p:cNvPr id="86" name="AutoShape 135"/>
          <p:cNvSpPr>
            <a:spLocks noChangeArrowheads="1"/>
          </p:cNvSpPr>
          <p:nvPr/>
        </p:nvSpPr>
        <p:spPr bwMode="auto">
          <a:xfrm>
            <a:off x="8257750" y="4031312"/>
            <a:ext cx="511674" cy="32203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9pPr>
          </a:lstStyle>
          <a:p>
            <a:pPr algn="ctr"/>
            <a:r>
              <a:rPr lang="ko-KR" altLang="en-US" sz="1000" b="0" dirty="0" smtClean="0">
                <a:latin typeface="+mn-ea"/>
                <a:ea typeface="+mn-ea"/>
              </a:rPr>
              <a:t>재고</a:t>
            </a:r>
            <a:endParaRPr lang="ko-KR" altLang="en-US" sz="1000" b="0" dirty="0">
              <a:latin typeface="+mn-ea"/>
              <a:ea typeface="+mn-ea"/>
            </a:endParaRPr>
          </a:p>
        </p:txBody>
      </p:sp>
      <p:cxnSp>
        <p:nvCxnSpPr>
          <p:cNvPr id="87" name="AutoShape 148"/>
          <p:cNvCxnSpPr>
            <a:cxnSpLocks noChangeShapeType="1"/>
            <a:stCxn id="86" idx="3"/>
            <a:endCxn id="163" idx="0"/>
          </p:cNvCxnSpPr>
          <p:nvPr/>
        </p:nvCxnSpPr>
        <p:spPr bwMode="auto">
          <a:xfrm rot="5400000">
            <a:off x="8079418" y="4286833"/>
            <a:ext cx="367658" cy="50068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1" name="AutoShape 144"/>
          <p:cNvSpPr>
            <a:spLocks noChangeArrowheads="1"/>
          </p:cNvSpPr>
          <p:nvPr/>
        </p:nvSpPr>
        <p:spPr bwMode="auto">
          <a:xfrm>
            <a:off x="8502177" y="5380986"/>
            <a:ext cx="422871" cy="428625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36000" bIns="0" anchor="ctr"/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9pPr>
          </a:lstStyle>
          <a:p>
            <a:pPr algn="ctr"/>
            <a:r>
              <a:rPr lang="ko-KR" altLang="en-US" sz="900" b="0" dirty="0" smtClean="0">
                <a:latin typeface="+mn-ea"/>
                <a:ea typeface="+mn-ea"/>
              </a:rPr>
              <a:t>재고</a:t>
            </a:r>
            <a:endParaRPr lang="ko-KR" altLang="en-US" sz="900" b="0" dirty="0">
              <a:latin typeface="+mn-ea"/>
              <a:ea typeface="+mn-ea"/>
            </a:endParaRPr>
          </a:p>
        </p:txBody>
      </p:sp>
      <p:cxnSp>
        <p:nvCxnSpPr>
          <p:cNvPr id="92" name="AutoShape 153"/>
          <p:cNvCxnSpPr>
            <a:cxnSpLocks noChangeShapeType="1"/>
            <a:stCxn id="163" idx="2"/>
            <a:endCxn id="91" idx="1"/>
          </p:cNvCxnSpPr>
          <p:nvPr/>
        </p:nvCxnSpPr>
        <p:spPr bwMode="auto">
          <a:xfrm rot="16200000" flipH="1">
            <a:off x="8215037" y="4882409"/>
            <a:ext cx="296447" cy="700706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8" name="TextBox 87"/>
          <p:cNvSpPr txBox="1"/>
          <p:nvPr/>
        </p:nvSpPr>
        <p:spPr>
          <a:xfrm>
            <a:off x="700088" y="4111268"/>
            <a:ext cx="2635717" cy="2008934"/>
          </a:xfrm>
          <a:prstGeom prst="rect">
            <a:avLst/>
          </a:prstGeom>
          <a:solidFill>
            <a:schemeClr val="bg1">
              <a:lumMod val="95000"/>
              <a:alpha val="19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pPr algn="ctr"/>
            <a:endParaRPr lang="ko-KR" altLang="en-US" sz="1000" dirty="0">
              <a:latin typeface="+mn-ea"/>
              <a:ea typeface="+mn-ea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863736" y="4264062"/>
            <a:ext cx="502766" cy="24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법인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1403798" y="4264062"/>
            <a:ext cx="556837" cy="24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pPr algn="ctr"/>
            <a:r>
              <a:rPr lang="ko-KR" altLang="en-US" sz="800" dirty="0" smtClean="0">
                <a:latin typeface="+mn-ea"/>
                <a:ea typeface="+mn-ea"/>
              </a:rPr>
              <a:t>본부</a:t>
            </a:r>
            <a:r>
              <a:rPr lang="en-US" altLang="ko-KR" sz="800" dirty="0" smtClean="0">
                <a:latin typeface="+mn-ea"/>
                <a:ea typeface="+mn-ea"/>
              </a:rPr>
              <a:t>/</a:t>
            </a:r>
            <a:r>
              <a:rPr lang="ko-KR" altLang="en-US" sz="800" dirty="0" smtClean="0">
                <a:latin typeface="+mn-ea"/>
                <a:ea typeface="+mn-ea"/>
              </a:rPr>
              <a:t>팀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93" name="TextBox 92"/>
          <p:cNvSpPr txBox="1"/>
          <p:nvPr/>
        </p:nvSpPr>
        <p:spPr>
          <a:xfrm>
            <a:off x="1993998" y="4264062"/>
            <a:ext cx="556837" cy="24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지점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2579982" y="4264062"/>
            <a:ext cx="556837" cy="24006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5pPr>
            <a:lvl6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6pPr>
            <a:lvl7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7pPr>
            <a:lvl8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8pPr>
            <a:lvl9pPr>
              <a:defRPr>
                <a:solidFill>
                  <a:schemeClr val="tx1"/>
                </a:solidFill>
                <a:latin typeface="Arial" charset="0"/>
                <a:ea typeface="맑은 고딕" pitchFamily="50" charset="-127"/>
              </a:defRPr>
            </a:lvl9pPr>
          </a:lstStyle>
          <a:p>
            <a:r>
              <a:rPr lang="ko-KR" altLang="en-US" dirty="0">
                <a:latin typeface="+mn-ea"/>
                <a:ea typeface="+mn-ea"/>
              </a:rPr>
              <a:t>분점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774845" y="4937436"/>
            <a:ext cx="340238" cy="350865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lang="ko-KR" altLang="en-US" sz="700" dirty="0" err="1" smtClean="0">
                <a:latin typeface="+mn-ea"/>
                <a:ea typeface="+mn-ea"/>
              </a:rPr>
              <a:t>홈앤</a:t>
            </a:r>
            <a:endParaRPr lang="en-US" altLang="ko-KR" sz="700" dirty="0" smtClean="0">
              <a:latin typeface="+mn-ea"/>
              <a:ea typeface="+mn-ea"/>
            </a:endParaRPr>
          </a:p>
          <a:p>
            <a:r>
              <a:rPr lang="ko-KR" altLang="en-US" sz="700" dirty="0" smtClean="0">
                <a:latin typeface="+mn-ea"/>
                <a:ea typeface="+mn-ea"/>
              </a:rPr>
              <a:t>서비스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1455313" y="4546678"/>
            <a:ext cx="380095" cy="2215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>
            <a:defPPr>
              <a:defRPr lang="en-US"/>
            </a:defPPr>
            <a:lvl1pPr algn="l">
              <a:defRPr sz="700">
                <a:latin typeface="맑은 고딕" panose="020B0503020000020004" pitchFamily="50" charset="-127"/>
              </a:defRPr>
            </a:lvl1pPr>
          </a:lstStyle>
          <a:p>
            <a:r>
              <a:rPr lang="ko-KR" altLang="en-US" dirty="0">
                <a:latin typeface="+mn-ea"/>
                <a:ea typeface="+mn-ea"/>
              </a:rPr>
              <a:t>대구본부</a:t>
            </a:r>
            <a:endParaRPr lang="en-US" altLang="ko-KR" dirty="0">
              <a:latin typeface="+mn-ea"/>
              <a:ea typeface="+mn-ea"/>
            </a:endParaRPr>
          </a:p>
        </p:txBody>
      </p:sp>
      <p:sp>
        <p:nvSpPr>
          <p:cNvPr id="97" name="TextBox 96"/>
          <p:cNvSpPr txBox="1"/>
          <p:nvPr/>
        </p:nvSpPr>
        <p:spPr>
          <a:xfrm>
            <a:off x="1457983" y="4826636"/>
            <a:ext cx="370488" cy="2215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부산본부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55313" y="5177456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중부본부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1455313" y="5514745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수도남본부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455313" y="5850061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수도북본부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101" name="TextBox 100"/>
          <p:cNvSpPr txBox="1"/>
          <p:nvPr/>
        </p:nvSpPr>
        <p:spPr>
          <a:xfrm>
            <a:off x="2082806" y="4499495"/>
            <a:ext cx="385159" cy="2215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경북동부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102" name="TextBox 101"/>
          <p:cNvSpPr txBox="1"/>
          <p:nvPr/>
        </p:nvSpPr>
        <p:spPr>
          <a:xfrm>
            <a:off x="2069612" y="4619951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경북북부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2102072" y="4888012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err="1" smtClean="0">
                <a:latin typeface="+mn-ea"/>
                <a:ea typeface="+mn-ea"/>
              </a:rPr>
              <a:t>부산동부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2091006" y="5052895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err="1" smtClean="0">
                <a:latin typeface="+mn-ea"/>
                <a:ea typeface="+mn-ea"/>
              </a:rPr>
              <a:t>부산</a:t>
            </a:r>
            <a:r>
              <a:rPr lang="ko-KR" altLang="en-US" sz="700" dirty="0" err="1">
                <a:latin typeface="+mn-ea"/>
                <a:ea typeface="+mn-ea"/>
              </a:rPr>
              <a:t>서</a:t>
            </a:r>
            <a:r>
              <a:rPr lang="ko-KR" altLang="en-US" sz="700" dirty="0" err="1" smtClean="0">
                <a:latin typeface="+mn-ea"/>
                <a:ea typeface="+mn-ea"/>
              </a:rPr>
              <a:t>부</a:t>
            </a:r>
            <a:endParaRPr lang="en-US" altLang="ko-KR" sz="700" dirty="0" smtClean="0">
              <a:latin typeface="+mn-ea"/>
              <a:ea typeface="+mn-ea"/>
            </a:endParaRPr>
          </a:p>
        </p:txBody>
      </p:sp>
      <p:cxnSp>
        <p:nvCxnSpPr>
          <p:cNvPr id="105" name="직선 연결선 104"/>
          <p:cNvCxnSpPr>
            <a:stCxn id="95" idx="0"/>
          </p:cNvCxnSpPr>
          <p:nvPr/>
        </p:nvCxnSpPr>
        <p:spPr>
          <a:xfrm flipV="1">
            <a:off x="944964" y="4692127"/>
            <a:ext cx="458834" cy="24530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연결선 105"/>
          <p:cNvCxnSpPr>
            <a:stCxn id="95" idx="0"/>
          </p:cNvCxnSpPr>
          <p:nvPr/>
        </p:nvCxnSpPr>
        <p:spPr>
          <a:xfrm>
            <a:off x="944964" y="4937436"/>
            <a:ext cx="4215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직선 연결선 106"/>
          <p:cNvCxnSpPr>
            <a:stCxn id="95" idx="2"/>
          </p:cNvCxnSpPr>
          <p:nvPr/>
        </p:nvCxnSpPr>
        <p:spPr>
          <a:xfrm>
            <a:off x="944964" y="5288301"/>
            <a:ext cx="42153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연결선 107"/>
          <p:cNvCxnSpPr>
            <a:stCxn id="95" idx="2"/>
          </p:cNvCxnSpPr>
          <p:nvPr/>
        </p:nvCxnSpPr>
        <p:spPr>
          <a:xfrm>
            <a:off x="944964" y="5288301"/>
            <a:ext cx="421538" cy="3020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연결선 108"/>
          <p:cNvCxnSpPr>
            <a:stCxn id="95" idx="2"/>
          </p:cNvCxnSpPr>
          <p:nvPr/>
        </p:nvCxnSpPr>
        <p:spPr>
          <a:xfrm>
            <a:off x="944964" y="5288301"/>
            <a:ext cx="421538" cy="64759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직선 연결선 109"/>
          <p:cNvCxnSpPr>
            <a:stCxn id="96" idx="3"/>
            <a:endCxn id="101" idx="1"/>
          </p:cNvCxnSpPr>
          <p:nvPr/>
        </p:nvCxnSpPr>
        <p:spPr>
          <a:xfrm flipV="1">
            <a:off x="1835408" y="4610295"/>
            <a:ext cx="247398" cy="4718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직선 연결선 110"/>
          <p:cNvCxnSpPr>
            <a:stCxn id="96" idx="3"/>
            <a:endCxn id="102" idx="1"/>
          </p:cNvCxnSpPr>
          <p:nvPr/>
        </p:nvCxnSpPr>
        <p:spPr>
          <a:xfrm>
            <a:off x="1835408" y="4657478"/>
            <a:ext cx="234204" cy="7327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직선 연결선 111"/>
          <p:cNvCxnSpPr>
            <a:stCxn id="97" idx="3"/>
            <a:endCxn id="103" idx="1"/>
          </p:cNvCxnSpPr>
          <p:nvPr/>
        </p:nvCxnSpPr>
        <p:spPr>
          <a:xfrm>
            <a:off x="1828471" y="4937436"/>
            <a:ext cx="273601" cy="6137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직선 연결선 112"/>
          <p:cNvCxnSpPr>
            <a:stCxn id="97" idx="3"/>
            <a:endCxn id="104" idx="1"/>
          </p:cNvCxnSpPr>
          <p:nvPr/>
        </p:nvCxnSpPr>
        <p:spPr>
          <a:xfrm>
            <a:off x="1828471" y="4937436"/>
            <a:ext cx="262535" cy="22625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2714630" y="4474670"/>
            <a:ext cx="248797" cy="2215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분점</a:t>
            </a:r>
            <a:r>
              <a:rPr lang="en-US" altLang="ko-KR" sz="700" dirty="0" smtClean="0">
                <a:latin typeface="+mn-ea"/>
                <a:ea typeface="+mn-ea"/>
              </a:rPr>
              <a:t>1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2719694" y="4648710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분점</a:t>
            </a:r>
            <a:r>
              <a:rPr lang="en-US" altLang="ko-KR" sz="700" dirty="0" smtClean="0">
                <a:latin typeface="+mn-ea"/>
                <a:ea typeface="+mn-ea"/>
              </a:rPr>
              <a:t>2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2724995" y="4849220"/>
            <a:ext cx="596675" cy="221599"/>
          </a:xfrm>
          <a:prstGeom prst="rect">
            <a:avLst/>
          </a:prstGeom>
          <a:noFill/>
        </p:spPr>
        <p:txBody>
          <a:bodyPr wrap="square" lIns="0" rtlCol="0">
            <a:spAutoFit/>
          </a:bodyPr>
          <a:lstStyle/>
          <a:p>
            <a:pPr algn="l"/>
            <a:r>
              <a:rPr lang="ko-KR" altLang="en-US" sz="700" dirty="0" smtClean="0">
                <a:latin typeface="+mn-ea"/>
                <a:ea typeface="+mn-ea"/>
              </a:rPr>
              <a:t>분점</a:t>
            </a:r>
            <a:r>
              <a:rPr lang="en-US" altLang="ko-KR" sz="700" dirty="0" smtClean="0">
                <a:latin typeface="+mn-ea"/>
                <a:ea typeface="+mn-ea"/>
              </a:rPr>
              <a:t>3</a:t>
            </a:r>
          </a:p>
        </p:txBody>
      </p:sp>
      <p:cxnSp>
        <p:nvCxnSpPr>
          <p:cNvPr id="117" name="직선 연결선 116"/>
          <p:cNvCxnSpPr/>
          <p:nvPr/>
        </p:nvCxnSpPr>
        <p:spPr>
          <a:xfrm flipH="1">
            <a:off x="2501662" y="4571503"/>
            <a:ext cx="131298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직선 연결선 117"/>
          <p:cNvCxnSpPr>
            <a:stCxn id="115" idx="1"/>
          </p:cNvCxnSpPr>
          <p:nvPr/>
        </p:nvCxnSpPr>
        <p:spPr>
          <a:xfrm flipH="1" flipV="1">
            <a:off x="2501662" y="4571504"/>
            <a:ext cx="218032" cy="18800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>
            <a:stCxn id="116" idx="1"/>
          </p:cNvCxnSpPr>
          <p:nvPr/>
        </p:nvCxnSpPr>
        <p:spPr>
          <a:xfrm flipH="1" flipV="1">
            <a:off x="2501663" y="4571504"/>
            <a:ext cx="223332" cy="38851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/>
          <p:cNvSpPr txBox="1"/>
          <p:nvPr/>
        </p:nvSpPr>
        <p:spPr>
          <a:xfrm>
            <a:off x="2074278" y="5131252"/>
            <a:ext cx="332399" cy="6040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ea typeface="+mn-ea"/>
              </a:rPr>
              <a:t>.......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121" name="TextBox 120"/>
          <p:cNvSpPr txBox="1"/>
          <p:nvPr/>
        </p:nvSpPr>
        <p:spPr>
          <a:xfrm>
            <a:off x="2677771" y="4911705"/>
            <a:ext cx="332399" cy="60406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altLang="ko-KR" sz="800" dirty="0" smtClean="0">
                <a:latin typeface="+mn-ea"/>
                <a:ea typeface="+mn-ea"/>
              </a:rPr>
              <a:t>.......</a:t>
            </a:r>
            <a:endParaRPr lang="ko-KR" altLang="en-US" sz="800" dirty="0">
              <a:latin typeface="+mn-ea"/>
              <a:ea typeface="+mn-ea"/>
            </a:endParaRPr>
          </a:p>
        </p:txBody>
      </p:sp>
      <p:sp>
        <p:nvSpPr>
          <p:cNvPr id="68" name="AutoShape 135"/>
          <p:cNvSpPr>
            <a:spLocks noChangeArrowheads="1"/>
          </p:cNvSpPr>
          <p:nvPr/>
        </p:nvSpPr>
        <p:spPr bwMode="auto">
          <a:xfrm>
            <a:off x="8830862" y="4031312"/>
            <a:ext cx="511674" cy="322032"/>
          </a:xfrm>
          <a:prstGeom prst="can">
            <a:avLst>
              <a:gd name="adj" fmla="val 25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36000" tIns="0" rIns="36000" bIns="0" anchor="ctr"/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9pPr>
          </a:lstStyle>
          <a:p>
            <a:pPr algn="ctr"/>
            <a:r>
              <a:rPr lang="ko-KR" altLang="en-US" sz="1000" b="0" dirty="0" smtClean="0">
                <a:latin typeface="+mn-ea"/>
                <a:ea typeface="+mn-ea"/>
              </a:rPr>
              <a:t>예산</a:t>
            </a:r>
            <a:endParaRPr lang="ko-KR" altLang="en-US" sz="1000" b="0" dirty="0">
              <a:latin typeface="+mn-ea"/>
              <a:ea typeface="+mn-ea"/>
            </a:endParaRPr>
          </a:p>
        </p:txBody>
      </p:sp>
      <p:cxnSp>
        <p:nvCxnSpPr>
          <p:cNvPr id="69" name="AutoShape 148"/>
          <p:cNvCxnSpPr>
            <a:cxnSpLocks noChangeShapeType="1"/>
            <a:stCxn id="68" idx="3"/>
            <a:endCxn id="163" idx="0"/>
          </p:cNvCxnSpPr>
          <p:nvPr/>
        </p:nvCxnSpPr>
        <p:spPr bwMode="auto">
          <a:xfrm rot="5400000">
            <a:off x="8365974" y="4000277"/>
            <a:ext cx="367658" cy="107379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3" name="AutoShape 144"/>
          <p:cNvSpPr>
            <a:spLocks noChangeArrowheads="1"/>
          </p:cNvSpPr>
          <p:nvPr/>
        </p:nvSpPr>
        <p:spPr bwMode="auto">
          <a:xfrm>
            <a:off x="8986983" y="5376639"/>
            <a:ext cx="422871" cy="428625"/>
          </a:xfrm>
          <a:prstGeom prst="can">
            <a:avLst>
              <a:gd name="adj" fmla="val 25000"/>
            </a:avLst>
          </a:prstGeom>
          <a:solidFill>
            <a:schemeClr val="bg1">
              <a:lumMod val="8500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lIns="36000" tIns="0" rIns="36000" bIns="0" anchor="ctr"/>
          <a:lstStyle>
            <a:lvl1pPr marL="92075" indent="-92075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anose="020B0604020202020204" pitchFamily="34" charset="0"/>
                <a:ea typeface="가는각진제목체" pitchFamily="18" charset="-127"/>
              </a:defRPr>
            </a:lvl9pPr>
          </a:lstStyle>
          <a:p>
            <a:pPr algn="ctr"/>
            <a:r>
              <a:rPr lang="ko-KR" altLang="en-US" sz="900" b="0" dirty="0" smtClean="0">
                <a:latin typeface="+mn-ea"/>
                <a:ea typeface="+mn-ea"/>
              </a:rPr>
              <a:t>예산</a:t>
            </a:r>
            <a:endParaRPr lang="ko-KR" altLang="en-US" sz="900" b="0" dirty="0">
              <a:latin typeface="+mn-ea"/>
              <a:ea typeface="+mn-ea"/>
            </a:endParaRPr>
          </a:p>
        </p:txBody>
      </p:sp>
      <p:cxnSp>
        <p:nvCxnSpPr>
          <p:cNvPr id="74" name="AutoShape 153"/>
          <p:cNvCxnSpPr>
            <a:cxnSpLocks noChangeShapeType="1"/>
            <a:stCxn id="163" idx="2"/>
            <a:endCxn id="73" idx="1"/>
          </p:cNvCxnSpPr>
          <p:nvPr/>
        </p:nvCxnSpPr>
        <p:spPr bwMode="auto">
          <a:xfrm rot="16200000" flipH="1">
            <a:off x="8459613" y="4637833"/>
            <a:ext cx="292100" cy="11855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215" y="4121173"/>
            <a:ext cx="2753313" cy="199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21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488" y="404664"/>
            <a:ext cx="2725144" cy="2823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ts val="1400"/>
              </a:lnSpc>
              <a:buFont typeface="+mj-lt"/>
              <a:buAutoNum type="romanUcPeriod" startAt="4"/>
            </a:pP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구축 범위 상세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80" name="텍스트 개체 틀 2"/>
          <p:cNvSpPr txBox="1">
            <a:spLocks/>
          </p:cNvSpPr>
          <p:nvPr/>
        </p:nvSpPr>
        <p:spPr>
          <a:xfrm>
            <a:off x="416496" y="889556"/>
            <a:ext cx="9216455" cy="3077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marR="0" lvl="0" indent="0" algn="l" defTabSz="914400" eaLnBrk="0" latinLnBrk="0" hangingPunct="0">
              <a:lnSpc>
                <a:spcPct val="100000"/>
              </a:lnSpc>
              <a:spcBef>
                <a:spcPct val="20000"/>
              </a:spcBef>
              <a:buClrTx/>
              <a:buSzTx/>
              <a:buFontTx/>
              <a:buNone/>
              <a:tabLst/>
              <a:defRPr kumimoji="0" i="0" strike="noStrike" kern="0" cap="none" spc="0" normalizeH="0" baseline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j-ea"/>
                <a:ea typeface="+mj-ea"/>
              </a:defRPr>
            </a:lvl1pPr>
            <a:lvl2pPr algn="l" defTabSz="914400" eaLnBrk="1" latinLnBrk="1" hangingPunct="1">
              <a:defRPr sz="1800">
                <a:latin typeface="+mn-lt"/>
                <a:ea typeface="+mn-ea"/>
              </a:defRPr>
            </a:lvl2pPr>
            <a:lvl3pPr algn="l" defTabSz="914400" eaLnBrk="1" latinLnBrk="1" hangingPunct="1">
              <a:defRPr sz="1800">
                <a:latin typeface="+mn-lt"/>
                <a:ea typeface="+mn-ea"/>
              </a:defRPr>
            </a:lvl3pPr>
            <a:lvl4pPr algn="l" defTabSz="914400" eaLnBrk="1" latinLnBrk="1" hangingPunct="1">
              <a:defRPr sz="1800">
                <a:latin typeface="+mn-lt"/>
                <a:ea typeface="+mn-ea"/>
              </a:defRPr>
            </a:lvl4pPr>
            <a:lvl5pPr algn="l" defTabSz="914400" eaLnBrk="1" latinLnBrk="1" hangingPunct="1">
              <a:defRPr sz="1800">
                <a:latin typeface="+mn-lt"/>
                <a:ea typeface="+mn-ea"/>
              </a:defRPr>
            </a:lvl5pPr>
            <a:lvl6pPr>
              <a:defRPr sz="1800">
                <a:latin typeface="+mn-lt"/>
                <a:ea typeface="+mn-ea"/>
              </a:defRPr>
            </a:lvl6pPr>
            <a:lvl7pPr>
              <a:defRPr sz="1800">
                <a:latin typeface="+mn-lt"/>
                <a:ea typeface="+mn-ea"/>
              </a:defRPr>
            </a:lvl7pPr>
            <a:lvl8pPr>
              <a:defRPr sz="1800">
                <a:latin typeface="+mn-lt"/>
                <a:ea typeface="+mn-ea"/>
              </a:defRPr>
            </a:lvl8pPr>
            <a:lvl9pPr>
              <a:defRPr sz="1800">
                <a:latin typeface="+mn-lt"/>
                <a:ea typeface="+mn-ea"/>
              </a:defRPr>
            </a:lvl9pPr>
          </a:lstStyle>
          <a:p>
            <a:r>
              <a:rPr lang="ko-KR" altLang="en-US" dirty="0" smtClean="0">
                <a:latin typeface="+mn-ea"/>
                <a:ea typeface="+mn-ea"/>
              </a:rPr>
              <a:t>본 프로젝트의 상세 범위는 아래와 같습니다</a:t>
            </a:r>
            <a:r>
              <a:rPr lang="en-US" altLang="ko-KR" dirty="0" smtClean="0">
                <a:latin typeface="+mn-ea"/>
                <a:ea typeface="+mn-ea"/>
              </a:rPr>
              <a:t>.</a:t>
            </a:r>
            <a:endParaRPr lang="ko-KR" altLang="en-US" dirty="0"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278133"/>
              </p:ext>
            </p:extLst>
          </p:nvPr>
        </p:nvGraphicFramePr>
        <p:xfrm>
          <a:off x="681038" y="1330315"/>
          <a:ext cx="8232402" cy="461896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077406">
                  <a:extLst>
                    <a:ext uri="{9D8B030D-6E8A-4147-A177-3AD203B41FA5}">
                      <a16:colId xmlns:a16="http://schemas.microsoft.com/office/drawing/2014/main" val="882539221"/>
                    </a:ext>
                  </a:extLst>
                </a:gridCol>
                <a:gridCol w="1680518">
                  <a:extLst>
                    <a:ext uri="{9D8B030D-6E8A-4147-A177-3AD203B41FA5}">
                      <a16:colId xmlns:a16="http://schemas.microsoft.com/office/drawing/2014/main" val="3873149619"/>
                    </a:ext>
                  </a:extLst>
                </a:gridCol>
                <a:gridCol w="5474478">
                  <a:extLst>
                    <a:ext uri="{9D8B030D-6E8A-4147-A177-3AD203B41FA5}">
                      <a16:colId xmlns:a16="http://schemas.microsoft.com/office/drawing/2014/main" val="345686902"/>
                    </a:ext>
                  </a:extLst>
                </a:gridCol>
              </a:tblGrid>
              <a:tr h="32992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 smtClean="0">
                          <a:effectLst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모듈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</a:rPr>
                        <a:t>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062238"/>
                  </a:ext>
                </a:extLst>
              </a:tr>
              <a:tr h="329926">
                <a:tc rowSpan="8"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u="none" strike="noStrike" dirty="0" smtClean="0">
                          <a:effectLst/>
                        </a:rPr>
                        <a:t>홈앤서비스 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/>
                      </a:r>
                      <a:br>
                        <a:rPr lang="en-US" altLang="ko-KR" sz="1000" u="none" strike="noStrike" dirty="0" smtClean="0">
                          <a:effectLst/>
                        </a:rPr>
                      </a:br>
                      <a:r>
                        <a:rPr lang="ko-KR" altLang="en-US" sz="1000" u="none" strike="noStrike" dirty="0" smtClean="0">
                          <a:effectLst/>
                        </a:rPr>
                        <a:t>운영</a:t>
                      </a:r>
                      <a:r>
                        <a:rPr lang="ko-KR" altLang="en-US" sz="1000" u="none" strike="noStrike" baseline="0" dirty="0" smtClean="0">
                          <a:effectLst/>
                        </a:rPr>
                        <a:t> 서비스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u="none" strike="noStrike" dirty="0" smtClean="0">
                          <a:effectLst/>
                        </a:rPr>
                        <a:t>주문관리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홈앤서비스 모든 주문 조회</a:t>
                      </a:r>
                      <a:r>
                        <a:rPr lang="en-US" altLang="ko-KR" sz="1000" b="0" i="0" u="none" strike="noStrike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상세화면 제공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주문 수정 및 상태에 따른 취소처리 기능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extLst>
                  <a:ext uri="{0D108BD9-81ED-4DB2-BD59-A6C34878D82A}">
                    <a16:rowId xmlns:a16="http://schemas.microsoft.com/office/drawing/2014/main" val="363757968"/>
                  </a:ext>
                </a:extLst>
              </a:tr>
              <a:tr h="329926">
                <a:tc vMerge="1">
                  <a:txBody>
                    <a:bodyPr/>
                    <a:lstStyle/>
                    <a:p>
                      <a:pPr marL="72000"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u="none" strike="noStrike" dirty="0" smtClean="0">
                          <a:effectLst/>
                        </a:rPr>
                        <a:t>조직관리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u="none" strike="noStrike" dirty="0" smtClean="0">
                          <a:effectLst/>
                        </a:rPr>
                        <a:t>본사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팀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지사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,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분점 조직과 각 조직의 사용자를 관리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extLst>
                  <a:ext uri="{0D108BD9-81ED-4DB2-BD59-A6C34878D82A}">
                    <a16:rowId xmlns:a16="http://schemas.microsoft.com/office/drawing/2014/main" val="3862709898"/>
                  </a:ext>
                </a:extLst>
              </a:tr>
              <a:tr h="329926">
                <a:tc vMerge="1">
                  <a:txBody>
                    <a:bodyPr/>
                    <a:lstStyle/>
                    <a:p>
                      <a:pPr marL="72000"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홈앤서비스에 제공되는 모든 상품 및 조직 별 상품조회 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extLst>
                  <a:ext uri="{0D108BD9-81ED-4DB2-BD59-A6C34878D82A}">
                    <a16:rowId xmlns:a16="http://schemas.microsoft.com/office/drawing/2014/main" val="1169989898"/>
                  </a:ext>
                </a:extLst>
              </a:tr>
              <a:tr h="329926">
                <a:tc vMerge="1">
                  <a:txBody>
                    <a:bodyPr/>
                    <a:lstStyle/>
                    <a:p>
                      <a:pPr marL="72000"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모든 재고 및 조직 별 재고현황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extLst>
                  <a:ext uri="{0D108BD9-81ED-4DB2-BD59-A6C34878D82A}">
                    <a16:rowId xmlns:a16="http://schemas.microsoft.com/office/drawing/2014/main" val="2728222753"/>
                  </a:ext>
                </a:extLst>
              </a:tr>
              <a:tr h="329926">
                <a:tc vMerge="1">
                  <a:txBody>
                    <a:bodyPr/>
                    <a:lstStyle/>
                    <a:p>
                      <a:pPr marL="72000"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주문승인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예산승인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상품승인 처리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extLst>
                  <a:ext uri="{0D108BD9-81ED-4DB2-BD59-A6C34878D82A}">
                    <a16:rowId xmlns:a16="http://schemas.microsoft.com/office/drawing/2014/main" val="205967383"/>
                  </a:ext>
                </a:extLst>
              </a:tr>
              <a:tr h="329926">
                <a:tc vMerge="1">
                  <a:txBody>
                    <a:bodyPr/>
                    <a:lstStyle/>
                    <a:p>
                      <a:pPr marL="72000"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 예산관리 및 예산증액이력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extLst>
                  <a:ext uri="{0D108BD9-81ED-4DB2-BD59-A6C34878D82A}">
                    <a16:rowId xmlns:a16="http://schemas.microsoft.com/office/drawing/2014/main" val="3373302968"/>
                  </a:ext>
                </a:extLst>
              </a:tr>
              <a:tr h="329926">
                <a:tc vMerge="1">
                  <a:txBody>
                    <a:bodyPr/>
                    <a:lstStyle/>
                    <a:p>
                      <a:pPr marL="72000"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세금계산서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홈앤서비스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세금계산서 조회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extLst>
                  <a:ext uri="{0D108BD9-81ED-4DB2-BD59-A6C34878D82A}">
                    <a16:rowId xmlns:a16="http://schemas.microsoft.com/office/drawing/2014/main" val="2102589738"/>
                  </a:ext>
                </a:extLst>
              </a:tr>
              <a:tr h="329926">
                <a:tc vMerge="1">
                  <a:txBody>
                    <a:bodyPr/>
                    <a:lstStyle/>
                    <a:p>
                      <a:pPr marL="72000"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고객센터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홈앤서비스 고객센터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extLst>
                  <a:ext uri="{0D108BD9-81ED-4DB2-BD59-A6C34878D82A}">
                    <a16:rowId xmlns:a16="http://schemas.microsoft.com/office/drawing/2014/main" val="4249374056"/>
                  </a:ext>
                </a:extLst>
              </a:tr>
              <a:tr h="329926">
                <a:tc rowSpan="5"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u="none" strike="noStrike" dirty="0" smtClean="0">
                          <a:effectLst/>
                        </a:rPr>
                        <a:t>마이그레이션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u="none" strike="noStrike" dirty="0" smtClean="0">
                          <a:effectLst/>
                        </a:rPr>
                        <a:t>본부</a:t>
                      </a:r>
                      <a:r>
                        <a:rPr lang="en-US" altLang="ko-KR" sz="1000" u="none" strike="noStrike" dirty="0" smtClean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팀 </a:t>
                      </a:r>
                      <a:r>
                        <a:rPr lang="ko-KR" altLang="en-US" sz="1000" u="none" strike="noStrike" dirty="0">
                          <a:effectLst/>
                        </a:rPr>
                        <a:t>이관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u="none" strike="noStrike" dirty="0">
                          <a:effectLst/>
                        </a:rPr>
                        <a:t>사업장 레벨의 본부조직을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상위 레벨로 </a:t>
                      </a:r>
                      <a:r>
                        <a:rPr lang="ko-KR" altLang="en-US" sz="1000" u="none" strike="noStrike" dirty="0">
                          <a:effectLst/>
                        </a:rPr>
                        <a:t>마이그레이션 합니다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extLst>
                  <a:ext uri="{0D108BD9-81ED-4DB2-BD59-A6C34878D82A}">
                    <a16:rowId xmlns:a16="http://schemas.microsoft.com/office/drawing/2014/main" val="3630645987"/>
                  </a:ext>
                </a:extLst>
              </a:tr>
              <a:tr h="329926">
                <a:tc vMerge="1">
                  <a:txBody>
                    <a:bodyPr/>
                    <a:lstStyle/>
                    <a:p>
                      <a:pPr marL="72000"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u="none" strike="noStrike">
                          <a:effectLst/>
                        </a:rPr>
                        <a:t>지점 이관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u="none" strike="noStrike" dirty="0">
                          <a:effectLst/>
                        </a:rPr>
                        <a:t>기존 본부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지점의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동일 레벨의 </a:t>
                      </a:r>
                      <a:r>
                        <a:rPr lang="ko-KR" altLang="en-US" sz="1000" u="none" strike="noStrike" dirty="0">
                          <a:effectLst/>
                        </a:rPr>
                        <a:t>관계를 트리구조로 마이그레이션 합니다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extLst>
                  <a:ext uri="{0D108BD9-81ED-4DB2-BD59-A6C34878D82A}">
                    <a16:rowId xmlns:a16="http://schemas.microsoft.com/office/drawing/2014/main" val="2406313622"/>
                  </a:ext>
                </a:extLst>
              </a:tr>
              <a:tr h="329926">
                <a:tc vMerge="1">
                  <a:txBody>
                    <a:bodyPr/>
                    <a:lstStyle/>
                    <a:p>
                      <a:pPr marL="72000" algn="l" fontAlgn="ctr"/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u="none" strike="noStrike">
                          <a:effectLst/>
                        </a:rPr>
                        <a:t>분점 이관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u="none" strike="noStrike" dirty="0">
                          <a:effectLst/>
                        </a:rPr>
                        <a:t>각 지점의 </a:t>
                      </a:r>
                      <a:r>
                        <a:rPr lang="ko-KR" altLang="en-US" sz="1000" u="none" strike="noStrike" dirty="0" smtClean="0">
                          <a:effectLst/>
                        </a:rPr>
                        <a:t>분점 정보를 </a:t>
                      </a:r>
                      <a:r>
                        <a:rPr lang="ko-KR" altLang="en-US" sz="1000" u="none" strike="noStrike" dirty="0">
                          <a:effectLst/>
                        </a:rPr>
                        <a:t>받아 등록합니다</a:t>
                      </a:r>
                      <a:r>
                        <a:rPr lang="en-US" altLang="ko-KR" sz="1000" u="none" strike="noStrike" dirty="0">
                          <a:effectLst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extLst>
                  <a:ext uri="{0D108BD9-81ED-4DB2-BD59-A6C34878D82A}">
                    <a16:rowId xmlns:a16="http://schemas.microsoft.com/office/drawing/2014/main" val="3733944928"/>
                  </a:ext>
                </a:extLst>
              </a:tr>
              <a:tr h="329926">
                <a:tc vMerge="1">
                  <a:txBody>
                    <a:bodyPr/>
                    <a:lstStyle/>
                    <a:p>
                      <a:pPr marL="72000"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u="none" strike="noStrike" dirty="0">
                          <a:effectLst/>
                        </a:rPr>
                        <a:t>재고 이관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이관된 조직구조에 맞게 재고를 이관합니다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extLst>
                  <a:ext uri="{0D108BD9-81ED-4DB2-BD59-A6C34878D82A}">
                    <a16:rowId xmlns:a16="http://schemas.microsoft.com/office/drawing/2014/main" val="4170860382"/>
                  </a:ext>
                </a:extLst>
              </a:tr>
              <a:tr h="329926">
                <a:tc vMerge="1">
                  <a:txBody>
                    <a:bodyPr/>
                    <a:lstStyle/>
                    <a:p>
                      <a:pPr marL="72000" algn="l" fontAlgn="ctr"/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예산 이관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이관된 조직구조에 맞게 예산을 이관합니다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89" marR="9089" marT="9089" marB="0" anchor="ctr"/>
                </a:tc>
                <a:extLst>
                  <a:ext uri="{0D108BD9-81ED-4DB2-BD59-A6C34878D82A}">
                    <a16:rowId xmlns:a16="http://schemas.microsoft.com/office/drawing/2014/main" val="3033100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7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488" y="404664"/>
            <a:ext cx="2725144" cy="2823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ts val="1400"/>
              </a:lnSpc>
              <a:buFont typeface="+mj-lt"/>
              <a:buAutoNum type="romanUcPeriod" startAt="4"/>
            </a:pP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구축 범위 상세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32520" y="909322"/>
            <a:ext cx="8453393" cy="576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l"/>
            <a:r>
              <a:rPr lang="en-US" altLang="ko-KR" sz="1100" dirty="0">
                <a:latin typeface="+mn-ea"/>
                <a:ea typeface="+mn-ea"/>
              </a:rPr>
              <a:t>1. </a:t>
            </a:r>
            <a:r>
              <a:rPr lang="ko-KR" altLang="en-US" sz="1100" dirty="0" smtClean="0">
                <a:latin typeface="+mn-ea"/>
                <a:ea typeface="+mn-ea"/>
              </a:rPr>
              <a:t>홈앤서비스 조직관리</a:t>
            </a:r>
            <a:endParaRPr lang="ko-KR" altLang="en-US" sz="1100" b="0" dirty="0">
              <a:latin typeface="+mn-ea"/>
              <a:ea typeface="+mn-ea"/>
            </a:endParaRPr>
          </a:p>
          <a:p>
            <a:pPr lvl="1" algn="l"/>
            <a:r>
              <a:rPr lang="ko-KR" altLang="en-US" sz="1100" b="0" dirty="0">
                <a:latin typeface="+mn-ea"/>
                <a:ea typeface="+mn-ea"/>
              </a:rPr>
              <a:t>가</a:t>
            </a:r>
            <a:r>
              <a:rPr lang="en-US" altLang="ko-KR" sz="1100" b="0" dirty="0">
                <a:latin typeface="+mn-ea"/>
                <a:ea typeface="+mn-ea"/>
              </a:rPr>
              <a:t>. </a:t>
            </a:r>
            <a:r>
              <a:rPr lang="ko-KR" altLang="en-US" sz="1100" b="0" dirty="0" smtClean="0">
                <a:latin typeface="+mn-ea"/>
                <a:ea typeface="+mn-ea"/>
              </a:rPr>
              <a:t>운영조직 </a:t>
            </a:r>
            <a:r>
              <a:rPr lang="en-US" altLang="ko-KR" sz="1100" b="0" dirty="0" smtClean="0">
                <a:latin typeface="+mn-ea"/>
                <a:ea typeface="+mn-ea"/>
              </a:rPr>
              <a:t>: </a:t>
            </a:r>
            <a:r>
              <a:rPr lang="ko-KR" altLang="en-US" sz="1100" b="0" dirty="0">
                <a:latin typeface="+mn-ea"/>
                <a:ea typeface="+mn-ea"/>
              </a:rPr>
              <a:t>모든 홈앤서비스의 </a:t>
            </a:r>
            <a:r>
              <a:rPr lang="ko-KR" altLang="en-US" sz="1100" b="0" dirty="0" smtClean="0">
                <a:latin typeface="+mn-ea"/>
                <a:ea typeface="+mn-ea"/>
              </a:rPr>
              <a:t>조직</a:t>
            </a:r>
            <a:r>
              <a:rPr lang="en-US" altLang="ko-KR" sz="1100" b="0" dirty="0" smtClean="0">
                <a:latin typeface="+mn-ea"/>
                <a:ea typeface="+mn-ea"/>
              </a:rPr>
              <a:t>, </a:t>
            </a:r>
            <a:r>
              <a:rPr lang="ko-KR" altLang="en-US" sz="1100" b="0" dirty="0" smtClean="0">
                <a:latin typeface="+mn-ea"/>
                <a:ea typeface="+mn-ea"/>
              </a:rPr>
              <a:t>주문</a:t>
            </a:r>
            <a:r>
              <a:rPr lang="en-US" altLang="ko-KR" sz="1100" b="0" dirty="0">
                <a:latin typeface="+mn-ea"/>
                <a:ea typeface="+mn-ea"/>
              </a:rPr>
              <a:t>, </a:t>
            </a:r>
            <a:r>
              <a:rPr lang="ko-KR" altLang="en-US" sz="1100" b="0" dirty="0">
                <a:latin typeface="+mn-ea"/>
                <a:ea typeface="+mn-ea"/>
              </a:rPr>
              <a:t>상품</a:t>
            </a:r>
            <a:r>
              <a:rPr lang="en-US" altLang="ko-KR" sz="1100" b="0" dirty="0">
                <a:latin typeface="+mn-ea"/>
                <a:ea typeface="+mn-ea"/>
              </a:rPr>
              <a:t>, </a:t>
            </a:r>
            <a:r>
              <a:rPr lang="ko-KR" altLang="en-US" sz="1100" b="0" dirty="0">
                <a:latin typeface="+mn-ea"/>
                <a:ea typeface="+mn-ea"/>
              </a:rPr>
              <a:t>예산</a:t>
            </a:r>
            <a:r>
              <a:rPr lang="en-US" altLang="ko-KR" sz="1100" b="0" dirty="0">
                <a:latin typeface="+mn-ea"/>
                <a:ea typeface="+mn-ea"/>
              </a:rPr>
              <a:t>, </a:t>
            </a:r>
            <a:r>
              <a:rPr lang="ko-KR" altLang="en-US" sz="1100" b="0" dirty="0">
                <a:latin typeface="+mn-ea"/>
                <a:ea typeface="+mn-ea"/>
              </a:rPr>
              <a:t>재고를 </a:t>
            </a:r>
            <a:r>
              <a:rPr lang="ko-KR" altLang="en-US" sz="1100" b="0" dirty="0" smtClean="0">
                <a:latin typeface="+mn-ea"/>
                <a:ea typeface="+mn-ea"/>
              </a:rPr>
              <a:t>관리</a:t>
            </a:r>
            <a:r>
              <a:rPr lang="en-US" altLang="ko-KR" sz="1100" b="0" dirty="0" smtClean="0"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(</a:t>
            </a:r>
            <a:r>
              <a:rPr lang="ko-KR" altLang="en-US" sz="1100" b="0" dirty="0">
                <a:latin typeface="+mn-ea"/>
                <a:ea typeface="+mn-ea"/>
              </a:rPr>
              <a:t>안전관리팀</a:t>
            </a:r>
            <a:r>
              <a:rPr lang="en-US" altLang="ko-KR" sz="1100" b="0" dirty="0">
                <a:latin typeface="+mn-ea"/>
                <a:ea typeface="+mn-ea"/>
              </a:rPr>
              <a:t>, </a:t>
            </a:r>
            <a:r>
              <a:rPr lang="ko-KR" altLang="en-US" sz="1100" b="0" dirty="0" smtClean="0">
                <a:latin typeface="+mn-ea"/>
                <a:ea typeface="+mn-ea"/>
              </a:rPr>
              <a:t>자산관리팀</a:t>
            </a:r>
            <a:r>
              <a:rPr lang="en-US" altLang="ko-KR" sz="1100" b="0" dirty="0" smtClean="0">
                <a:latin typeface="+mn-ea"/>
                <a:ea typeface="+mn-ea"/>
              </a:rPr>
              <a:t>, </a:t>
            </a:r>
            <a:r>
              <a:rPr lang="ko-KR" altLang="en-US" sz="1100" b="0" dirty="0" smtClean="0">
                <a:latin typeface="+mn-ea"/>
                <a:ea typeface="+mn-ea"/>
              </a:rPr>
              <a:t>경영관리팀</a:t>
            </a:r>
            <a:r>
              <a:rPr lang="en-US" altLang="ko-KR" sz="1100" b="0" dirty="0" smtClean="0">
                <a:latin typeface="+mn-ea"/>
                <a:ea typeface="+mn-ea"/>
              </a:rPr>
              <a:t>)</a:t>
            </a:r>
            <a:endParaRPr lang="ko-KR" altLang="en-US" sz="1100" b="0" dirty="0">
              <a:latin typeface="+mn-ea"/>
              <a:ea typeface="+mn-ea"/>
            </a:endParaRPr>
          </a:p>
          <a:p>
            <a:pPr lvl="1" algn="l"/>
            <a:r>
              <a:rPr lang="ko-KR" altLang="en-US" sz="1100" b="0" dirty="0">
                <a:latin typeface="+mn-ea"/>
                <a:ea typeface="+mn-ea"/>
              </a:rPr>
              <a:t>나</a:t>
            </a:r>
            <a:r>
              <a:rPr lang="en-US" altLang="ko-KR" sz="1100" b="0" dirty="0" smtClean="0">
                <a:latin typeface="+mn-ea"/>
                <a:ea typeface="+mn-ea"/>
              </a:rPr>
              <a:t>. </a:t>
            </a:r>
            <a:r>
              <a:rPr lang="ko-KR" altLang="en-US" sz="1100" b="0" dirty="0" smtClean="0">
                <a:latin typeface="+mn-ea"/>
                <a:ea typeface="+mn-ea"/>
              </a:rPr>
              <a:t>본부</a:t>
            </a:r>
            <a:r>
              <a:rPr lang="en-US" altLang="ko-KR" sz="1100" b="0" dirty="0" smtClean="0">
                <a:latin typeface="+mn-ea"/>
                <a:ea typeface="+mn-ea"/>
              </a:rPr>
              <a:t>/</a:t>
            </a:r>
            <a:r>
              <a:rPr lang="ko-KR" altLang="en-US" sz="1100" b="0" dirty="0" smtClean="0">
                <a:latin typeface="+mn-ea"/>
                <a:ea typeface="+mn-ea"/>
              </a:rPr>
              <a:t>팀 </a:t>
            </a:r>
            <a:r>
              <a:rPr lang="en-US" altLang="ko-KR" sz="1100" b="0" dirty="0" smtClean="0">
                <a:latin typeface="+mn-ea"/>
                <a:ea typeface="+mn-ea"/>
              </a:rPr>
              <a:t>: </a:t>
            </a:r>
            <a:r>
              <a:rPr lang="ko-KR" altLang="en-US" sz="1100" b="0" dirty="0" smtClean="0">
                <a:latin typeface="+mn-ea"/>
                <a:ea typeface="+mn-ea"/>
              </a:rPr>
              <a:t>하위 지점의 조직</a:t>
            </a:r>
            <a:r>
              <a:rPr lang="en-US" altLang="ko-KR" sz="1100" b="0" dirty="0" smtClean="0">
                <a:latin typeface="+mn-ea"/>
                <a:ea typeface="+mn-ea"/>
              </a:rPr>
              <a:t>, </a:t>
            </a:r>
            <a:r>
              <a:rPr lang="ko-KR" altLang="en-US" sz="1100" b="0" dirty="0" smtClean="0">
                <a:latin typeface="+mn-ea"/>
                <a:ea typeface="+mn-ea"/>
              </a:rPr>
              <a:t>주문</a:t>
            </a:r>
            <a:r>
              <a:rPr lang="en-US" altLang="ko-KR" sz="1100" b="0" dirty="0">
                <a:latin typeface="+mn-ea"/>
                <a:ea typeface="+mn-ea"/>
              </a:rPr>
              <a:t>, </a:t>
            </a:r>
            <a:r>
              <a:rPr lang="ko-KR" altLang="en-US" sz="1100" b="0" dirty="0">
                <a:latin typeface="+mn-ea"/>
                <a:ea typeface="+mn-ea"/>
              </a:rPr>
              <a:t>상품</a:t>
            </a:r>
            <a:r>
              <a:rPr lang="en-US" altLang="ko-KR" sz="1100" b="0" dirty="0">
                <a:latin typeface="+mn-ea"/>
                <a:ea typeface="+mn-ea"/>
              </a:rPr>
              <a:t>, </a:t>
            </a:r>
            <a:r>
              <a:rPr lang="ko-KR" altLang="en-US" sz="1100" b="0" dirty="0">
                <a:latin typeface="+mn-ea"/>
                <a:ea typeface="+mn-ea"/>
              </a:rPr>
              <a:t>예산</a:t>
            </a:r>
            <a:r>
              <a:rPr lang="en-US" altLang="ko-KR" sz="1100" b="0" dirty="0">
                <a:latin typeface="+mn-ea"/>
                <a:ea typeface="+mn-ea"/>
              </a:rPr>
              <a:t>, </a:t>
            </a:r>
            <a:r>
              <a:rPr lang="ko-KR" altLang="en-US" sz="1100" b="0" dirty="0">
                <a:latin typeface="+mn-ea"/>
                <a:ea typeface="+mn-ea"/>
              </a:rPr>
              <a:t>재고를 </a:t>
            </a:r>
            <a:r>
              <a:rPr lang="ko-KR" altLang="en-US" sz="1100" b="0" dirty="0" smtClean="0">
                <a:latin typeface="+mn-ea"/>
                <a:ea typeface="+mn-ea"/>
              </a:rPr>
              <a:t>조회</a:t>
            </a:r>
            <a:r>
              <a:rPr lang="en-US" altLang="ko-KR" sz="1100" b="0" dirty="0" smtClean="0"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(</a:t>
            </a:r>
            <a:r>
              <a:rPr lang="ko-KR" altLang="en-US" sz="1100" b="0" dirty="0" smtClean="0">
                <a:latin typeface="+mn-ea"/>
                <a:ea typeface="+mn-ea"/>
              </a:rPr>
              <a:t>가입자망운용본부 운용지원팀</a:t>
            </a:r>
            <a:r>
              <a:rPr lang="en-US" altLang="ko-KR" sz="1100" b="0" dirty="0" smtClean="0">
                <a:latin typeface="+mn-ea"/>
                <a:ea typeface="+mn-ea"/>
              </a:rPr>
              <a:t>, </a:t>
            </a:r>
            <a:r>
              <a:rPr lang="ko-KR" altLang="en-US" sz="1100" b="0" dirty="0" smtClean="0">
                <a:latin typeface="+mn-ea"/>
                <a:ea typeface="+mn-ea"/>
              </a:rPr>
              <a:t>기업지원팀</a:t>
            </a:r>
            <a:r>
              <a:rPr lang="en-US" altLang="ko-KR" sz="1100" b="0" dirty="0" smtClean="0">
                <a:latin typeface="+mn-ea"/>
                <a:ea typeface="+mn-ea"/>
              </a:rPr>
              <a:t>, </a:t>
            </a:r>
            <a:r>
              <a:rPr lang="ko-KR" altLang="en-US" sz="1100" b="0" dirty="0" smtClean="0">
                <a:latin typeface="+mn-ea"/>
                <a:ea typeface="+mn-ea"/>
              </a:rPr>
              <a:t>대구본부 대구서비스팀</a:t>
            </a:r>
            <a:r>
              <a:rPr lang="en-US" altLang="ko-KR" sz="1100" b="0" dirty="0" smtClean="0">
                <a:latin typeface="+mn-ea"/>
                <a:ea typeface="+mn-ea"/>
              </a:rPr>
              <a:t>, </a:t>
            </a:r>
            <a:r>
              <a:rPr lang="ko-KR" altLang="en-US" sz="1100" b="0" dirty="0" smtClean="0">
                <a:latin typeface="+mn-ea"/>
                <a:ea typeface="+mn-ea"/>
              </a:rPr>
              <a:t>부산본부 부산서비스팀</a:t>
            </a:r>
            <a:r>
              <a:rPr lang="en-US" altLang="ko-KR" sz="1100" b="0" dirty="0" smtClean="0">
                <a:latin typeface="+mn-ea"/>
                <a:ea typeface="+mn-ea"/>
              </a:rPr>
              <a:t>, </a:t>
            </a:r>
            <a:r>
              <a:rPr lang="ko-KR" altLang="en-US" sz="1100" b="0" dirty="0" smtClean="0">
                <a:latin typeface="+mn-ea"/>
                <a:ea typeface="+mn-ea"/>
              </a:rPr>
              <a:t>서부본부 서부서비스팀</a:t>
            </a:r>
            <a:r>
              <a:rPr lang="en-US" altLang="ko-KR" sz="1100" b="0" dirty="0" smtClean="0">
                <a:latin typeface="+mn-ea"/>
                <a:ea typeface="+mn-ea"/>
              </a:rPr>
              <a:t>, </a:t>
            </a:r>
            <a:r>
              <a:rPr lang="ko-KR" altLang="en-US" sz="1100" b="0" dirty="0" smtClean="0">
                <a:latin typeface="+mn-ea"/>
                <a:ea typeface="+mn-ea"/>
              </a:rPr>
              <a:t>수도남본부 수도남서비스팀</a:t>
            </a:r>
            <a:r>
              <a:rPr lang="en-US" altLang="ko-KR" sz="1100" b="0" dirty="0" smtClean="0">
                <a:latin typeface="+mn-ea"/>
                <a:ea typeface="+mn-ea"/>
              </a:rPr>
              <a:t>......)</a:t>
            </a:r>
          </a:p>
          <a:p>
            <a:pPr lvl="1" algn="l"/>
            <a:r>
              <a:rPr lang="ko-KR" altLang="en-US" sz="1100" b="0" dirty="0" smtClean="0">
                <a:latin typeface="+mn-ea"/>
                <a:ea typeface="+mn-ea"/>
              </a:rPr>
              <a:t>다</a:t>
            </a:r>
            <a:r>
              <a:rPr lang="en-US" altLang="ko-KR" sz="1100" b="0" dirty="0" smtClean="0">
                <a:latin typeface="+mn-ea"/>
                <a:ea typeface="+mn-ea"/>
              </a:rPr>
              <a:t>. </a:t>
            </a:r>
            <a:r>
              <a:rPr lang="ko-KR" altLang="en-US" sz="1100" b="0" dirty="0" smtClean="0">
                <a:latin typeface="+mn-ea"/>
                <a:ea typeface="+mn-ea"/>
              </a:rPr>
              <a:t>지점 </a:t>
            </a:r>
            <a:r>
              <a:rPr lang="en-US" altLang="ko-KR" sz="1100" b="0" dirty="0" smtClean="0">
                <a:latin typeface="+mn-ea"/>
                <a:ea typeface="+mn-ea"/>
              </a:rPr>
              <a:t>: </a:t>
            </a:r>
            <a:r>
              <a:rPr lang="ko-KR" altLang="en-US" sz="1100" b="0" dirty="0" smtClean="0">
                <a:latin typeface="+mn-ea"/>
                <a:ea typeface="+mn-ea"/>
              </a:rPr>
              <a:t>지점의 주문</a:t>
            </a:r>
            <a:r>
              <a:rPr lang="en-US" altLang="ko-KR" sz="1100" b="0" dirty="0" smtClean="0">
                <a:latin typeface="+mn-ea"/>
                <a:ea typeface="+mn-ea"/>
              </a:rPr>
              <a:t>,</a:t>
            </a:r>
            <a:r>
              <a:rPr lang="ko-KR" altLang="en-US" sz="1100" b="0" dirty="0" smtClean="0">
                <a:latin typeface="+mn-ea"/>
                <a:ea typeface="+mn-ea"/>
              </a:rPr>
              <a:t>상품</a:t>
            </a:r>
            <a:r>
              <a:rPr lang="en-US" altLang="ko-KR" sz="1100" b="0" dirty="0" smtClean="0">
                <a:latin typeface="+mn-ea"/>
                <a:ea typeface="+mn-ea"/>
              </a:rPr>
              <a:t>,</a:t>
            </a:r>
            <a:r>
              <a:rPr lang="ko-KR" altLang="en-US" sz="1100" b="0" dirty="0" smtClean="0">
                <a:latin typeface="+mn-ea"/>
                <a:ea typeface="+mn-ea"/>
              </a:rPr>
              <a:t>예산 재고를 조회</a:t>
            </a:r>
            <a:endParaRPr lang="en-US" altLang="ko-KR" sz="1100" b="0" dirty="0" smtClean="0">
              <a:latin typeface="+mn-ea"/>
              <a:ea typeface="+mn-ea"/>
            </a:endParaRPr>
          </a:p>
          <a:p>
            <a:pPr lvl="1" algn="l"/>
            <a:r>
              <a:rPr lang="ko-KR" altLang="en-US" sz="1100" b="0" dirty="0" smtClean="0">
                <a:latin typeface="+mn-ea"/>
                <a:ea typeface="+mn-ea"/>
              </a:rPr>
              <a:t>라</a:t>
            </a:r>
            <a:r>
              <a:rPr lang="en-US" altLang="ko-KR" sz="1100" b="0" dirty="0" smtClean="0">
                <a:latin typeface="+mn-ea"/>
                <a:ea typeface="+mn-ea"/>
              </a:rPr>
              <a:t>. </a:t>
            </a:r>
            <a:r>
              <a:rPr lang="ko-KR" altLang="en-US" sz="1100" b="0" dirty="0" smtClean="0">
                <a:latin typeface="+mn-ea"/>
                <a:ea typeface="+mn-ea"/>
              </a:rPr>
              <a:t>분점 </a:t>
            </a:r>
            <a:r>
              <a:rPr lang="en-US" altLang="ko-KR" sz="1100" b="0" dirty="0" smtClean="0">
                <a:latin typeface="+mn-ea"/>
                <a:ea typeface="+mn-ea"/>
              </a:rPr>
              <a:t>: </a:t>
            </a:r>
            <a:r>
              <a:rPr lang="ko-KR" altLang="en-US" sz="1100" b="0" dirty="0" smtClean="0">
                <a:latin typeface="+mn-ea"/>
                <a:ea typeface="+mn-ea"/>
              </a:rPr>
              <a:t>서비스매니저 관리</a:t>
            </a:r>
            <a:endParaRPr lang="en-US" altLang="ko-KR" sz="1100" b="0" dirty="0" smtClean="0">
              <a:latin typeface="+mn-ea"/>
              <a:ea typeface="+mn-ea"/>
            </a:endParaRPr>
          </a:p>
          <a:p>
            <a:pPr algn="l"/>
            <a:endParaRPr lang="ko-KR" altLang="en-US" sz="1100" b="0" dirty="0">
              <a:latin typeface="+mn-ea"/>
              <a:ea typeface="+mn-ea"/>
            </a:endParaRPr>
          </a:p>
          <a:p>
            <a:pPr algn="l"/>
            <a:r>
              <a:rPr lang="en-US" altLang="ko-KR" sz="1100" dirty="0">
                <a:latin typeface="+mn-ea"/>
                <a:ea typeface="+mn-ea"/>
              </a:rPr>
              <a:t>2. </a:t>
            </a:r>
            <a:r>
              <a:rPr lang="ko-KR" altLang="en-US" sz="1100" dirty="0" smtClean="0">
                <a:latin typeface="+mn-ea"/>
                <a:ea typeface="+mn-ea"/>
              </a:rPr>
              <a:t>홈앤서비스 권한 체계</a:t>
            </a:r>
            <a:endParaRPr lang="en-US" altLang="ko-KR" sz="1100" dirty="0" smtClean="0">
              <a:latin typeface="+mn-ea"/>
              <a:ea typeface="+mn-ea"/>
            </a:endParaRPr>
          </a:p>
          <a:p>
            <a:pPr lvl="1" algn="l"/>
            <a:r>
              <a:rPr lang="ko-KR" altLang="en-US" sz="1100" b="0" dirty="0" smtClean="0">
                <a:latin typeface="+mn-ea"/>
                <a:ea typeface="+mn-ea"/>
              </a:rPr>
              <a:t>가</a:t>
            </a:r>
            <a:r>
              <a:rPr lang="en-US" altLang="ko-KR" sz="1100" b="0" dirty="0" smtClean="0">
                <a:latin typeface="+mn-ea"/>
                <a:ea typeface="+mn-ea"/>
              </a:rPr>
              <a:t>. HNS</a:t>
            </a:r>
            <a:r>
              <a:rPr lang="ko-KR" altLang="en-US" sz="1100" b="0" dirty="0" smtClean="0">
                <a:latin typeface="+mn-ea"/>
                <a:ea typeface="+mn-ea"/>
              </a:rPr>
              <a:t>운영</a:t>
            </a:r>
            <a:r>
              <a:rPr lang="en-US" altLang="ko-KR" sz="1100" b="0" dirty="0" smtClean="0">
                <a:latin typeface="+mn-ea"/>
                <a:ea typeface="+mn-ea"/>
              </a:rPr>
              <a:t>(</a:t>
            </a:r>
            <a:r>
              <a:rPr lang="ko-KR" altLang="en-US" sz="1100" b="0" dirty="0" smtClean="0">
                <a:latin typeface="+mn-ea"/>
                <a:ea typeface="+mn-ea"/>
              </a:rPr>
              <a:t>기존 법인담당권한</a:t>
            </a:r>
            <a:r>
              <a:rPr lang="en-US" altLang="ko-KR" sz="1100" b="0" dirty="0" smtClean="0">
                <a:latin typeface="+mn-ea"/>
                <a:ea typeface="+mn-ea"/>
              </a:rPr>
              <a:t>)</a:t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latin typeface="+mn-ea"/>
                <a:ea typeface="+mn-ea"/>
              </a:rPr>
              <a:t>본부</a:t>
            </a:r>
            <a:r>
              <a:rPr lang="en-US" altLang="ko-KR" sz="1100" b="0" dirty="0" smtClean="0">
                <a:latin typeface="+mn-ea"/>
                <a:ea typeface="+mn-ea"/>
              </a:rPr>
              <a:t>/</a:t>
            </a:r>
            <a:r>
              <a:rPr lang="ko-KR" altLang="en-US" sz="1100" b="0" dirty="0" smtClean="0">
                <a:latin typeface="+mn-ea"/>
                <a:ea typeface="+mn-ea"/>
              </a:rPr>
              <a:t>팀</a:t>
            </a:r>
            <a:r>
              <a:rPr lang="en-US" altLang="ko-KR" sz="1100" b="0" dirty="0" smtClean="0">
                <a:latin typeface="+mn-ea"/>
                <a:ea typeface="+mn-ea"/>
              </a:rPr>
              <a:t>, </a:t>
            </a:r>
            <a:r>
              <a:rPr lang="ko-KR" altLang="en-US" sz="1100" b="0" dirty="0" smtClean="0">
                <a:latin typeface="+mn-ea"/>
                <a:ea typeface="+mn-ea"/>
              </a:rPr>
              <a:t>지점</a:t>
            </a:r>
            <a:r>
              <a:rPr lang="en-US" altLang="ko-KR" sz="1100" b="0" dirty="0" smtClean="0">
                <a:latin typeface="+mn-ea"/>
                <a:ea typeface="+mn-ea"/>
              </a:rPr>
              <a:t>, </a:t>
            </a:r>
            <a:r>
              <a:rPr lang="ko-KR" altLang="en-US" sz="1100" b="0" dirty="0" smtClean="0">
                <a:latin typeface="+mn-ea"/>
                <a:ea typeface="+mn-ea"/>
              </a:rPr>
              <a:t>분점 및 사용자</a:t>
            </a:r>
            <a:r>
              <a:rPr lang="en-US" altLang="ko-KR" sz="1100" b="0" dirty="0" smtClean="0">
                <a:latin typeface="+mn-ea"/>
                <a:ea typeface="+mn-ea"/>
              </a:rPr>
              <a:t>(</a:t>
            </a:r>
            <a:r>
              <a:rPr lang="ko-KR" altLang="en-US" sz="1100" b="0" dirty="0" smtClean="0">
                <a:latin typeface="+mn-ea"/>
                <a:ea typeface="+mn-ea"/>
              </a:rPr>
              <a:t>감독관</a:t>
            </a:r>
            <a:r>
              <a:rPr lang="en-US" altLang="ko-KR" sz="1100" b="0" dirty="0" smtClean="0">
                <a:latin typeface="+mn-ea"/>
                <a:ea typeface="+mn-ea"/>
              </a:rPr>
              <a:t>)</a:t>
            </a:r>
            <a:r>
              <a:rPr lang="ko-KR" altLang="en-US" sz="1100" b="0" dirty="0" smtClean="0">
                <a:latin typeface="+mn-ea"/>
                <a:ea typeface="+mn-ea"/>
              </a:rPr>
              <a:t> 관리</a:t>
            </a:r>
            <a:r>
              <a:rPr lang="en-US" altLang="ko-KR" sz="1100" b="0" dirty="0" smtClean="0"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- </a:t>
            </a:r>
            <a:r>
              <a:rPr lang="ko-KR" altLang="en-US" sz="1100" b="0" dirty="0">
                <a:latin typeface="+mn-ea"/>
                <a:ea typeface="+mn-ea"/>
              </a:rPr>
              <a:t>홈앤서비스 </a:t>
            </a:r>
            <a:r>
              <a:rPr lang="ko-KR" altLang="en-US" sz="1100" b="0" dirty="0" smtClean="0">
                <a:latin typeface="+mn-ea"/>
                <a:ea typeface="+mn-ea"/>
              </a:rPr>
              <a:t>모든 주문을 관리</a:t>
            </a:r>
            <a:r>
              <a:rPr lang="en-US" altLang="ko-KR" sz="1100" b="0" dirty="0" smtClean="0">
                <a:latin typeface="+mn-ea"/>
                <a:ea typeface="+mn-ea"/>
              </a:rPr>
              <a:t>(</a:t>
            </a:r>
            <a:r>
              <a:rPr lang="ko-KR" altLang="en-US" sz="1100" b="0" dirty="0" smtClean="0">
                <a:latin typeface="+mn-ea"/>
                <a:ea typeface="+mn-ea"/>
              </a:rPr>
              <a:t>주문발주</a:t>
            </a:r>
            <a:r>
              <a:rPr lang="en-US" altLang="ko-KR" sz="1100" b="0" dirty="0" smtClean="0">
                <a:latin typeface="+mn-ea"/>
                <a:ea typeface="+mn-ea"/>
              </a:rPr>
              <a:t>)</a:t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latin typeface="+mn-ea"/>
                <a:ea typeface="+mn-ea"/>
              </a:rPr>
              <a:t>홈앤서비스 모든 상품을 관리</a:t>
            </a:r>
            <a:r>
              <a:rPr lang="en-US" altLang="ko-KR" sz="1100" b="0" dirty="0" smtClean="0">
                <a:latin typeface="+mn-ea"/>
                <a:ea typeface="+mn-ea"/>
              </a:rPr>
              <a:t>(</a:t>
            </a:r>
            <a:r>
              <a:rPr lang="ko-KR" altLang="en-US" sz="1100" b="0" dirty="0" smtClean="0">
                <a:latin typeface="+mn-ea"/>
                <a:ea typeface="+mn-ea"/>
              </a:rPr>
              <a:t>상품승인</a:t>
            </a:r>
            <a:r>
              <a:rPr lang="en-US" altLang="ko-KR" sz="1100" b="0" dirty="0" smtClean="0">
                <a:latin typeface="+mn-ea"/>
                <a:ea typeface="+mn-ea"/>
              </a:rPr>
              <a:t>, </a:t>
            </a:r>
            <a:r>
              <a:rPr lang="ko-KR" altLang="en-US" sz="1100" b="0" dirty="0" smtClean="0">
                <a:latin typeface="+mn-ea"/>
                <a:ea typeface="+mn-ea"/>
              </a:rPr>
              <a:t>단가 변경 승인</a:t>
            </a:r>
            <a:r>
              <a:rPr lang="en-US" altLang="ko-KR" sz="1100" b="0" dirty="0" smtClean="0">
                <a:latin typeface="+mn-ea"/>
                <a:ea typeface="+mn-ea"/>
              </a:rPr>
              <a:t>)</a:t>
            </a:r>
            <a:r>
              <a:rPr lang="en-US" altLang="ko-KR" sz="1100" b="0" dirty="0">
                <a:latin typeface="+mn-ea"/>
                <a:ea typeface="+mn-ea"/>
              </a:rPr>
              <a:t> </a:t>
            </a:r>
            <a:br>
              <a:rPr lang="en-US" altLang="ko-KR" sz="1100" b="0" dirty="0">
                <a:latin typeface="+mn-ea"/>
                <a:ea typeface="+mn-ea"/>
              </a:rPr>
            </a:br>
            <a:r>
              <a:rPr lang="en-US" altLang="ko-KR" sz="1100" b="0" dirty="0">
                <a:latin typeface="+mn-ea"/>
                <a:ea typeface="+mn-ea"/>
              </a:rPr>
              <a:t>- </a:t>
            </a:r>
            <a:r>
              <a:rPr lang="ko-KR" altLang="en-US" sz="1100" b="0" dirty="0">
                <a:latin typeface="+mn-ea"/>
                <a:ea typeface="+mn-ea"/>
              </a:rPr>
              <a:t>홈앤서비스 모든 </a:t>
            </a:r>
            <a:r>
              <a:rPr lang="ko-KR" altLang="en-US" sz="1100" b="0" dirty="0" smtClean="0">
                <a:latin typeface="+mn-ea"/>
                <a:ea typeface="+mn-ea"/>
              </a:rPr>
              <a:t>재고관리</a:t>
            </a:r>
            <a:r>
              <a:rPr lang="en-US" altLang="ko-KR" sz="1100" b="0" dirty="0" smtClean="0"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latin typeface="+mn-ea"/>
                <a:ea typeface="+mn-ea"/>
              </a:rPr>
              <a:t>홈앤서비스 예산 관리 </a:t>
            </a:r>
            <a:r>
              <a:rPr lang="en-US" altLang="ko-KR" sz="1100" b="0" dirty="0" smtClean="0">
                <a:latin typeface="+mn-ea"/>
                <a:ea typeface="+mn-ea"/>
              </a:rPr>
              <a:t>(</a:t>
            </a:r>
            <a:r>
              <a:rPr lang="ko-KR" altLang="en-US" sz="1100" b="0" dirty="0" smtClean="0">
                <a:latin typeface="+mn-ea"/>
                <a:ea typeface="+mn-ea"/>
              </a:rPr>
              <a:t>예산증액 승인</a:t>
            </a:r>
            <a:r>
              <a:rPr lang="en-US" altLang="ko-KR" sz="1100" b="0" dirty="0" smtClean="0">
                <a:latin typeface="+mn-ea"/>
                <a:ea typeface="+mn-ea"/>
              </a:rPr>
              <a:t>)</a:t>
            </a:r>
          </a:p>
          <a:p>
            <a:pPr lvl="1" algn="l"/>
            <a:r>
              <a:rPr lang="ko-KR" altLang="en-US" sz="1100" b="0" dirty="0" smtClean="0">
                <a:latin typeface="+mn-ea"/>
                <a:ea typeface="+mn-ea"/>
              </a:rPr>
              <a:t>나</a:t>
            </a:r>
            <a:r>
              <a:rPr lang="en-US" altLang="ko-KR" sz="1100" b="0" dirty="0" smtClean="0">
                <a:latin typeface="+mn-ea"/>
                <a:ea typeface="+mn-ea"/>
              </a:rPr>
              <a:t>. </a:t>
            </a:r>
            <a:r>
              <a:rPr lang="ko-KR" altLang="en-US" sz="1100" b="0" dirty="0" smtClean="0">
                <a:latin typeface="+mn-ea"/>
                <a:ea typeface="+mn-ea"/>
              </a:rPr>
              <a:t>본부장 권한 </a:t>
            </a:r>
            <a:r>
              <a:rPr lang="en-US" altLang="ko-KR" sz="1100" b="0" dirty="0" smtClean="0">
                <a:latin typeface="+mn-ea"/>
                <a:ea typeface="+mn-ea"/>
              </a:rPr>
              <a:t>: </a:t>
            </a:r>
            <a:r>
              <a:rPr lang="ko-KR" altLang="en-US" sz="1100" b="0" dirty="0" smtClean="0">
                <a:latin typeface="+mn-ea"/>
                <a:ea typeface="+mn-ea"/>
              </a:rPr>
              <a:t>하위 지점의 조직</a:t>
            </a:r>
            <a:r>
              <a:rPr lang="en-US" altLang="ko-KR" sz="1100" b="0" dirty="0" smtClean="0">
                <a:latin typeface="+mn-ea"/>
                <a:ea typeface="+mn-ea"/>
              </a:rPr>
              <a:t>, </a:t>
            </a:r>
            <a:r>
              <a:rPr lang="ko-KR" altLang="en-US" sz="1100" b="0" dirty="0" smtClean="0">
                <a:latin typeface="+mn-ea"/>
                <a:ea typeface="+mn-ea"/>
              </a:rPr>
              <a:t>주문</a:t>
            </a:r>
            <a:r>
              <a:rPr lang="en-US" altLang="ko-KR" sz="1100" b="0" dirty="0" smtClean="0">
                <a:latin typeface="+mn-ea"/>
                <a:ea typeface="+mn-ea"/>
              </a:rPr>
              <a:t>, </a:t>
            </a:r>
            <a:r>
              <a:rPr lang="ko-KR" altLang="en-US" sz="1100" b="0" dirty="0" smtClean="0">
                <a:latin typeface="+mn-ea"/>
                <a:ea typeface="+mn-ea"/>
              </a:rPr>
              <a:t>상품</a:t>
            </a:r>
            <a:r>
              <a:rPr lang="en-US" altLang="ko-KR" sz="1100" b="0" dirty="0" smtClean="0">
                <a:latin typeface="+mn-ea"/>
                <a:ea typeface="+mn-ea"/>
              </a:rPr>
              <a:t>, </a:t>
            </a:r>
            <a:r>
              <a:rPr lang="ko-KR" altLang="en-US" sz="1100" b="0" dirty="0" smtClean="0">
                <a:latin typeface="+mn-ea"/>
                <a:ea typeface="+mn-ea"/>
              </a:rPr>
              <a:t>예산</a:t>
            </a:r>
            <a:r>
              <a:rPr lang="en-US" altLang="ko-KR" sz="1100" b="0" dirty="0" smtClean="0">
                <a:latin typeface="+mn-ea"/>
                <a:ea typeface="+mn-ea"/>
              </a:rPr>
              <a:t>, </a:t>
            </a:r>
            <a:r>
              <a:rPr lang="ko-KR" altLang="en-US" sz="1100" b="0" dirty="0" smtClean="0">
                <a:latin typeface="+mn-ea"/>
                <a:ea typeface="+mn-ea"/>
              </a:rPr>
              <a:t>재고를 조회</a:t>
            </a:r>
            <a:r>
              <a:rPr lang="en-US" altLang="ko-KR" sz="1100" b="0" dirty="0" smtClean="0"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latin typeface="+mn-ea"/>
                <a:ea typeface="+mn-ea"/>
              </a:rPr>
              <a:t>하위 지점과 사용자 조회</a:t>
            </a:r>
            <a:r>
              <a:rPr lang="en-US" altLang="ko-KR" sz="1100" b="0" dirty="0" smtClean="0"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latin typeface="+mn-ea"/>
                <a:ea typeface="+mn-ea"/>
              </a:rPr>
              <a:t>하위 지점 모든 주문 조회</a:t>
            </a:r>
            <a:r>
              <a:rPr lang="en-US" altLang="ko-KR" sz="1100" b="0" dirty="0" smtClean="0"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latin typeface="+mn-ea"/>
                <a:ea typeface="+mn-ea"/>
              </a:rPr>
              <a:t>하위 지점 재고 조회</a:t>
            </a:r>
            <a:r>
              <a:rPr lang="en-US" altLang="ko-KR" sz="1100" b="0" dirty="0" smtClean="0"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latin typeface="+mn-ea"/>
                <a:ea typeface="+mn-ea"/>
              </a:rPr>
              <a:t>하위 지점 예산 조회</a:t>
            </a:r>
            <a:endParaRPr lang="en-US" altLang="ko-KR" sz="1100" b="0" dirty="0" smtClean="0">
              <a:latin typeface="+mn-ea"/>
              <a:ea typeface="+mn-ea"/>
            </a:endParaRPr>
          </a:p>
          <a:p>
            <a:pPr lvl="1" algn="l"/>
            <a:r>
              <a:rPr lang="ko-KR" altLang="en-US" sz="1100" b="0" dirty="0" smtClean="0">
                <a:latin typeface="+mn-ea"/>
                <a:ea typeface="+mn-ea"/>
              </a:rPr>
              <a:t>다</a:t>
            </a:r>
            <a:r>
              <a:rPr lang="en-US" altLang="ko-KR" sz="1100" b="0" dirty="0" smtClean="0">
                <a:latin typeface="+mn-ea"/>
                <a:ea typeface="+mn-ea"/>
              </a:rPr>
              <a:t>. </a:t>
            </a:r>
            <a:r>
              <a:rPr lang="ko-KR" altLang="en-US" sz="1100" b="0" dirty="0" smtClean="0">
                <a:latin typeface="+mn-ea"/>
                <a:ea typeface="+mn-ea"/>
              </a:rPr>
              <a:t>지점장 권한 </a:t>
            </a:r>
            <a:r>
              <a:rPr lang="en-US" altLang="ko-KR" sz="1100" b="0" dirty="0" smtClean="0">
                <a:latin typeface="+mn-ea"/>
                <a:ea typeface="+mn-ea"/>
              </a:rPr>
              <a:t>: </a:t>
            </a:r>
            <a:r>
              <a:rPr lang="ko-KR" altLang="en-US" sz="1100" b="0" dirty="0" smtClean="0">
                <a:latin typeface="+mn-ea"/>
                <a:ea typeface="+mn-ea"/>
              </a:rPr>
              <a:t>지점의 일반사용자 주문 승인</a:t>
            </a:r>
            <a:r>
              <a:rPr lang="en-US" altLang="ko-KR" sz="1100" b="0" dirty="0" smtClean="0"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latin typeface="+mn-ea"/>
                <a:ea typeface="+mn-ea"/>
              </a:rPr>
              <a:t>지점 사용자 조회</a:t>
            </a:r>
            <a:r>
              <a:rPr lang="en-US" altLang="ko-KR" sz="1100" b="0" dirty="0" smtClean="0"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latin typeface="+mn-ea"/>
                <a:ea typeface="+mn-ea"/>
              </a:rPr>
              <a:t>지점 주문 승인</a:t>
            </a:r>
            <a:r>
              <a:rPr lang="en-US" altLang="ko-KR" sz="1100" b="0" dirty="0" smtClean="0"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latin typeface="+mn-ea"/>
                <a:ea typeface="+mn-ea"/>
              </a:rPr>
              <a:t>지점 예산 관리</a:t>
            </a:r>
            <a:r>
              <a:rPr lang="ko-KR" altLang="en-US" sz="1100" b="0" dirty="0">
                <a:latin typeface="+mn-ea"/>
                <a:ea typeface="+mn-ea"/>
              </a:rPr>
              <a:t> </a:t>
            </a:r>
            <a:r>
              <a:rPr lang="en-US" altLang="ko-KR" sz="1100" b="0" dirty="0">
                <a:latin typeface="+mn-ea"/>
                <a:ea typeface="+mn-ea"/>
              </a:rPr>
              <a:t>(</a:t>
            </a:r>
            <a:r>
              <a:rPr lang="ko-KR" altLang="en-US" sz="1100" b="0" dirty="0">
                <a:latin typeface="+mn-ea"/>
                <a:ea typeface="+mn-ea"/>
              </a:rPr>
              <a:t>예산증액 승인</a:t>
            </a:r>
            <a:r>
              <a:rPr lang="en-US" altLang="ko-KR" sz="1100" b="0" dirty="0">
                <a:latin typeface="+mn-ea"/>
                <a:ea typeface="+mn-ea"/>
              </a:rPr>
              <a:t>)</a:t>
            </a:r>
            <a:r>
              <a:rPr lang="en-US" altLang="ko-KR" sz="1100" b="0" dirty="0" smtClean="0"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latin typeface="+mn-ea"/>
                <a:ea typeface="+mn-ea"/>
              </a:rPr>
              <a:t>주문 안됨</a:t>
            </a:r>
            <a:endParaRPr lang="en-US" altLang="ko-KR" sz="1100" b="0" dirty="0" smtClean="0">
              <a:latin typeface="+mn-ea"/>
              <a:ea typeface="+mn-ea"/>
            </a:endParaRPr>
          </a:p>
          <a:p>
            <a:pPr lvl="1" algn="l"/>
            <a:r>
              <a:rPr lang="ko-KR" altLang="en-US" sz="1100" b="0" dirty="0" smtClean="0">
                <a:latin typeface="+mn-ea"/>
                <a:ea typeface="+mn-ea"/>
              </a:rPr>
              <a:t>라</a:t>
            </a:r>
            <a:r>
              <a:rPr lang="en-US" altLang="ko-KR" sz="1100" b="0" dirty="0" smtClean="0">
                <a:latin typeface="+mn-ea"/>
                <a:ea typeface="+mn-ea"/>
              </a:rPr>
              <a:t>. </a:t>
            </a:r>
            <a:r>
              <a:rPr lang="ko-KR" altLang="en-US" sz="1100" b="0" dirty="0" smtClean="0">
                <a:latin typeface="+mn-ea"/>
                <a:ea typeface="+mn-ea"/>
              </a:rPr>
              <a:t>일반 권한 </a:t>
            </a:r>
            <a:r>
              <a:rPr lang="en-US" altLang="ko-KR" sz="1100" b="0" dirty="0" smtClean="0">
                <a:latin typeface="+mn-ea"/>
                <a:ea typeface="+mn-ea"/>
              </a:rPr>
              <a:t>: </a:t>
            </a:r>
            <a:r>
              <a:rPr lang="ko-KR" altLang="en-US" sz="1100" b="0" dirty="0" smtClean="0">
                <a:latin typeface="+mn-ea"/>
                <a:ea typeface="+mn-ea"/>
              </a:rPr>
              <a:t>지점 일반사용자로 상품조회 및 주문</a:t>
            </a:r>
            <a:r>
              <a:rPr lang="en-US" altLang="ko-KR" sz="1100" b="0" dirty="0" smtClean="0"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latin typeface="+mn-ea"/>
                <a:ea typeface="+mn-ea"/>
              </a:rPr>
              <a:t>지점의 주문조회 및 인수 처리</a:t>
            </a:r>
          </a:p>
        </p:txBody>
      </p:sp>
    </p:spTree>
    <p:extLst>
      <p:ext uri="{BB962C8B-B14F-4D97-AF65-F5344CB8AC3E}">
        <p14:creationId xmlns:p14="http://schemas.microsoft.com/office/powerpoint/2010/main" val="2277162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직선 연결선 19"/>
          <p:cNvCxnSpPr/>
          <p:nvPr/>
        </p:nvCxnSpPr>
        <p:spPr>
          <a:xfrm>
            <a:off x="342064" y="764704"/>
            <a:ext cx="2659900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/>
          <p:cNvCxnSpPr/>
          <p:nvPr/>
        </p:nvCxnSpPr>
        <p:spPr>
          <a:xfrm>
            <a:off x="342064" y="235265"/>
            <a:ext cx="26599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44488" y="404664"/>
            <a:ext cx="2725144" cy="2823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ts val="1400"/>
              </a:lnSpc>
              <a:buFont typeface="+mj-lt"/>
              <a:buAutoNum type="romanUcPeriod" startAt="4"/>
            </a:pP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구축 범위 상세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632520" y="908720"/>
            <a:ext cx="8453393" cy="45412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1pPr>
            <a:lvl2pPr marL="742950" indent="-28575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2pPr>
            <a:lvl3pPr marL="11430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3pPr>
            <a:lvl4pPr marL="16002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4pPr>
            <a:lvl5pPr marL="2057400" indent="-228600" eaLnBrk="0" hangingPunct="0"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271463" algn="l"/>
              </a:tabLst>
              <a:defRPr kumimoji="1" sz="1400">
                <a:solidFill>
                  <a:schemeClr val="tx1"/>
                </a:solidFill>
                <a:latin typeface="Arial" pitchFamily="34" charset="0"/>
                <a:ea typeface="맑은 고딕" pitchFamily="50" charset="-127"/>
              </a:defRPr>
            </a:lvl9pPr>
          </a:lstStyle>
          <a:p>
            <a:pPr algn="l"/>
            <a:r>
              <a:rPr lang="en-US" altLang="ko-KR" sz="1100" dirty="0">
                <a:latin typeface="+mn-ea"/>
                <a:ea typeface="+mn-ea"/>
              </a:rPr>
              <a:t>3</a:t>
            </a:r>
            <a:r>
              <a:rPr lang="en-US" altLang="ko-KR" sz="1100" dirty="0" smtClean="0">
                <a:latin typeface="+mn-ea"/>
                <a:ea typeface="+mn-ea"/>
              </a:rPr>
              <a:t>.</a:t>
            </a:r>
            <a:r>
              <a:rPr lang="en-US" altLang="ko-KR" sz="1100" dirty="0">
                <a:latin typeface="+mn-ea"/>
                <a:ea typeface="+mn-ea"/>
              </a:rPr>
              <a:t> </a:t>
            </a:r>
            <a:r>
              <a:rPr lang="ko-KR" altLang="en-US" sz="1100" dirty="0" smtClean="0">
                <a:latin typeface="+mn-ea"/>
                <a:ea typeface="+mn-ea"/>
              </a:rPr>
              <a:t>홈앤서비스 주문승인</a:t>
            </a:r>
            <a:endParaRPr lang="ko-KR" altLang="en-US" sz="1100" b="0" dirty="0">
              <a:latin typeface="+mn-ea"/>
              <a:ea typeface="+mn-ea"/>
            </a:endParaRPr>
          </a:p>
          <a:p>
            <a:pPr lvl="1" algn="l"/>
            <a:r>
              <a:rPr lang="ko-KR" altLang="en-US" sz="1100" b="0" dirty="0">
                <a:latin typeface="+mn-ea"/>
                <a:ea typeface="+mn-ea"/>
              </a:rPr>
              <a:t>가</a:t>
            </a:r>
            <a:r>
              <a:rPr lang="en-US" altLang="ko-KR" sz="1100" b="0" dirty="0">
                <a:latin typeface="+mn-ea"/>
                <a:ea typeface="+mn-ea"/>
              </a:rPr>
              <a:t>. </a:t>
            </a:r>
            <a:r>
              <a:rPr lang="ko-KR" altLang="en-US" sz="1100" b="0" dirty="0" smtClean="0">
                <a:latin typeface="+mn-ea"/>
                <a:ea typeface="+mn-ea"/>
              </a:rPr>
              <a:t>일반</a:t>
            </a:r>
            <a:r>
              <a:rPr lang="en-US" altLang="ko-KR" sz="1100" b="0" dirty="0" smtClean="0"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ko-KR" altLang="en-US" sz="1100" b="0" dirty="0" smtClean="0">
                <a:latin typeface="+mn-ea"/>
                <a:ea typeface="+mn-ea"/>
              </a:rPr>
              <a:t>주문자 </a:t>
            </a:r>
            <a:r>
              <a:rPr lang="en-US" altLang="ko-KR" sz="1100" b="0" dirty="0" smtClean="0">
                <a:latin typeface="+mn-ea"/>
                <a:ea typeface="+mn-ea"/>
              </a:rPr>
              <a:t>&gt; </a:t>
            </a:r>
            <a:r>
              <a:rPr lang="ko-KR" altLang="en-US" sz="1100" b="0" dirty="0" smtClean="0">
                <a:latin typeface="+mn-ea"/>
                <a:ea typeface="+mn-ea"/>
              </a:rPr>
              <a:t>지점장</a:t>
            </a:r>
            <a:endParaRPr lang="en-US" altLang="ko-KR" sz="1100" b="0" dirty="0" smtClean="0">
              <a:latin typeface="+mn-ea"/>
              <a:ea typeface="+mn-ea"/>
            </a:endParaRPr>
          </a:p>
          <a:p>
            <a:pPr lvl="1" algn="l"/>
            <a:r>
              <a:rPr lang="ko-KR" altLang="en-US" sz="1100" b="0" dirty="0" smtClean="0">
                <a:latin typeface="+mn-ea"/>
                <a:ea typeface="+mn-ea"/>
              </a:rPr>
              <a:t>나</a:t>
            </a:r>
            <a:r>
              <a:rPr lang="en-US" altLang="ko-KR" sz="1100" b="0" dirty="0" smtClean="0">
                <a:latin typeface="+mn-ea"/>
                <a:ea typeface="+mn-ea"/>
              </a:rPr>
              <a:t>. </a:t>
            </a:r>
            <a:r>
              <a:rPr lang="ko-KR" altLang="en-US" sz="1100" b="0" dirty="0" smtClean="0">
                <a:latin typeface="+mn-ea"/>
                <a:ea typeface="+mn-ea"/>
              </a:rPr>
              <a:t>안전용품</a:t>
            </a:r>
            <a:r>
              <a:rPr lang="en-US" altLang="ko-KR" sz="1100" b="0" dirty="0" smtClean="0"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ko-KR" altLang="en-US" sz="1100" b="0" dirty="0" smtClean="0">
                <a:latin typeface="+mn-ea"/>
                <a:ea typeface="+mn-ea"/>
              </a:rPr>
              <a:t>주문자 </a:t>
            </a:r>
            <a:r>
              <a:rPr lang="en-US" altLang="ko-KR" sz="1100" b="0" dirty="0" smtClean="0">
                <a:latin typeface="+mn-ea"/>
                <a:ea typeface="+mn-ea"/>
              </a:rPr>
              <a:t>&gt; </a:t>
            </a:r>
            <a:r>
              <a:rPr lang="ko-KR" altLang="en-US" sz="1100" b="0" dirty="0" smtClean="0">
                <a:latin typeface="+mn-ea"/>
                <a:ea typeface="+mn-ea"/>
              </a:rPr>
              <a:t>운영조직</a:t>
            </a:r>
            <a:r>
              <a:rPr lang="en-US" altLang="ko-KR" sz="1100" b="0" dirty="0" smtClean="0">
                <a:latin typeface="+mn-ea"/>
                <a:ea typeface="+mn-ea"/>
              </a:rPr>
              <a:t>(</a:t>
            </a:r>
            <a:r>
              <a:rPr lang="ko-KR" altLang="en-US" sz="1100" b="0" dirty="0" smtClean="0">
                <a:latin typeface="+mn-ea"/>
                <a:ea typeface="+mn-ea"/>
              </a:rPr>
              <a:t>안전관리팀</a:t>
            </a:r>
            <a:r>
              <a:rPr lang="en-US" altLang="ko-KR" sz="1100" b="0" dirty="0" smtClean="0">
                <a:latin typeface="+mn-ea"/>
                <a:ea typeface="+mn-ea"/>
              </a:rPr>
              <a:t>)</a:t>
            </a:r>
            <a:endParaRPr lang="en-US" altLang="ko-KR" sz="1100" b="0" dirty="0">
              <a:latin typeface="+mn-ea"/>
              <a:ea typeface="+mn-ea"/>
            </a:endParaRPr>
          </a:p>
          <a:p>
            <a:pPr lvl="1" algn="l"/>
            <a:r>
              <a:rPr lang="ko-KR" altLang="en-US" sz="1100" b="0" dirty="0" smtClean="0">
                <a:latin typeface="+mn-ea"/>
                <a:ea typeface="+mn-ea"/>
              </a:rPr>
              <a:t>다</a:t>
            </a:r>
            <a:r>
              <a:rPr lang="en-US" altLang="ko-KR" sz="1100" b="0" dirty="0" smtClean="0">
                <a:latin typeface="+mn-ea"/>
                <a:ea typeface="+mn-ea"/>
              </a:rPr>
              <a:t>. </a:t>
            </a:r>
            <a:r>
              <a:rPr lang="ko-KR" altLang="en-US" sz="1100" b="0" dirty="0" smtClean="0">
                <a:latin typeface="+mn-ea"/>
                <a:ea typeface="+mn-ea"/>
              </a:rPr>
              <a:t>공구용품</a:t>
            </a:r>
            <a:r>
              <a:rPr lang="en-US" altLang="ko-KR" sz="1100" b="0" dirty="0" smtClean="0">
                <a:latin typeface="+mn-ea"/>
                <a:ea typeface="+mn-ea"/>
              </a:rPr>
              <a:t/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ko-KR" altLang="en-US" sz="1100" b="0" dirty="0" smtClean="0">
                <a:latin typeface="+mn-ea"/>
                <a:ea typeface="+mn-ea"/>
              </a:rPr>
              <a:t>주문자 </a:t>
            </a:r>
            <a:r>
              <a:rPr lang="en-US" altLang="ko-KR" sz="1100" b="0" dirty="0" smtClean="0">
                <a:latin typeface="+mn-ea"/>
                <a:ea typeface="+mn-ea"/>
              </a:rPr>
              <a:t>&gt; </a:t>
            </a:r>
            <a:r>
              <a:rPr lang="ko-KR" altLang="en-US" sz="1100" b="0" dirty="0">
                <a:latin typeface="+mn-ea"/>
                <a:ea typeface="+mn-ea"/>
              </a:rPr>
              <a:t>운영조직</a:t>
            </a:r>
            <a:r>
              <a:rPr lang="en-US" altLang="ko-KR" sz="1100" b="0" dirty="0" smtClean="0">
                <a:latin typeface="+mn-ea"/>
                <a:ea typeface="+mn-ea"/>
              </a:rPr>
              <a:t>(</a:t>
            </a:r>
            <a:r>
              <a:rPr lang="ko-KR" altLang="en-US" sz="1100" b="0" dirty="0" smtClean="0">
                <a:latin typeface="+mn-ea"/>
                <a:ea typeface="+mn-ea"/>
              </a:rPr>
              <a:t>자산관리팀</a:t>
            </a:r>
            <a:r>
              <a:rPr lang="en-US" altLang="ko-KR" sz="1100" b="0" dirty="0" smtClean="0">
                <a:latin typeface="+mn-ea"/>
                <a:ea typeface="+mn-ea"/>
              </a:rPr>
              <a:t>)</a:t>
            </a:r>
          </a:p>
          <a:p>
            <a:pPr lvl="1" algn="l"/>
            <a:r>
              <a:rPr lang="ko-KR" altLang="en-US" sz="1100" b="0" dirty="0" smtClean="0">
                <a:latin typeface="+mn-ea"/>
                <a:ea typeface="+mn-ea"/>
              </a:rPr>
              <a:t>라</a:t>
            </a:r>
            <a:r>
              <a:rPr lang="en-US" altLang="ko-KR" sz="1100" b="0" dirty="0" smtClean="0">
                <a:latin typeface="+mn-ea"/>
                <a:ea typeface="+mn-ea"/>
              </a:rPr>
              <a:t>. </a:t>
            </a:r>
            <a:r>
              <a:rPr lang="ko-KR" altLang="en-US" sz="1100" b="0" dirty="0" smtClean="0">
                <a:latin typeface="+mn-ea"/>
                <a:ea typeface="+mn-ea"/>
              </a:rPr>
              <a:t>특정상품</a:t>
            </a:r>
            <a:r>
              <a:rPr lang="en-US" altLang="ko-KR" sz="1100" b="0" dirty="0" smtClean="0">
                <a:latin typeface="+mn-ea"/>
                <a:ea typeface="+mn-ea"/>
              </a:rPr>
              <a:t>(HDMI</a:t>
            </a:r>
            <a:r>
              <a:rPr lang="ko-KR" altLang="en-US" sz="1100" b="0" dirty="0" smtClean="0">
                <a:latin typeface="+mn-ea"/>
                <a:ea typeface="+mn-ea"/>
              </a:rPr>
              <a:t>케이블</a:t>
            </a:r>
            <a:r>
              <a:rPr lang="en-US" altLang="ko-KR" sz="1100" b="0" dirty="0" smtClean="0">
                <a:latin typeface="+mn-ea"/>
                <a:ea typeface="+mn-ea"/>
              </a:rPr>
              <a:t>, UTP</a:t>
            </a:r>
            <a:r>
              <a:rPr lang="ko-KR" altLang="en-US" sz="1100" b="0" dirty="0" smtClean="0">
                <a:latin typeface="+mn-ea"/>
                <a:ea typeface="+mn-ea"/>
              </a:rPr>
              <a:t>패치코드</a:t>
            </a:r>
            <a:r>
              <a:rPr lang="en-US" altLang="ko-KR" sz="1100" b="0" dirty="0" smtClean="0">
                <a:latin typeface="+mn-ea"/>
                <a:ea typeface="+mn-ea"/>
              </a:rPr>
              <a:t>)</a:t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ko-KR" altLang="en-US" sz="1100" b="0" dirty="0" smtClean="0">
                <a:latin typeface="+mn-ea"/>
                <a:ea typeface="+mn-ea"/>
              </a:rPr>
              <a:t>주문자 </a:t>
            </a:r>
            <a:r>
              <a:rPr lang="en-US" altLang="ko-KR" sz="1100" b="0" dirty="0" smtClean="0">
                <a:latin typeface="+mn-ea"/>
                <a:ea typeface="+mn-ea"/>
              </a:rPr>
              <a:t>&gt; </a:t>
            </a:r>
            <a:r>
              <a:rPr lang="ko-KR" altLang="en-US" sz="1100" b="0" dirty="0">
                <a:latin typeface="+mn-ea"/>
                <a:ea typeface="+mn-ea"/>
              </a:rPr>
              <a:t>운영조직</a:t>
            </a:r>
            <a:r>
              <a:rPr lang="en-US" altLang="ko-KR" sz="1100" b="0" dirty="0">
                <a:latin typeface="+mn-ea"/>
                <a:ea typeface="+mn-ea"/>
              </a:rPr>
              <a:t>(</a:t>
            </a:r>
            <a:r>
              <a:rPr lang="ko-KR" altLang="en-US" sz="1100" b="0" dirty="0">
                <a:latin typeface="+mn-ea"/>
                <a:ea typeface="+mn-ea"/>
              </a:rPr>
              <a:t>자산관리팀</a:t>
            </a:r>
            <a:r>
              <a:rPr lang="en-US" altLang="ko-KR" sz="1100" b="0" dirty="0" smtClean="0">
                <a:latin typeface="+mn-ea"/>
                <a:ea typeface="+mn-ea"/>
              </a:rPr>
              <a:t>) &gt;</a:t>
            </a:r>
            <a:r>
              <a:rPr lang="ko-KR" altLang="en-US" sz="1100" b="0" dirty="0" smtClean="0">
                <a:latin typeface="+mn-ea"/>
                <a:ea typeface="+mn-ea"/>
              </a:rPr>
              <a:t> 지점장</a:t>
            </a:r>
            <a:endParaRPr lang="en-US" altLang="ko-KR" sz="1100" b="0" dirty="0" smtClean="0">
              <a:latin typeface="+mn-ea"/>
              <a:ea typeface="+mn-ea"/>
            </a:endParaRPr>
          </a:p>
          <a:p>
            <a:pPr algn="l"/>
            <a:endParaRPr lang="ko-KR" altLang="en-US" sz="1100" b="0" dirty="0">
              <a:latin typeface="+mn-ea"/>
              <a:ea typeface="+mn-ea"/>
            </a:endParaRPr>
          </a:p>
          <a:p>
            <a:pPr algn="l"/>
            <a:r>
              <a:rPr lang="en-US" altLang="ko-KR" sz="1100" dirty="0" smtClean="0">
                <a:latin typeface="+mn-ea"/>
                <a:ea typeface="+mn-ea"/>
              </a:rPr>
              <a:t>4.</a:t>
            </a:r>
            <a:r>
              <a:rPr lang="en-US" altLang="ko-KR" sz="1100" dirty="0">
                <a:latin typeface="+mn-ea"/>
                <a:ea typeface="+mn-ea"/>
              </a:rPr>
              <a:t> </a:t>
            </a:r>
            <a:r>
              <a:rPr lang="ko-KR" altLang="en-US" sz="1100" dirty="0" smtClean="0">
                <a:latin typeface="+mn-ea"/>
                <a:ea typeface="+mn-ea"/>
              </a:rPr>
              <a:t>홈앤서비스 예산관리</a:t>
            </a:r>
            <a:endParaRPr lang="en-US" altLang="ko-KR" sz="1100" dirty="0" smtClean="0">
              <a:latin typeface="+mn-ea"/>
              <a:ea typeface="+mn-ea"/>
            </a:endParaRPr>
          </a:p>
          <a:p>
            <a:pPr lvl="1" algn="l"/>
            <a:r>
              <a:rPr lang="ko-KR" altLang="en-US" sz="1100" b="0" dirty="0" smtClean="0">
                <a:latin typeface="+mn-ea"/>
                <a:ea typeface="+mn-ea"/>
              </a:rPr>
              <a:t>가</a:t>
            </a:r>
            <a:r>
              <a:rPr lang="en-US" altLang="ko-KR" sz="1100" b="0" dirty="0" smtClean="0">
                <a:latin typeface="+mn-ea"/>
                <a:ea typeface="+mn-ea"/>
              </a:rPr>
              <a:t>. </a:t>
            </a:r>
            <a:r>
              <a:rPr lang="ko-KR" altLang="en-US" sz="1100" b="0" dirty="0" smtClean="0">
                <a:latin typeface="+mn-ea"/>
                <a:ea typeface="+mn-ea"/>
              </a:rPr>
              <a:t>운영조직</a:t>
            </a:r>
            <a:r>
              <a:rPr lang="en-US" altLang="ko-KR" sz="1100" b="0" dirty="0" smtClean="0">
                <a:latin typeface="+mn-ea"/>
                <a:ea typeface="+mn-ea"/>
              </a:rPr>
              <a:t>(</a:t>
            </a:r>
            <a:r>
              <a:rPr lang="ko-KR" altLang="en-US" sz="1100" b="0" dirty="0" smtClean="0">
                <a:latin typeface="+mn-ea"/>
                <a:ea typeface="+mn-ea"/>
              </a:rPr>
              <a:t>본사</a:t>
            </a:r>
            <a:r>
              <a:rPr lang="en-US" altLang="ko-KR" sz="1100" b="0" dirty="0" smtClean="0">
                <a:latin typeface="+mn-ea"/>
                <a:ea typeface="+mn-ea"/>
              </a:rPr>
              <a:t>)</a:t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latin typeface="+mn-ea"/>
                <a:ea typeface="+mn-ea"/>
              </a:rPr>
              <a:t>운영조직은 예산계정을 관리한다</a:t>
            </a:r>
            <a:r>
              <a:rPr lang="en-US" altLang="ko-KR" sz="1100" b="0" dirty="0" smtClean="0">
                <a:latin typeface="+mn-ea"/>
                <a:ea typeface="+mn-ea"/>
              </a:rPr>
              <a:t>.(</a:t>
            </a:r>
            <a:r>
              <a:rPr lang="ko-KR" altLang="en-US" sz="1100" b="0" dirty="0" smtClean="0">
                <a:latin typeface="+mn-ea"/>
                <a:ea typeface="+mn-ea"/>
              </a:rPr>
              <a:t>계정은 상품 구분으로 매핑</a:t>
            </a:r>
            <a:r>
              <a:rPr lang="en-US" altLang="ko-KR" sz="1100" b="0" dirty="0" smtClean="0">
                <a:latin typeface="+mn-ea"/>
                <a:ea typeface="+mn-ea"/>
              </a:rPr>
              <a:t>)</a:t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latin typeface="+mn-ea"/>
                <a:ea typeface="+mn-ea"/>
              </a:rPr>
              <a:t>생성된 예산계정으로 본부</a:t>
            </a:r>
            <a:r>
              <a:rPr lang="en-US" altLang="ko-KR" sz="1100" b="0" dirty="0" smtClean="0">
                <a:latin typeface="+mn-ea"/>
                <a:ea typeface="+mn-ea"/>
              </a:rPr>
              <a:t>/</a:t>
            </a:r>
            <a:r>
              <a:rPr lang="ko-KR" altLang="en-US" sz="1100" b="0" dirty="0" smtClean="0">
                <a:latin typeface="+mn-ea"/>
                <a:ea typeface="+mn-ea"/>
              </a:rPr>
              <a:t>팀에 배포한다</a:t>
            </a:r>
            <a:r>
              <a:rPr lang="en-US" altLang="ko-KR" sz="1100" b="0" dirty="0" smtClean="0">
                <a:latin typeface="+mn-ea"/>
                <a:ea typeface="+mn-ea"/>
              </a:rPr>
              <a:t>.</a:t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latin typeface="+mn-ea"/>
                <a:ea typeface="+mn-ea"/>
              </a:rPr>
              <a:t>본부</a:t>
            </a:r>
            <a:r>
              <a:rPr lang="en-US" altLang="ko-KR" sz="1100" b="0" dirty="0" smtClean="0">
                <a:latin typeface="+mn-ea"/>
                <a:ea typeface="+mn-ea"/>
              </a:rPr>
              <a:t>/</a:t>
            </a:r>
            <a:r>
              <a:rPr lang="ko-KR" altLang="en-US" sz="1100" b="0" dirty="0" smtClean="0">
                <a:latin typeface="+mn-ea"/>
                <a:ea typeface="+mn-ea"/>
              </a:rPr>
              <a:t>팀의 예산 금액을 이동할 수 있다</a:t>
            </a:r>
            <a:r>
              <a:rPr lang="en-US" altLang="ko-KR" sz="1100" b="0" dirty="0" smtClean="0">
                <a:latin typeface="+mn-ea"/>
                <a:ea typeface="+mn-ea"/>
              </a:rPr>
              <a:t>.</a:t>
            </a:r>
          </a:p>
          <a:p>
            <a:pPr lvl="1" algn="l"/>
            <a:r>
              <a:rPr lang="ko-KR" altLang="en-US" sz="1100" b="0" dirty="0" smtClean="0">
                <a:latin typeface="+mn-ea"/>
                <a:ea typeface="+mn-ea"/>
              </a:rPr>
              <a:t>나</a:t>
            </a:r>
            <a:r>
              <a:rPr lang="en-US" altLang="ko-KR" sz="1100" b="0" dirty="0" smtClean="0">
                <a:latin typeface="+mn-ea"/>
                <a:ea typeface="+mn-ea"/>
              </a:rPr>
              <a:t>. </a:t>
            </a:r>
            <a:r>
              <a:rPr lang="ko-KR" altLang="en-US" sz="1100" b="0" dirty="0" smtClean="0">
                <a:latin typeface="+mn-ea"/>
                <a:ea typeface="+mn-ea"/>
              </a:rPr>
              <a:t>본부</a:t>
            </a:r>
            <a:r>
              <a:rPr lang="en-US" altLang="ko-KR" sz="1100" b="0" dirty="0" smtClean="0">
                <a:latin typeface="+mn-ea"/>
                <a:ea typeface="+mn-ea"/>
              </a:rPr>
              <a:t>/</a:t>
            </a:r>
            <a:r>
              <a:rPr lang="ko-KR" altLang="en-US" sz="1100" b="0" dirty="0" smtClean="0">
                <a:latin typeface="+mn-ea"/>
                <a:ea typeface="+mn-ea"/>
              </a:rPr>
              <a:t>팀</a:t>
            </a:r>
            <a:r>
              <a:rPr lang="en-US" altLang="ko-KR" sz="1100" b="0" dirty="0" smtClean="0">
                <a:latin typeface="+mn-ea"/>
                <a:ea typeface="+mn-ea"/>
              </a:rPr>
              <a:t>(</a:t>
            </a:r>
            <a:r>
              <a:rPr lang="ko-KR" altLang="en-US" sz="1100" b="0" dirty="0" smtClean="0">
                <a:latin typeface="+mn-ea"/>
                <a:ea typeface="+mn-ea"/>
              </a:rPr>
              <a:t>본부장</a:t>
            </a:r>
            <a:r>
              <a:rPr lang="en-US" altLang="ko-KR" sz="1100" b="0" dirty="0" smtClean="0">
                <a:latin typeface="+mn-ea"/>
                <a:ea typeface="+mn-ea"/>
              </a:rPr>
              <a:t>)</a:t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 smtClean="0"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latin typeface="+mn-ea"/>
                <a:ea typeface="+mn-ea"/>
              </a:rPr>
              <a:t>배정받은 예산계정을 하위 지점에 배포한다</a:t>
            </a:r>
            <a:r>
              <a:rPr lang="en-US" altLang="ko-KR" sz="1100" b="0" dirty="0" smtClean="0">
                <a:latin typeface="+mn-ea"/>
                <a:ea typeface="+mn-ea"/>
              </a:rPr>
              <a:t>.</a:t>
            </a:r>
            <a:br>
              <a:rPr lang="en-US" altLang="ko-KR" sz="1100" b="0" dirty="0" smtClean="0">
                <a:latin typeface="+mn-ea"/>
                <a:ea typeface="+mn-ea"/>
              </a:rPr>
            </a:br>
            <a:r>
              <a:rPr lang="en-US" altLang="ko-KR" sz="1100" b="0" dirty="0"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latin typeface="+mn-ea"/>
                <a:ea typeface="+mn-ea"/>
              </a:rPr>
              <a:t>부서의 </a:t>
            </a:r>
            <a:r>
              <a:rPr lang="ko-KR" altLang="en-US" sz="1100" b="0" dirty="0">
                <a:latin typeface="+mn-ea"/>
                <a:ea typeface="+mn-ea"/>
              </a:rPr>
              <a:t>예산 금액을 이동할 수 있다</a:t>
            </a:r>
            <a:r>
              <a:rPr lang="en-US" altLang="ko-KR" sz="1100" b="0" dirty="0">
                <a:latin typeface="+mn-ea"/>
                <a:ea typeface="+mn-ea"/>
              </a:rPr>
              <a:t>.</a:t>
            </a:r>
          </a:p>
          <a:p>
            <a:pPr lvl="1" algn="l"/>
            <a:endParaRPr lang="en-US" altLang="ko-KR" sz="1100" b="0" dirty="0" smtClean="0">
              <a:latin typeface="+mn-ea"/>
              <a:ea typeface="+mn-ea"/>
            </a:endParaRPr>
          </a:p>
          <a:p>
            <a:pPr algn="l"/>
            <a:r>
              <a:rPr lang="en-US" altLang="ko-KR" sz="1100" dirty="0" smtClean="0">
                <a:latin typeface="+mn-ea"/>
                <a:ea typeface="+mn-ea"/>
              </a:rPr>
              <a:t>5.</a:t>
            </a:r>
            <a:r>
              <a:rPr lang="en-US" altLang="ko-KR" sz="1100" dirty="0">
                <a:latin typeface="+mn-ea"/>
                <a:ea typeface="+mn-ea"/>
              </a:rPr>
              <a:t> </a:t>
            </a:r>
            <a:r>
              <a:rPr lang="ko-KR" altLang="en-US" sz="1100" dirty="0">
                <a:latin typeface="+mn-ea"/>
                <a:ea typeface="+mn-ea"/>
              </a:rPr>
              <a:t>홈앤서비스 </a:t>
            </a:r>
            <a:r>
              <a:rPr lang="ko-KR" altLang="en-US" sz="1100" dirty="0" smtClean="0">
                <a:latin typeface="+mn-ea"/>
                <a:ea typeface="+mn-ea"/>
              </a:rPr>
              <a:t>예산증액</a:t>
            </a:r>
            <a:endParaRPr lang="en-US" altLang="ko-KR" sz="1100" dirty="0">
              <a:latin typeface="+mn-ea"/>
              <a:ea typeface="+mn-ea"/>
            </a:endParaRPr>
          </a:p>
          <a:p>
            <a:pPr lvl="1" algn="l"/>
            <a:r>
              <a:rPr lang="ko-KR" altLang="en-US" sz="1100" b="0" dirty="0">
                <a:latin typeface="+mn-ea"/>
                <a:ea typeface="+mn-ea"/>
              </a:rPr>
              <a:t>가</a:t>
            </a:r>
            <a:r>
              <a:rPr lang="en-US" altLang="ko-KR" sz="1100" b="0" dirty="0">
                <a:latin typeface="+mn-ea"/>
                <a:ea typeface="+mn-ea"/>
              </a:rPr>
              <a:t>. </a:t>
            </a:r>
            <a:r>
              <a:rPr lang="ko-KR" altLang="en-US" sz="1100" b="0" dirty="0" smtClean="0">
                <a:latin typeface="+mn-ea"/>
                <a:ea typeface="+mn-ea"/>
              </a:rPr>
              <a:t>예산증액승인 절차</a:t>
            </a:r>
            <a:r>
              <a:rPr lang="en-US" altLang="ko-KR" sz="1100" b="0" dirty="0">
                <a:latin typeface="+mn-ea"/>
                <a:ea typeface="+mn-ea"/>
              </a:rPr>
              <a:t/>
            </a:r>
            <a:br>
              <a:rPr lang="en-US" altLang="ko-KR" sz="1100" b="0" dirty="0">
                <a:latin typeface="+mn-ea"/>
                <a:ea typeface="+mn-ea"/>
              </a:rPr>
            </a:br>
            <a:r>
              <a:rPr lang="en-US" altLang="ko-KR" sz="1100" b="0" dirty="0">
                <a:latin typeface="+mn-ea"/>
                <a:ea typeface="+mn-ea"/>
              </a:rPr>
              <a:t>- </a:t>
            </a:r>
            <a:r>
              <a:rPr lang="ko-KR" altLang="en-US" sz="1100" b="0" dirty="0" smtClean="0">
                <a:latin typeface="+mn-ea"/>
                <a:ea typeface="+mn-ea"/>
              </a:rPr>
              <a:t>지점 사용자 예산증액 요청 </a:t>
            </a:r>
            <a:r>
              <a:rPr lang="en-US" altLang="ko-KR" sz="1100" b="0" dirty="0" smtClean="0">
                <a:latin typeface="+mn-ea"/>
                <a:ea typeface="+mn-ea"/>
              </a:rPr>
              <a:t>-&gt; </a:t>
            </a:r>
            <a:r>
              <a:rPr lang="ko-KR" altLang="en-US" sz="1100" b="0" dirty="0" smtClean="0">
                <a:latin typeface="+mn-ea"/>
                <a:ea typeface="+mn-ea"/>
              </a:rPr>
              <a:t>본부장 승인 </a:t>
            </a:r>
            <a:r>
              <a:rPr lang="en-US" altLang="ko-KR" sz="1100" b="0" dirty="0" smtClean="0">
                <a:latin typeface="+mn-ea"/>
                <a:ea typeface="+mn-ea"/>
              </a:rPr>
              <a:t>-&gt; </a:t>
            </a:r>
            <a:r>
              <a:rPr lang="ko-KR" altLang="en-US" sz="1100" b="0" dirty="0" smtClean="0">
                <a:latin typeface="+mn-ea"/>
                <a:ea typeface="+mn-ea"/>
              </a:rPr>
              <a:t>지점장 승인</a:t>
            </a:r>
          </a:p>
        </p:txBody>
      </p:sp>
    </p:spTree>
    <p:extLst>
      <p:ext uri="{BB962C8B-B14F-4D97-AF65-F5344CB8AC3E}">
        <p14:creationId xmlns:p14="http://schemas.microsoft.com/office/powerpoint/2010/main" val="104287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42064" y="764704"/>
            <a:ext cx="3242784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/>
          <p:cNvCxnSpPr/>
          <p:nvPr/>
        </p:nvCxnSpPr>
        <p:spPr>
          <a:xfrm>
            <a:off x="355978" y="235265"/>
            <a:ext cx="321847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4488" y="404664"/>
            <a:ext cx="4032448" cy="277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00050" indent="-400050" algn="l">
              <a:lnSpc>
                <a:spcPts val="1400"/>
              </a:lnSpc>
              <a:buFont typeface="+mj-lt"/>
              <a:buAutoNum type="romanUcPeriod" startAt="5"/>
            </a:pPr>
            <a:r>
              <a:rPr lang="ko-KR" altLang="en-US" sz="1800" dirty="0" smtClean="0">
                <a:latin typeface="+mn-ea"/>
                <a:ea typeface="+mn-ea"/>
                <a:cs typeface="Arial" panose="020B0604020202020204" pitchFamily="34" charset="0"/>
              </a:rPr>
              <a:t>추진일정</a:t>
            </a:r>
            <a:endParaRPr lang="en-US" altLang="ko-KR" sz="1800" dirty="0">
              <a:latin typeface="+mn-ea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632520" y="980728"/>
            <a:ext cx="90010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구축 수행은 총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2.6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개월 간 수행하며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설계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개발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마이그레이션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테스트</a:t>
            </a:r>
            <a:r>
              <a:rPr lang="en-US" altLang="ko-KR" sz="150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항목으로 개발을 진행합니다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7884911" y="2720238"/>
            <a:ext cx="1199399" cy="28795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5" name="Rectangle 94"/>
          <p:cNvSpPr/>
          <p:nvPr/>
        </p:nvSpPr>
        <p:spPr>
          <a:xfrm>
            <a:off x="504454" y="2754294"/>
            <a:ext cx="1284847" cy="35516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요건정의</a:t>
            </a:r>
            <a:endParaRPr lang="en-US" altLang="ko-KR" sz="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</p:txBody>
      </p:sp>
      <p:sp>
        <p:nvSpPr>
          <p:cNvPr id="36" name="Rectangle 95"/>
          <p:cNvSpPr/>
          <p:nvPr/>
        </p:nvSpPr>
        <p:spPr>
          <a:xfrm>
            <a:off x="504454" y="3110337"/>
            <a:ext cx="1284847" cy="3551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화면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/DB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설계</a:t>
            </a:r>
            <a:endParaRPr lang="en-US" altLang="ko-KR" sz="9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</p:txBody>
      </p:sp>
      <p:sp>
        <p:nvSpPr>
          <p:cNvPr id="37" name="Rectangle 96"/>
          <p:cNvSpPr/>
          <p:nvPr/>
        </p:nvSpPr>
        <p:spPr>
          <a:xfrm>
            <a:off x="504454" y="3466382"/>
            <a:ext cx="1284847" cy="3551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HOMS 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본사 개발</a:t>
            </a:r>
            <a:endParaRPr lang="en-US" altLang="ko-KR" sz="9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</p:txBody>
      </p:sp>
      <p:sp>
        <p:nvSpPr>
          <p:cNvPr id="38" name="Rectangle 94"/>
          <p:cNvSpPr/>
          <p:nvPr/>
        </p:nvSpPr>
        <p:spPr>
          <a:xfrm>
            <a:off x="504454" y="3814963"/>
            <a:ext cx="1284847" cy="35516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본부</a:t>
            </a:r>
            <a:r>
              <a:rPr lang="en-US" altLang="ko-KR" sz="9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/</a:t>
            </a:r>
            <a:r>
              <a:rPr lang="ko-KR" altLang="en-US" sz="9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팀</a:t>
            </a:r>
            <a:r>
              <a:rPr lang="en-US" altLang="ko-KR" sz="9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/</a:t>
            </a:r>
            <a:r>
              <a:rPr lang="ko-KR" altLang="en-US" sz="9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지점 개발</a:t>
            </a:r>
            <a:endParaRPr lang="en-US" altLang="ko-KR" sz="600" dirty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</p:txBody>
      </p:sp>
      <p:sp>
        <p:nvSpPr>
          <p:cNvPr id="39" name="Rectangle 95"/>
          <p:cNvSpPr/>
          <p:nvPr/>
        </p:nvSpPr>
        <p:spPr>
          <a:xfrm>
            <a:off x="504454" y="4175003"/>
            <a:ext cx="1284847" cy="3551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마이그레이션</a:t>
            </a:r>
            <a:endParaRPr lang="en-US" altLang="ko-KR" sz="9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</p:txBody>
      </p:sp>
      <p:sp>
        <p:nvSpPr>
          <p:cNvPr id="40" name="Rectangle 96"/>
          <p:cNvSpPr/>
          <p:nvPr/>
        </p:nvSpPr>
        <p:spPr>
          <a:xfrm>
            <a:off x="504454" y="4526876"/>
            <a:ext cx="1284847" cy="3551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단위</a:t>
            </a:r>
            <a:r>
              <a:rPr lang="en-US" altLang="ko-KR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/</a:t>
            </a:r>
            <a:r>
              <a:rPr lang="ko-KR" altLang="en-US" sz="900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통합 테스트</a:t>
            </a:r>
            <a:endParaRPr lang="en-US" altLang="ko-KR" sz="9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</p:txBody>
      </p:sp>
      <p:sp>
        <p:nvSpPr>
          <p:cNvPr id="41" name="Rectangle 96"/>
          <p:cNvSpPr/>
          <p:nvPr/>
        </p:nvSpPr>
        <p:spPr>
          <a:xfrm>
            <a:off x="504454" y="4880566"/>
            <a:ext cx="1284847" cy="364047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매뉴얼</a:t>
            </a:r>
            <a:endParaRPr lang="en-US" altLang="ko-KR" sz="9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</p:txBody>
      </p:sp>
      <p:sp>
        <p:nvSpPr>
          <p:cNvPr id="42" name="Rectangle 97"/>
          <p:cNvSpPr/>
          <p:nvPr/>
        </p:nvSpPr>
        <p:spPr>
          <a:xfrm>
            <a:off x="504454" y="5244613"/>
            <a:ext cx="1284847" cy="3551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900" dirty="0">
                <a:solidFill>
                  <a:srgbClr val="000000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 Mind Stone</a:t>
            </a:r>
            <a:endParaRPr lang="en-US" altLang="ko-KR" sz="900" b="1" dirty="0" smtClean="0">
              <a:solidFill>
                <a:srgbClr val="000000"/>
              </a:solidFill>
              <a:latin typeface="나눔고딕" panose="020D0604000000000000" pitchFamily="50" charset="-127"/>
              <a:ea typeface="나눔고딕" panose="020D0604000000000000" pitchFamily="50" charset="-127"/>
              <a:cs typeface="나눔고딕"/>
            </a:endParaRPr>
          </a:p>
        </p:txBody>
      </p:sp>
      <p:grpSp>
        <p:nvGrpSpPr>
          <p:cNvPr id="44" name="그룹 87"/>
          <p:cNvGrpSpPr/>
          <p:nvPr/>
        </p:nvGrpSpPr>
        <p:grpSpPr>
          <a:xfrm>
            <a:off x="1795615" y="2420889"/>
            <a:ext cx="1220480" cy="3208088"/>
            <a:chOff x="1602311" y="2185912"/>
            <a:chExt cx="1220480" cy="4301315"/>
          </a:xfrm>
        </p:grpSpPr>
        <p:cxnSp>
          <p:nvCxnSpPr>
            <p:cNvPr id="45" name="Straight Connector 101"/>
            <p:cNvCxnSpPr/>
            <p:nvPr/>
          </p:nvCxnSpPr>
          <p:spPr>
            <a:xfrm>
              <a:off x="282279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101"/>
            <p:cNvCxnSpPr/>
            <p:nvPr/>
          </p:nvCxnSpPr>
          <p:spPr>
            <a:xfrm>
              <a:off x="221255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101"/>
            <p:cNvCxnSpPr/>
            <p:nvPr/>
          </p:nvCxnSpPr>
          <p:spPr>
            <a:xfrm>
              <a:off x="160231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그룹 94"/>
          <p:cNvGrpSpPr/>
          <p:nvPr/>
        </p:nvGrpSpPr>
        <p:grpSpPr>
          <a:xfrm>
            <a:off x="3611605" y="2420888"/>
            <a:ext cx="610240" cy="3178893"/>
            <a:chOff x="2212551" y="2185912"/>
            <a:chExt cx="610240" cy="4301315"/>
          </a:xfrm>
        </p:grpSpPr>
        <p:cxnSp>
          <p:nvCxnSpPr>
            <p:cNvPr id="49" name="Straight Connector 101"/>
            <p:cNvCxnSpPr/>
            <p:nvPr/>
          </p:nvCxnSpPr>
          <p:spPr>
            <a:xfrm>
              <a:off x="282279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101"/>
            <p:cNvCxnSpPr/>
            <p:nvPr/>
          </p:nvCxnSpPr>
          <p:spPr>
            <a:xfrm>
              <a:off x="221255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그룹 100"/>
          <p:cNvGrpSpPr/>
          <p:nvPr/>
        </p:nvGrpSpPr>
        <p:grpSpPr>
          <a:xfrm>
            <a:off x="4825414" y="2420888"/>
            <a:ext cx="610240" cy="3178893"/>
            <a:chOff x="2212551" y="2185912"/>
            <a:chExt cx="610240" cy="4301315"/>
          </a:xfrm>
        </p:grpSpPr>
        <p:cxnSp>
          <p:nvCxnSpPr>
            <p:cNvPr id="52" name="Straight Connector 101"/>
            <p:cNvCxnSpPr/>
            <p:nvPr/>
          </p:nvCxnSpPr>
          <p:spPr>
            <a:xfrm>
              <a:off x="282279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101"/>
            <p:cNvCxnSpPr/>
            <p:nvPr/>
          </p:nvCxnSpPr>
          <p:spPr>
            <a:xfrm>
              <a:off x="221255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그룹 105"/>
          <p:cNvGrpSpPr/>
          <p:nvPr/>
        </p:nvGrpSpPr>
        <p:grpSpPr>
          <a:xfrm>
            <a:off x="6052036" y="2420888"/>
            <a:ext cx="610240" cy="3178893"/>
            <a:chOff x="2212551" y="2185912"/>
            <a:chExt cx="610240" cy="4301315"/>
          </a:xfrm>
        </p:grpSpPr>
        <p:cxnSp>
          <p:nvCxnSpPr>
            <p:cNvPr id="55" name="Straight Connector 101"/>
            <p:cNvCxnSpPr/>
            <p:nvPr/>
          </p:nvCxnSpPr>
          <p:spPr>
            <a:xfrm>
              <a:off x="282279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101"/>
            <p:cNvCxnSpPr/>
            <p:nvPr/>
          </p:nvCxnSpPr>
          <p:spPr>
            <a:xfrm>
              <a:off x="221255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110"/>
          <p:cNvGrpSpPr/>
          <p:nvPr/>
        </p:nvGrpSpPr>
        <p:grpSpPr>
          <a:xfrm>
            <a:off x="7267854" y="2420888"/>
            <a:ext cx="610240" cy="3178893"/>
            <a:chOff x="2212551" y="2185912"/>
            <a:chExt cx="610240" cy="4301315"/>
          </a:xfrm>
        </p:grpSpPr>
        <p:cxnSp>
          <p:nvCxnSpPr>
            <p:cNvPr id="58" name="Straight Connector 101"/>
            <p:cNvCxnSpPr/>
            <p:nvPr/>
          </p:nvCxnSpPr>
          <p:spPr>
            <a:xfrm>
              <a:off x="282279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101"/>
            <p:cNvCxnSpPr/>
            <p:nvPr/>
          </p:nvCxnSpPr>
          <p:spPr>
            <a:xfrm>
              <a:off x="221255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Pentagon 81"/>
          <p:cNvSpPr/>
          <p:nvPr/>
        </p:nvSpPr>
        <p:spPr>
          <a:xfrm>
            <a:off x="1789300" y="2379089"/>
            <a:ext cx="7772212" cy="375714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Time</a:t>
            </a:r>
            <a:endParaRPr lang="en-US" sz="800" b="1" dirty="0">
              <a:latin typeface="+mn-ea"/>
              <a:cs typeface="나눔고딕"/>
            </a:endParaRPr>
          </a:p>
        </p:txBody>
      </p:sp>
      <p:sp>
        <p:nvSpPr>
          <p:cNvPr id="61" name="Pentagon 90"/>
          <p:cNvSpPr/>
          <p:nvPr/>
        </p:nvSpPr>
        <p:spPr>
          <a:xfrm>
            <a:off x="1789300" y="2420603"/>
            <a:ext cx="2417303" cy="292686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+mn-ea"/>
                <a:cs typeface="나눔고딕"/>
              </a:rPr>
              <a:t>M1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62" name="Pentagon 90"/>
          <p:cNvSpPr/>
          <p:nvPr/>
        </p:nvSpPr>
        <p:spPr>
          <a:xfrm>
            <a:off x="4222856" y="2413655"/>
            <a:ext cx="2448065" cy="292686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+mn-ea"/>
                <a:cs typeface="나눔고딕"/>
              </a:rPr>
              <a:t>M2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63" name="Pentagon 90"/>
          <p:cNvSpPr/>
          <p:nvPr/>
        </p:nvSpPr>
        <p:spPr>
          <a:xfrm>
            <a:off x="6675787" y="2420603"/>
            <a:ext cx="2409543" cy="292686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+mn-ea"/>
                <a:cs typeface="나눔고딕"/>
              </a:rPr>
              <a:t>M3</a:t>
            </a:r>
            <a:endParaRPr lang="en-US" sz="1000" b="1" dirty="0">
              <a:latin typeface="+mn-ea"/>
              <a:cs typeface="나눔고딕"/>
            </a:endParaRPr>
          </a:p>
        </p:txBody>
      </p:sp>
      <p:cxnSp>
        <p:nvCxnSpPr>
          <p:cNvPr id="65" name="Straight Connector 108"/>
          <p:cNvCxnSpPr/>
          <p:nvPr/>
        </p:nvCxnSpPr>
        <p:spPr>
          <a:xfrm>
            <a:off x="1784648" y="3458501"/>
            <a:ext cx="730068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109"/>
          <p:cNvCxnSpPr/>
          <p:nvPr/>
        </p:nvCxnSpPr>
        <p:spPr>
          <a:xfrm>
            <a:off x="1784648" y="3813667"/>
            <a:ext cx="730068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110"/>
          <p:cNvCxnSpPr/>
          <p:nvPr/>
        </p:nvCxnSpPr>
        <p:spPr>
          <a:xfrm>
            <a:off x="1784648" y="3106804"/>
            <a:ext cx="730068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109"/>
          <p:cNvCxnSpPr/>
          <p:nvPr/>
        </p:nvCxnSpPr>
        <p:spPr>
          <a:xfrm>
            <a:off x="1784648" y="4883575"/>
            <a:ext cx="730068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110"/>
          <p:cNvCxnSpPr/>
          <p:nvPr/>
        </p:nvCxnSpPr>
        <p:spPr>
          <a:xfrm>
            <a:off x="1784648" y="4176712"/>
            <a:ext cx="730068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108"/>
          <p:cNvCxnSpPr/>
          <p:nvPr/>
        </p:nvCxnSpPr>
        <p:spPr>
          <a:xfrm>
            <a:off x="1784648" y="5603737"/>
            <a:ext cx="730068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110"/>
          <p:cNvCxnSpPr/>
          <p:nvPr/>
        </p:nvCxnSpPr>
        <p:spPr>
          <a:xfrm>
            <a:off x="1784648" y="5242415"/>
            <a:ext cx="730068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왼쪽/오른쪽 화살표 72"/>
          <p:cNvSpPr/>
          <p:nvPr/>
        </p:nvSpPr>
        <p:spPr>
          <a:xfrm>
            <a:off x="2394053" y="2863767"/>
            <a:ext cx="627781" cy="1590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4" name="왼쪽/오른쪽 화살표 73"/>
          <p:cNvSpPr/>
          <p:nvPr/>
        </p:nvSpPr>
        <p:spPr>
          <a:xfrm>
            <a:off x="3035493" y="3196194"/>
            <a:ext cx="1184036" cy="1590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5" name="왼쪽/오른쪽 화살표 74"/>
          <p:cNvSpPr/>
          <p:nvPr/>
        </p:nvSpPr>
        <p:spPr>
          <a:xfrm>
            <a:off x="4244545" y="3543776"/>
            <a:ext cx="2403721" cy="157451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" name="왼쪽/오른쪽 화살표 75"/>
          <p:cNvSpPr/>
          <p:nvPr/>
        </p:nvSpPr>
        <p:spPr>
          <a:xfrm>
            <a:off x="4833687" y="3918283"/>
            <a:ext cx="2424673" cy="1590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7" name="왼쪽/오른쪽 화살표 76"/>
          <p:cNvSpPr/>
          <p:nvPr/>
        </p:nvSpPr>
        <p:spPr>
          <a:xfrm>
            <a:off x="4838902" y="4319564"/>
            <a:ext cx="2420822" cy="153842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8" name="왼쪽/오른쪽 화살표 77"/>
          <p:cNvSpPr/>
          <p:nvPr/>
        </p:nvSpPr>
        <p:spPr>
          <a:xfrm>
            <a:off x="7267902" y="4625826"/>
            <a:ext cx="1209907" cy="164677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9" name="왼쪽/오른쪽 화살표 78"/>
          <p:cNvSpPr/>
          <p:nvPr/>
        </p:nvSpPr>
        <p:spPr>
          <a:xfrm>
            <a:off x="7871402" y="4979910"/>
            <a:ext cx="604209" cy="165743"/>
          </a:xfrm>
          <a:prstGeom prst="leftRightArrow">
            <a:avLst/>
          </a:prstGeom>
          <a:solidFill>
            <a:schemeClr val="bg1">
              <a:lumMod val="50000"/>
            </a:schemeClr>
          </a:solidFill>
          <a:ln>
            <a:solidFill>
              <a:srgbClr val="7F7F7F"/>
            </a:solidFill>
            <a:prstDash val="sysDash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ko-KR" altLang="en-US" dirty="0">
              <a:solidFill>
                <a:schemeClr val="dk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2" name="Oval 14"/>
          <p:cNvSpPr/>
          <p:nvPr/>
        </p:nvSpPr>
        <p:spPr>
          <a:xfrm>
            <a:off x="4027680" y="5359708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83" name="Oval 14"/>
          <p:cNvSpPr/>
          <p:nvPr/>
        </p:nvSpPr>
        <p:spPr>
          <a:xfrm>
            <a:off x="5963441" y="5294942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84" name="Oval 14"/>
          <p:cNvSpPr/>
          <p:nvPr/>
        </p:nvSpPr>
        <p:spPr>
          <a:xfrm>
            <a:off x="7753147" y="5360308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85" name="Oval 14"/>
          <p:cNvSpPr/>
          <p:nvPr/>
        </p:nvSpPr>
        <p:spPr>
          <a:xfrm>
            <a:off x="8492689" y="5334669"/>
            <a:ext cx="189324" cy="1893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87" name="Rectangular Callout 97"/>
          <p:cNvSpPr/>
          <p:nvPr/>
        </p:nvSpPr>
        <p:spPr>
          <a:xfrm>
            <a:off x="3665819" y="5684377"/>
            <a:ext cx="1317381" cy="267917"/>
          </a:xfrm>
          <a:prstGeom prst="wedgeRectCallout">
            <a:avLst>
              <a:gd name="adj1" fmla="val -17261"/>
              <a:gd name="adj2" fmla="val -90723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화면 안 검토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88" name="Rectangular Callout 97"/>
          <p:cNvSpPr/>
          <p:nvPr/>
        </p:nvSpPr>
        <p:spPr>
          <a:xfrm>
            <a:off x="5696473" y="4785482"/>
            <a:ext cx="1317381" cy="267917"/>
          </a:xfrm>
          <a:prstGeom prst="wedgeRectCallout">
            <a:avLst>
              <a:gd name="adj1" fmla="val -21260"/>
              <a:gd name="adj2" fmla="val 152692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개발 중간점검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89" name="Rectangular Callout 97"/>
          <p:cNvSpPr/>
          <p:nvPr/>
        </p:nvSpPr>
        <p:spPr>
          <a:xfrm>
            <a:off x="6670921" y="5686175"/>
            <a:ext cx="1024213" cy="267917"/>
          </a:xfrm>
          <a:prstGeom prst="wedgeRectCallout">
            <a:avLst>
              <a:gd name="adj1" fmla="val 59627"/>
              <a:gd name="adj2" fmla="val -125207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+mn-ea"/>
                <a:cs typeface="나눔고딕"/>
              </a:rPr>
              <a:t>QC </a:t>
            </a:r>
            <a:r>
              <a:rPr lang="ko-KR" altLang="en-US" sz="1000" b="1" dirty="0" smtClean="0">
                <a:latin typeface="+mn-ea"/>
                <a:cs typeface="나눔고딕"/>
              </a:rPr>
              <a:t>자료 점검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90" name="Rectangular Callout 97"/>
          <p:cNvSpPr/>
          <p:nvPr/>
        </p:nvSpPr>
        <p:spPr>
          <a:xfrm>
            <a:off x="7903247" y="5670389"/>
            <a:ext cx="1317381" cy="267917"/>
          </a:xfrm>
          <a:prstGeom prst="wedgeRectCallout">
            <a:avLst>
              <a:gd name="adj1" fmla="val 6148"/>
              <a:gd name="adj2" fmla="val -119164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서비스 오픈</a:t>
            </a:r>
            <a:endParaRPr lang="en-US" sz="1000" b="1" dirty="0">
              <a:latin typeface="+mn-ea"/>
              <a:cs typeface="나눔고딕"/>
            </a:endParaRPr>
          </a:p>
        </p:txBody>
      </p:sp>
      <p:grpSp>
        <p:nvGrpSpPr>
          <p:cNvPr id="91" name="Group 100"/>
          <p:cNvGrpSpPr/>
          <p:nvPr/>
        </p:nvGrpSpPr>
        <p:grpSpPr>
          <a:xfrm>
            <a:off x="3085227" y="1916832"/>
            <a:ext cx="4288125" cy="329278"/>
            <a:chOff x="415486" y="2351986"/>
            <a:chExt cx="4288125" cy="329278"/>
          </a:xfrm>
        </p:grpSpPr>
        <p:cxnSp>
          <p:nvCxnSpPr>
            <p:cNvPr id="92" name="Straight Connector 105"/>
            <p:cNvCxnSpPr/>
            <p:nvPr/>
          </p:nvCxnSpPr>
          <p:spPr>
            <a:xfrm>
              <a:off x="415486" y="2681264"/>
              <a:ext cx="4288125" cy="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Rectangle 110"/>
            <p:cNvSpPr/>
            <p:nvPr/>
          </p:nvSpPr>
          <p:spPr>
            <a:xfrm>
              <a:off x="415486" y="2351986"/>
              <a:ext cx="4288125" cy="305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나눔고딕"/>
                </a:rPr>
                <a:t>Time Schedules</a:t>
              </a:r>
              <a:endParaRPr lang="en-US" altLang="ko-KR" sz="1400" b="1" baseline="3000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endParaRPr>
            </a:p>
          </p:txBody>
        </p:sp>
      </p:grpSp>
      <p:grpSp>
        <p:nvGrpSpPr>
          <p:cNvPr id="94" name="그룹 110"/>
          <p:cNvGrpSpPr/>
          <p:nvPr/>
        </p:nvGrpSpPr>
        <p:grpSpPr>
          <a:xfrm>
            <a:off x="8479740" y="2754802"/>
            <a:ext cx="610240" cy="2844979"/>
            <a:chOff x="2212551" y="2185912"/>
            <a:chExt cx="610240" cy="4301315"/>
          </a:xfrm>
        </p:grpSpPr>
        <p:cxnSp>
          <p:nvCxnSpPr>
            <p:cNvPr id="95" name="Straight Connector 101"/>
            <p:cNvCxnSpPr/>
            <p:nvPr/>
          </p:nvCxnSpPr>
          <p:spPr>
            <a:xfrm>
              <a:off x="282279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101"/>
            <p:cNvCxnSpPr/>
            <p:nvPr/>
          </p:nvCxnSpPr>
          <p:spPr>
            <a:xfrm>
              <a:off x="2212551" y="2185912"/>
              <a:ext cx="0" cy="4301315"/>
            </a:xfrm>
            <a:prstGeom prst="line">
              <a:avLst/>
            </a:prstGeom>
            <a:ln w="3175" cmpd="sng"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7" name="Straight Connector 110"/>
          <p:cNvCxnSpPr/>
          <p:nvPr/>
        </p:nvCxnSpPr>
        <p:spPr>
          <a:xfrm>
            <a:off x="1770017" y="4523651"/>
            <a:ext cx="7300682" cy="2"/>
          </a:xfrm>
          <a:prstGeom prst="line">
            <a:avLst/>
          </a:prstGeom>
          <a:ln w="3175" cmpd="sng"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9290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문서양식</Template>
  <TotalTime>57451</TotalTime>
  <Words>609</Words>
  <Application>Microsoft Office PowerPoint</Application>
  <PresentationFormat>A4 용지(210x297mm)</PresentationFormat>
  <Paragraphs>243</Paragraphs>
  <Slides>10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굴림</vt:lpstr>
      <vt:lpstr>나눔고딕</vt:lpstr>
      <vt:lpstr>돋움</vt:lpstr>
      <vt:lpstr>Malgun Gothic</vt:lpstr>
      <vt:lpstr>Malgun Gothic</vt:lpstr>
      <vt:lpstr>Arial</vt:lpstr>
      <vt:lpstr>Wingdings</vt:lpstr>
      <vt:lpstr>디자인 사용자 지정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0</dc:title>
  <dc:creator>Sulhyung Han</dc:creator>
  <cp:lastModifiedBy>jameskang</cp:lastModifiedBy>
  <cp:revision>3340</cp:revision>
  <cp:lastPrinted>2011-12-14T01:17:43Z</cp:lastPrinted>
  <dcterms:created xsi:type="dcterms:W3CDTF">2008-03-04T06:26:07Z</dcterms:created>
  <dcterms:modified xsi:type="dcterms:W3CDTF">2020-01-21T07:52:03Z</dcterms:modified>
</cp:coreProperties>
</file>