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5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26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7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28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9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0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41"/>
  </p:notesMasterIdLst>
  <p:handoutMasterIdLst>
    <p:handoutMasterId r:id="rId42"/>
  </p:handoutMasterIdLst>
  <p:sldIdLst>
    <p:sldId id="2394" r:id="rId32"/>
    <p:sldId id="2395" r:id="rId33"/>
    <p:sldId id="2512" r:id="rId34"/>
    <p:sldId id="2518" r:id="rId35"/>
    <p:sldId id="2511" r:id="rId36"/>
    <p:sldId id="2515" r:id="rId37"/>
    <p:sldId id="2516" r:id="rId38"/>
    <p:sldId id="2517" r:id="rId39"/>
    <p:sldId id="2519" r:id="rId40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FEBA"/>
    <a:srgbClr val="FF6600"/>
    <a:srgbClr val="FFE7E7"/>
    <a:srgbClr val="FFFF99"/>
    <a:srgbClr val="BA8706"/>
    <a:srgbClr val="FFFFCC"/>
    <a:srgbClr val="0033CC"/>
    <a:srgbClr val="0066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98" d="100"/>
          <a:sy n="98" d="100"/>
        </p:scale>
        <p:origin x="108" y="72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8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05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429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453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5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38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5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7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0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2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55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1" y="541597"/>
            <a:ext cx="11659535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91372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6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2020-05-11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2020-05-11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ktelesys.co.kr/index.as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광케이블 라벨 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2019. 11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674150" y="899962"/>
            <a:ext cx="9333708" cy="13481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61905" y="1137658"/>
            <a:ext cx="882991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r>
              <a:rPr lang="en-US" altLang="ko-KR" sz="1500" dirty="0">
                <a:latin typeface="+mn-ea"/>
                <a:ea typeface="+mn-ea"/>
              </a:rPr>
              <a:t>1. </a:t>
            </a:r>
            <a:r>
              <a:rPr lang="ko-KR" altLang="en-US" sz="1500" dirty="0">
                <a:latin typeface="+mn-ea"/>
                <a:ea typeface="+mn-ea"/>
              </a:rPr>
              <a:t>인쇄 정보 저장</a:t>
            </a:r>
            <a:r>
              <a:rPr lang="en-US" altLang="ko-KR" sz="1500" dirty="0">
                <a:latin typeface="+mn-ea"/>
                <a:ea typeface="+mn-ea"/>
              </a:rPr>
              <a:t>/</a:t>
            </a:r>
            <a:r>
              <a:rPr lang="ko-KR" altLang="en-US" sz="1500" dirty="0">
                <a:latin typeface="+mn-ea"/>
                <a:ea typeface="+mn-ea"/>
              </a:rPr>
              <a:t>출력</a:t>
            </a:r>
            <a:endParaRPr lang="ko-KR" altLang="en-US" sz="1500" b="0" dirty="0">
              <a:latin typeface="+mn-ea"/>
              <a:ea typeface="+mn-ea"/>
            </a:endParaRPr>
          </a:p>
          <a:p>
            <a:pPr lvl="1"/>
            <a:r>
              <a:rPr lang="ko-KR" altLang="en-US" sz="1500" dirty="0">
                <a:latin typeface="+mn-ea"/>
                <a:ea typeface="+mn-ea"/>
              </a:rPr>
              <a:t>가</a:t>
            </a:r>
            <a:r>
              <a:rPr lang="en-US" altLang="ko-KR" sz="1500" dirty="0">
                <a:latin typeface="+mn-ea"/>
                <a:ea typeface="+mn-ea"/>
              </a:rPr>
              <a:t>. </a:t>
            </a:r>
            <a:r>
              <a:rPr lang="ko-KR" altLang="en-US" sz="1500" dirty="0">
                <a:latin typeface="+mn-ea"/>
                <a:ea typeface="+mn-ea"/>
              </a:rPr>
              <a:t>기본적인 출력 내용 </a:t>
            </a:r>
            <a:r>
              <a:rPr lang="en-US" altLang="ko-KR" sz="1500" dirty="0">
                <a:latin typeface="+mn-ea"/>
                <a:ea typeface="+mn-ea"/>
              </a:rPr>
              <a:t>: </a:t>
            </a:r>
            <a:r>
              <a:rPr lang="ko-KR" altLang="en-US" sz="1500" dirty="0">
                <a:latin typeface="+mn-ea"/>
                <a:ea typeface="+mn-ea"/>
              </a:rPr>
              <a:t>상품 상세 정보에서 공통적으로 등록</a:t>
            </a:r>
            <a:r>
              <a:rPr lang="en-US" altLang="ko-KR" sz="1500" dirty="0">
                <a:latin typeface="+mn-ea"/>
                <a:ea typeface="+mn-ea"/>
              </a:rPr>
              <a:t>(</a:t>
            </a:r>
            <a:r>
              <a:rPr lang="ko-KR" altLang="en-US" sz="1500" dirty="0">
                <a:latin typeface="+mn-ea"/>
                <a:ea typeface="+mn-ea"/>
              </a:rPr>
              <a:t>인쇄용 필드 추가</a:t>
            </a:r>
            <a:r>
              <a:rPr lang="en-US" altLang="ko-KR" sz="1500" dirty="0">
                <a:latin typeface="+mn-ea"/>
                <a:ea typeface="+mn-ea"/>
              </a:rPr>
              <a:t>) </a:t>
            </a:r>
            <a:r>
              <a:rPr lang="ko-KR" altLang="en-US" sz="1500" dirty="0">
                <a:latin typeface="+mn-ea"/>
                <a:ea typeface="+mn-ea"/>
              </a:rPr>
              <a:t>및 출력 지원</a:t>
            </a:r>
            <a:endParaRPr lang="ko-KR" altLang="en-US" sz="1500" b="0" dirty="0">
              <a:latin typeface="+mn-ea"/>
              <a:ea typeface="+mn-ea"/>
            </a:endParaRPr>
          </a:p>
          <a:p>
            <a:pPr lvl="1"/>
            <a:r>
              <a:rPr lang="ko-KR" altLang="en-US" sz="1500" dirty="0">
                <a:latin typeface="+mn-ea"/>
                <a:ea typeface="+mn-ea"/>
              </a:rPr>
              <a:t>나</a:t>
            </a:r>
            <a:r>
              <a:rPr lang="en-US" altLang="ko-KR" sz="1500" dirty="0">
                <a:latin typeface="+mn-ea"/>
                <a:ea typeface="+mn-ea"/>
              </a:rPr>
              <a:t>. </a:t>
            </a:r>
            <a:r>
              <a:rPr lang="ko-KR" altLang="en-US" sz="1500" dirty="0">
                <a:latin typeface="+mn-ea"/>
                <a:ea typeface="+mn-ea"/>
              </a:rPr>
              <a:t>옵션 출력 지원 </a:t>
            </a:r>
            <a:r>
              <a:rPr lang="en-US" altLang="ko-KR" sz="1500" dirty="0">
                <a:latin typeface="+mn-ea"/>
                <a:ea typeface="+mn-ea"/>
              </a:rPr>
              <a:t>: </a:t>
            </a:r>
            <a:r>
              <a:rPr lang="ko-KR" altLang="en-US" sz="1500" dirty="0">
                <a:latin typeface="+mn-ea"/>
                <a:ea typeface="+mn-ea"/>
              </a:rPr>
              <a:t>제조사별로 필요한 정보를 입력</a:t>
            </a:r>
            <a:r>
              <a:rPr lang="en-US" altLang="ko-KR" sz="1500" dirty="0">
                <a:latin typeface="+mn-ea"/>
                <a:ea typeface="+mn-ea"/>
              </a:rPr>
              <a:t>, </a:t>
            </a:r>
            <a:r>
              <a:rPr lang="ko-KR" altLang="en-US" sz="1500" dirty="0">
                <a:latin typeface="+mn-ea"/>
                <a:ea typeface="+mn-ea"/>
              </a:rPr>
              <a:t>저장 및 출력이 가능토록 별도 화면 </a:t>
            </a:r>
            <a:r>
              <a:rPr lang="ko-KR" altLang="en-US" sz="1500" dirty="0" smtClean="0">
                <a:latin typeface="+mn-ea"/>
                <a:ea typeface="+mn-ea"/>
              </a:rPr>
              <a:t>구성</a:t>
            </a:r>
            <a:endParaRPr lang="en-US" altLang="ko-KR" sz="1500" dirty="0" smtClean="0">
              <a:latin typeface="+mn-ea"/>
              <a:ea typeface="+mn-ea"/>
            </a:endParaRPr>
          </a:p>
          <a:p>
            <a:pPr lvl="1"/>
            <a:r>
              <a:rPr lang="ko-KR" altLang="en-US" sz="1500" dirty="0" smtClean="0">
                <a:latin typeface="+mn-ea"/>
                <a:ea typeface="+mn-ea"/>
              </a:rPr>
              <a:t>다</a:t>
            </a:r>
            <a:r>
              <a:rPr lang="en-US" altLang="ko-KR" sz="1500" dirty="0" smtClean="0">
                <a:latin typeface="+mn-ea"/>
                <a:ea typeface="+mn-ea"/>
              </a:rPr>
              <a:t>. </a:t>
            </a:r>
            <a:r>
              <a:rPr lang="ko-KR" altLang="en-US" sz="1500" dirty="0" smtClean="0">
                <a:latin typeface="+mn-ea"/>
                <a:ea typeface="+mn-ea"/>
              </a:rPr>
              <a:t>인쇄 정보 일괄 저장 기능</a:t>
            </a:r>
            <a:endParaRPr lang="en-US" altLang="ko-KR" sz="1500" dirty="0" smtClean="0">
              <a:latin typeface="+mn-ea"/>
              <a:ea typeface="+mn-ea"/>
            </a:endParaRPr>
          </a:p>
          <a:p>
            <a:endParaRPr lang="ko-KR" altLang="en-US" sz="1500" b="0" dirty="0">
              <a:latin typeface="+mn-ea"/>
              <a:ea typeface="+mn-ea"/>
            </a:endParaRPr>
          </a:p>
          <a:p>
            <a:r>
              <a:rPr lang="en-US" altLang="ko-KR" sz="1500" dirty="0">
                <a:latin typeface="+mn-ea"/>
                <a:ea typeface="+mn-ea"/>
              </a:rPr>
              <a:t>2. </a:t>
            </a:r>
            <a:r>
              <a:rPr lang="ko-KR" altLang="en-US" sz="1500" dirty="0">
                <a:latin typeface="+mn-ea"/>
                <a:ea typeface="+mn-ea"/>
              </a:rPr>
              <a:t>인쇄 </a:t>
            </a:r>
            <a:r>
              <a:rPr lang="en-US" altLang="ko-KR" sz="1500" dirty="0">
                <a:latin typeface="+mn-ea"/>
                <a:ea typeface="+mn-ea"/>
              </a:rPr>
              <a:t>: </a:t>
            </a:r>
            <a:r>
              <a:rPr lang="ko-KR" altLang="en-US" sz="1500" dirty="0" smtClean="0">
                <a:latin typeface="+mn-ea"/>
                <a:ea typeface="+mn-ea"/>
              </a:rPr>
              <a:t>출하처리 시 </a:t>
            </a:r>
            <a:r>
              <a:rPr lang="ko-KR" altLang="en-US" sz="1500" dirty="0">
                <a:latin typeface="+mn-ea"/>
                <a:ea typeface="+mn-ea"/>
              </a:rPr>
              <a:t>출력 가능토록 구현 </a:t>
            </a:r>
            <a:endParaRPr lang="ko-KR" altLang="en-US" sz="1500" b="0" dirty="0" smtClean="0">
              <a:latin typeface="+mn-ea"/>
              <a:ea typeface="+mn-ea"/>
            </a:endParaRPr>
          </a:p>
          <a:p>
            <a:r>
              <a:rPr lang="ko-KR" altLang="en-US" sz="1500" dirty="0" smtClean="0">
                <a:latin typeface="+mn-ea"/>
                <a:ea typeface="+mn-ea"/>
              </a:rPr>
              <a:t> </a:t>
            </a:r>
            <a:endParaRPr lang="ko-KR" altLang="en-US" sz="1500" b="0" dirty="0" smtClean="0">
              <a:latin typeface="+mn-ea"/>
              <a:ea typeface="+mn-ea"/>
            </a:endParaRPr>
          </a:p>
          <a:p>
            <a:r>
              <a:rPr lang="en-US" altLang="ko-KR" sz="1500" dirty="0" smtClean="0">
                <a:latin typeface="+mn-ea"/>
                <a:ea typeface="+mn-ea"/>
              </a:rPr>
              <a:t>3</a:t>
            </a:r>
            <a:r>
              <a:rPr lang="en-US" altLang="ko-KR" sz="1500" dirty="0">
                <a:latin typeface="+mn-ea"/>
                <a:ea typeface="+mn-ea"/>
              </a:rPr>
              <a:t>. </a:t>
            </a:r>
            <a:r>
              <a:rPr lang="ko-KR" altLang="en-US" sz="1500" dirty="0">
                <a:latin typeface="+mn-ea"/>
                <a:ea typeface="+mn-ea"/>
              </a:rPr>
              <a:t>대상 </a:t>
            </a:r>
            <a:r>
              <a:rPr lang="en-US" altLang="ko-KR" sz="1500" dirty="0">
                <a:latin typeface="+mn-ea"/>
                <a:ea typeface="+mn-ea"/>
              </a:rPr>
              <a:t>: </a:t>
            </a:r>
            <a:r>
              <a:rPr lang="ko-KR" altLang="en-US" sz="1500" dirty="0">
                <a:latin typeface="+mn-ea"/>
                <a:ea typeface="+mn-ea"/>
              </a:rPr>
              <a:t>광케이블 물류 입고</a:t>
            </a:r>
            <a:r>
              <a:rPr lang="en-US" altLang="ko-KR" sz="1500" dirty="0">
                <a:latin typeface="+mn-ea"/>
                <a:ea typeface="+mn-ea"/>
              </a:rPr>
              <a:t>, </a:t>
            </a:r>
            <a:r>
              <a:rPr lang="ko-KR" altLang="en-US" sz="1500" dirty="0">
                <a:latin typeface="+mn-ea"/>
                <a:ea typeface="+mn-ea"/>
              </a:rPr>
              <a:t>제조사 직접 </a:t>
            </a:r>
            <a:r>
              <a:rPr lang="ko-KR" altLang="en-US" sz="1500" dirty="0" smtClean="0">
                <a:latin typeface="+mn-ea"/>
                <a:ea typeface="+mn-ea"/>
              </a:rPr>
              <a:t>출고 대상</a:t>
            </a:r>
            <a:endParaRPr lang="ko-KR" altLang="en-US" sz="1500" b="0" dirty="0">
              <a:latin typeface="+mn-ea"/>
              <a:ea typeface="+mn-ea"/>
            </a:endParaRPr>
          </a:p>
          <a:p>
            <a:r>
              <a:rPr lang="ko-KR" altLang="en-US" sz="1500" dirty="0">
                <a:latin typeface="+mn-ea"/>
                <a:ea typeface="+mn-ea"/>
              </a:rPr>
              <a:t> </a:t>
            </a:r>
            <a:endParaRPr lang="ko-KR" altLang="en-US" sz="1500" b="0" dirty="0">
              <a:latin typeface="+mn-ea"/>
              <a:ea typeface="+mn-ea"/>
            </a:endParaRPr>
          </a:p>
          <a:p>
            <a:r>
              <a:rPr lang="en-US" altLang="ko-KR" sz="1500" dirty="0" smtClean="0">
                <a:latin typeface="+mn-ea"/>
                <a:ea typeface="+mn-ea"/>
              </a:rPr>
              <a:t>4.</a:t>
            </a:r>
            <a:r>
              <a:rPr lang="en-US" altLang="ko-KR" sz="1500" dirty="0">
                <a:latin typeface="+mn-ea"/>
                <a:ea typeface="+mn-ea"/>
              </a:rPr>
              <a:t> </a:t>
            </a:r>
            <a:r>
              <a:rPr lang="ko-KR" altLang="en-US" sz="1500" dirty="0">
                <a:latin typeface="+mn-ea"/>
                <a:ea typeface="+mn-ea"/>
              </a:rPr>
              <a:t>출력 지원 </a:t>
            </a:r>
            <a:r>
              <a:rPr lang="en-US" altLang="ko-KR" sz="1500" dirty="0">
                <a:latin typeface="+mn-ea"/>
                <a:ea typeface="+mn-ea"/>
              </a:rPr>
              <a:t>: </a:t>
            </a:r>
            <a:r>
              <a:rPr lang="ko-KR" altLang="en-US" sz="1500" dirty="0">
                <a:latin typeface="+mn-ea"/>
                <a:ea typeface="+mn-ea"/>
              </a:rPr>
              <a:t>국문 </a:t>
            </a:r>
            <a:r>
              <a:rPr lang="en-US" altLang="ko-KR" sz="1500" dirty="0">
                <a:latin typeface="+mn-ea"/>
                <a:ea typeface="+mn-ea"/>
              </a:rPr>
              <a:t>/ </a:t>
            </a:r>
            <a:r>
              <a:rPr lang="ko-KR" altLang="en-US" sz="1500" dirty="0">
                <a:latin typeface="+mn-ea"/>
                <a:ea typeface="+mn-ea"/>
              </a:rPr>
              <a:t>영문</a:t>
            </a:r>
            <a:endParaRPr lang="ko-KR" altLang="en-US" sz="1500" b="0" dirty="0">
              <a:latin typeface="+mn-ea"/>
              <a:ea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61904" y="408937"/>
            <a:ext cx="6835861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ko-KR" altLang="en-US" sz="2954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광케이블 바코드 라벨링 개발 요건</a:t>
            </a:r>
            <a:endParaRPr lang="en-US" altLang="ko-KR" sz="2954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97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라벨 고도화 프로세스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36182" y="631767"/>
            <a:ext cx="29759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운영사의 상품관리 상품조회 페이지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라벨유형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 또는 상품조회의 상품라벨일괄변경에서 설정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라벨유형 설정 여부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기존과 동일한 바코드 라벨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일반상품 라벨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조장상품 라벨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기본라벨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설정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정보를 설정하지 않으면 라벨 출력 시 제조사 정보는 제외되고 출력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 또는 상품라벨일괄변경에서 처리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공급사는 상품상세에서 설정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 startAt="7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상품상세에서 라벨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 startAt="7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 startAt="10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배송처리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배송처리 시 라벨 유형에 따라 라벨 출력이 달라짐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 startAt="10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+mj-lt"/>
              <a:buAutoNum type="arabicPeriod" startAt="10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라벨유형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라벨유형이 기본 또는 일반으로 설정되어 있으면 기본 또는 일반라벨 출력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라벨유형이 조장으로 설정되어 있으면 조장 라벨 출력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1400559" y="1033527"/>
            <a:ext cx="984251" cy="612000"/>
            <a:chOff x="1312423" y="2851311"/>
            <a:chExt cx="984251" cy="612000"/>
          </a:xfrm>
        </p:grpSpPr>
        <p:sp>
          <p:nvSpPr>
            <p:cNvPr id="85" name="AutoShape 507"/>
            <p:cNvSpPr>
              <a:spLocks noChangeArrowheads="1"/>
            </p:cNvSpPr>
            <p:nvPr/>
          </p:nvSpPr>
          <p:spPr bwMode="auto">
            <a:xfrm>
              <a:off x="1317186" y="2851311"/>
              <a:ext cx="979488" cy="612000"/>
            </a:xfrm>
            <a:prstGeom prst="homePlate">
              <a:avLst>
                <a:gd name="adj" fmla="val 10025"/>
              </a:avLst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 b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상품관리</a:t>
              </a:r>
              <a:endParaRPr lang="ko-KR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1312423" y="2861209"/>
              <a:ext cx="903288" cy="102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36000" tIns="45720" rIns="3600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8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</a:t>
              </a:r>
              <a:endParaRPr lang="ko-KR" altLang="ko-KR" sz="1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7" name="Rectangle 71"/>
            <p:cNvSpPr>
              <a:spLocks noChangeArrowheads="1"/>
            </p:cNvSpPr>
            <p:nvPr/>
          </p:nvSpPr>
          <p:spPr bwMode="auto">
            <a:xfrm>
              <a:off x="1345761" y="2966783"/>
              <a:ext cx="841375" cy="4965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endParaRPr lang="ko-KR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8" name="Line 72"/>
            <p:cNvSpPr>
              <a:spLocks noChangeShapeType="1"/>
            </p:cNvSpPr>
            <p:nvPr/>
          </p:nvSpPr>
          <p:spPr bwMode="auto">
            <a:xfrm>
              <a:off x="1317186" y="2966783"/>
              <a:ext cx="9366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89" name="Oval 21"/>
          <p:cNvSpPr>
            <a:spLocks noChangeArrowheads="1"/>
          </p:cNvSpPr>
          <p:nvPr/>
        </p:nvSpPr>
        <p:spPr bwMode="auto">
          <a:xfrm>
            <a:off x="587576" y="1121663"/>
            <a:ext cx="540000" cy="540000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Start</a:t>
            </a:r>
            <a:endParaRPr lang="ko-KR" altLang="ko-KR" sz="100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90" name="AutoShape 113"/>
          <p:cNvCxnSpPr>
            <a:cxnSpLocks noChangeShapeType="1"/>
            <a:stCxn id="89" idx="6"/>
            <a:endCxn id="87" idx="1"/>
          </p:cNvCxnSpPr>
          <p:nvPr/>
        </p:nvCxnSpPr>
        <p:spPr bwMode="auto">
          <a:xfrm>
            <a:off x="1127576" y="1391663"/>
            <a:ext cx="306321" cy="5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92" name="Group 36"/>
          <p:cNvGrpSpPr>
            <a:grpSpLocks/>
          </p:cNvGrpSpPr>
          <p:nvPr/>
        </p:nvGrpSpPr>
        <p:grpSpPr bwMode="auto">
          <a:xfrm>
            <a:off x="478957" y="1799498"/>
            <a:ext cx="757238" cy="313771"/>
            <a:chOff x="4776" y="2330"/>
            <a:chExt cx="567" cy="141"/>
          </a:xfrm>
        </p:grpSpPr>
        <p:sp>
          <p:nvSpPr>
            <p:cNvPr id="93" name="Rectangle 37"/>
            <p:cNvSpPr>
              <a:spLocks noChangeArrowheads="1"/>
            </p:cNvSpPr>
            <p:nvPr/>
          </p:nvSpPr>
          <p:spPr bwMode="auto">
            <a:xfrm>
              <a:off x="4776" y="2330"/>
              <a:ext cx="567" cy="83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1800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800"/>
                <a:buNone/>
                <a:tabLst/>
              </a:pPr>
              <a:r>
                <a:rPr lang="ko-KR" altLang="en-US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운영사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4" name="Line 38"/>
            <p:cNvSpPr>
              <a:spLocks noChangeShapeType="1"/>
            </p:cNvSpPr>
            <p:nvPr/>
          </p:nvSpPr>
          <p:spPr bwMode="auto">
            <a:xfrm>
              <a:off x="4776" y="2330"/>
              <a:ext cx="56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b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5" name="Line 39"/>
            <p:cNvSpPr>
              <a:spLocks noChangeShapeType="1"/>
            </p:cNvSpPr>
            <p:nvPr/>
          </p:nvSpPr>
          <p:spPr bwMode="auto">
            <a:xfrm>
              <a:off x="4776" y="2419"/>
              <a:ext cx="56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b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>
              <a:off x="4795" y="2330"/>
              <a:ext cx="0" cy="14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97" name="Line 41"/>
            <p:cNvSpPr>
              <a:spLocks noChangeShapeType="1"/>
            </p:cNvSpPr>
            <p:nvPr/>
          </p:nvSpPr>
          <p:spPr bwMode="auto">
            <a:xfrm>
              <a:off x="5320" y="2330"/>
              <a:ext cx="0" cy="14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b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00" name="Rectangle 118"/>
          <p:cNvSpPr>
            <a:spLocks noChangeArrowheads="1"/>
          </p:cNvSpPr>
          <p:nvPr/>
        </p:nvSpPr>
        <p:spPr bwMode="auto">
          <a:xfrm>
            <a:off x="2775173" y="1021335"/>
            <a:ext cx="971550" cy="612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라벨유형 설정</a:t>
            </a:r>
            <a:endParaRPr lang="en-US" altLang="ko-KR" sz="9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01" name="Rectangle 119"/>
          <p:cNvSpPr>
            <a:spLocks noChangeArrowheads="1"/>
          </p:cNvSpPr>
          <p:nvPr/>
        </p:nvSpPr>
        <p:spPr bwMode="auto">
          <a:xfrm>
            <a:off x="2775173" y="1057877"/>
            <a:ext cx="233035" cy="100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</a:t>
            </a:r>
            <a:endParaRPr lang="ko-KR" altLang="ko-KR" sz="8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2" name="Rectangle 120"/>
          <p:cNvSpPr>
            <a:spLocks noChangeArrowheads="1"/>
          </p:cNvSpPr>
          <p:nvPr/>
        </p:nvSpPr>
        <p:spPr bwMode="auto">
          <a:xfrm>
            <a:off x="3008208" y="1057877"/>
            <a:ext cx="738515" cy="100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상품관리</a:t>
            </a:r>
            <a:endParaRPr lang="ko-KR" altLang="ko-KR" sz="8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3" name="Rectangle 121"/>
          <p:cNvSpPr>
            <a:spLocks noChangeArrowheads="1"/>
          </p:cNvSpPr>
          <p:nvPr/>
        </p:nvSpPr>
        <p:spPr bwMode="auto">
          <a:xfrm>
            <a:off x="2775173" y="1531893"/>
            <a:ext cx="971550" cy="1136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OK Plaza</a:t>
            </a:r>
            <a:endParaRPr lang="ko-KR" altLang="ko-KR" sz="8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4" name="Line 122"/>
          <p:cNvSpPr>
            <a:spLocks noChangeShapeType="1"/>
          </p:cNvSpPr>
          <p:nvPr/>
        </p:nvSpPr>
        <p:spPr bwMode="auto">
          <a:xfrm flipH="1">
            <a:off x="2775173" y="1161771"/>
            <a:ext cx="9698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5" name="Line 123"/>
          <p:cNvSpPr>
            <a:spLocks noChangeShapeType="1"/>
          </p:cNvSpPr>
          <p:nvPr/>
        </p:nvSpPr>
        <p:spPr bwMode="auto">
          <a:xfrm flipH="1">
            <a:off x="2775173" y="1522153"/>
            <a:ext cx="9698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6" name="Line 124"/>
          <p:cNvSpPr>
            <a:spLocks noChangeShapeType="1"/>
          </p:cNvSpPr>
          <p:nvPr/>
        </p:nvSpPr>
        <p:spPr bwMode="auto">
          <a:xfrm flipV="1">
            <a:off x="3009921" y="1033527"/>
            <a:ext cx="0" cy="12662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108" name="그룹 107"/>
          <p:cNvGrpSpPr/>
          <p:nvPr/>
        </p:nvGrpSpPr>
        <p:grpSpPr>
          <a:xfrm>
            <a:off x="1509178" y="2950468"/>
            <a:ext cx="984251" cy="612000"/>
            <a:chOff x="1312423" y="2851311"/>
            <a:chExt cx="984251" cy="612000"/>
          </a:xfrm>
        </p:grpSpPr>
        <p:sp>
          <p:nvSpPr>
            <p:cNvPr id="109" name="AutoShape 507"/>
            <p:cNvSpPr>
              <a:spLocks noChangeArrowheads="1"/>
            </p:cNvSpPr>
            <p:nvPr/>
          </p:nvSpPr>
          <p:spPr bwMode="auto">
            <a:xfrm>
              <a:off x="1317186" y="2851311"/>
              <a:ext cx="979488" cy="612000"/>
            </a:xfrm>
            <a:prstGeom prst="homePlate">
              <a:avLst>
                <a:gd name="adj" fmla="val 10025"/>
              </a:avLst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 b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상품관리</a:t>
              </a:r>
              <a:endParaRPr lang="ko-KR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0" name="Rectangle 70"/>
            <p:cNvSpPr>
              <a:spLocks noChangeArrowheads="1"/>
            </p:cNvSpPr>
            <p:nvPr/>
          </p:nvSpPr>
          <p:spPr bwMode="auto">
            <a:xfrm>
              <a:off x="1312423" y="2861209"/>
              <a:ext cx="903288" cy="102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36000" tIns="45720" rIns="3600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7</a:t>
              </a:r>
              <a:endParaRPr lang="ko-KR" altLang="ko-KR" sz="1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1" name="Rectangle 71"/>
            <p:cNvSpPr>
              <a:spLocks noChangeArrowheads="1"/>
            </p:cNvSpPr>
            <p:nvPr/>
          </p:nvSpPr>
          <p:spPr bwMode="auto">
            <a:xfrm>
              <a:off x="1345761" y="2966783"/>
              <a:ext cx="841375" cy="4965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endParaRPr lang="ko-KR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2" name="Line 72"/>
            <p:cNvSpPr>
              <a:spLocks noChangeShapeType="1"/>
            </p:cNvSpPr>
            <p:nvPr/>
          </p:nvSpPr>
          <p:spPr bwMode="auto">
            <a:xfrm>
              <a:off x="1317186" y="2966783"/>
              <a:ext cx="9366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13" name="Oval 21"/>
          <p:cNvSpPr>
            <a:spLocks noChangeArrowheads="1"/>
          </p:cNvSpPr>
          <p:nvPr/>
        </p:nvSpPr>
        <p:spPr bwMode="auto">
          <a:xfrm>
            <a:off x="696195" y="3038604"/>
            <a:ext cx="540000" cy="540000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Start</a:t>
            </a:r>
            <a:endParaRPr lang="ko-KR" altLang="ko-KR" sz="100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14" name="AutoShape 113"/>
          <p:cNvCxnSpPr>
            <a:cxnSpLocks noChangeShapeType="1"/>
            <a:stCxn id="113" idx="6"/>
            <a:endCxn id="111" idx="1"/>
          </p:cNvCxnSpPr>
          <p:nvPr/>
        </p:nvCxnSpPr>
        <p:spPr bwMode="auto">
          <a:xfrm>
            <a:off x="1236195" y="3308604"/>
            <a:ext cx="306321" cy="5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grpSp>
        <p:nvGrpSpPr>
          <p:cNvPr id="115" name="Group 36"/>
          <p:cNvGrpSpPr>
            <a:grpSpLocks/>
          </p:cNvGrpSpPr>
          <p:nvPr/>
        </p:nvGrpSpPr>
        <p:grpSpPr bwMode="auto">
          <a:xfrm>
            <a:off x="587576" y="3716439"/>
            <a:ext cx="757238" cy="313771"/>
            <a:chOff x="4776" y="2330"/>
            <a:chExt cx="567" cy="141"/>
          </a:xfrm>
        </p:grpSpPr>
        <p:sp>
          <p:nvSpPr>
            <p:cNvPr id="116" name="Rectangle 37"/>
            <p:cNvSpPr>
              <a:spLocks noChangeArrowheads="1"/>
            </p:cNvSpPr>
            <p:nvPr/>
          </p:nvSpPr>
          <p:spPr bwMode="auto">
            <a:xfrm>
              <a:off x="4776" y="2330"/>
              <a:ext cx="567" cy="83"/>
            </a:xfrm>
            <a:prstGeom prst="rect">
              <a:avLst/>
            </a:prstGeom>
            <a:solidFill>
              <a:srgbClr val="EAEAEA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0" tIns="0" rIns="18000" bIns="0" numCol="1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800"/>
                <a:buNone/>
                <a:tabLst/>
              </a:pPr>
              <a:r>
                <a:rPr lang="ko-KR" altLang="en-US" sz="800" b="0" dirty="0" smtClean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공급사</a:t>
              </a:r>
              <a:endParaRPr kumimoji="1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7" name="Line 38"/>
            <p:cNvSpPr>
              <a:spLocks noChangeShapeType="1"/>
            </p:cNvSpPr>
            <p:nvPr/>
          </p:nvSpPr>
          <p:spPr bwMode="auto">
            <a:xfrm>
              <a:off x="4776" y="2330"/>
              <a:ext cx="56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8" name="Line 39"/>
            <p:cNvSpPr>
              <a:spLocks noChangeShapeType="1"/>
            </p:cNvSpPr>
            <p:nvPr/>
          </p:nvSpPr>
          <p:spPr bwMode="auto">
            <a:xfrm>
              <a:off x="4776" y="2419"/>
              <a:ext cx="56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19" name="Line 40"/>
            <p:cNvSpPr>
              <a:spLocks noChangeShapeType="1"/>
            </p:cNvSpPr>
            <p:nvPr/>
          </p:nvSpPr>
          <p:spPr bwMode="auto">
            <a:xfrm>
              <a:off x="4795" y="2330"/>
              <a:ext cx="0" cy="14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20" name="Line 41"/>
            <p:cNvSpPr>
              <a:spLocks noChangeShapeType="1"/>
            </p:cNvSpPr>
            <p:nvPr/>
          </p:nvSpPr>
          <p:spPr bwMode="auto">
            <a:xfrm>
              <a:off x="5320" y="2330"/>
              <a:ext cx="0" cy="14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ko-KR" altLang="en-US" b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121" name="Rectangle 118"/>
          <p:cNvSpPr>
            <a:spLocks noChangeArrowheads="1"/>
          </p:cNvSpPr>
          <p:nvPr/>
        </p:nvSpPr>
        <p:spPr bwMode="auto">
          <a:xfrm>
            <a:off x="5302441" y="1020682"/>
            <a:ext cx="971550" cy="612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제조사 정보</a:t>
            </a:r>
            <a:endParaRPr lang="en-US" altLang="ko-KR" sz="9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설정</a:t>
            </a:r>
            <a:endParaRPr lang="en-US" altLang="ko-KR" sz="9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22" name="Rectangle 119"/>
          <p:cNvSpPr>
            <a:spLocks noChangeArrowheads="1"/>
          </p:cNvSpPr>
          <p:nvPr/>
        </p:nvSpPr>
        <p:spPr bwMode="auto">
          <a:xfrm>
            <a:off x="5302441" y="1057224"/>
            <a:ext cx="233035" cy="100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5</a:t>
            </a:r>
            <a:endParaRPr lang="ko-KR" altLang="ko-KR" sz="8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3" name="Rectangle 120"/>
          <p:cNvSpPr>
            <a:spLocks noChangeArrowheads="1"/>
          </p:cNvSpPr>
          <p:nvPr/>
        </p:nvSpPr>
        <p:spPr bwMode="auto">
          <a:xfrm>
            <a:off x="5535476" y="1057224"/>
            <a:ext cx="738515" cy="100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상품관리</a:t>
            </a:r>
            <a:endParaRPr lang="ko-KR" altLang="ko-KR" sz="8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4" name="Rectangle 121"/>
          <p:cNvSpPr>
            <a:spLocks noChangeArrowheads="1"/>
          </p:cNvSpPr>
          <p:nvPr/>
        </p:nvSpPr>
        <p:spPr bwMode="auto">
          <a:xfrm>
            <a:off x="5302441" y="1531240"/>
            <a:ext cx="971550" cy="1136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OK Plaza</a:t>
            </a:r>
            <a:endParaRPr lang="ko-KR" altLang="ko-KR" sz="8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5" name="Line 122"/>
          <p:cNvSpPr>
            <a:spLocks noChangeShapeType="1"/>
          </p:cNvSpPr>
          <p:nvPr/>
        </p:nvSpPr>
        <p:spPr bwMode="auto">
          <a:xfrm flipH="1">
            <a:off x="5302441" y="1161118"/>
            <a:ext cx="9698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6" name="Line 123"/>
          <p:cNvSpPr>
            <a:spLocks noChangeShapeType="1"/>
          </p:cNvSpPr>
          <p:nvPr/>
        </p:nvSpPr>
        <p:spPr bwMode="auto">
          <a:xfrm flipH="1">
            <a:off x="5302441" y="1521500"/>
            <a:ext cx="9698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27" name="Line 124"/>
          <p:cNvSpPr>
            <a:spLocks noChangeShapeType="1"/>
          </p:cNvSpPr>
          <p:nvPr/>
        </p:nvSpPr>
        <p:spPr bwMode="auto">
          <a:xfrm flipV="1">
            <a:off x="5537189" y="1032874"/>
            <a:ext cx="0" cy="12662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3" name="Rectangle 118"/>
          <p:cNvSpPr>
            <a:spLocks noChangeArrowheads="1"/>
          </p:cNvSpPr>
          <p:nvPr/>
        </p:nvSpPr>
        <p:spPr bwMode="auto">
          <a:xfrm>
            <a:off x="5300730" y="2951738"/>
            <a:ext cx="971550" cy="6120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제조사 정보 </a:t>
            </a:r>
            <a:endParaRPr lang="en-US" altLang="ko-KR" sz="9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설정</a:t>
            </a:r>
            <a:endParaRPr lang="en-US" altLang="ko-KR" sz="900" b="0" dirty="0" smtClean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34" name="Rectangle 119"/>
          <p:cNvSpPr>
            <a:spLocks noChangeArrowheads="1"/>
          </p:cNvSpPr>
          <p:nvPr/>
        </p:nvSpPr>
        <p:spPr bwMode="auto">
          <a:xfrm>
            <a:off x="5300730" y="2988280"/>
            <a:ext cx="233035" cy="100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9</a:t>
            </a:r>
            <a:endParaRPr lang="ko-KR" altLang="ko-KR" sz="8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5" name="Rectangle 120"/>
          <p:cNvSpPr>
            <a:spLocks noChangeArrowheads="1"/>
          </p:cNvSpPr>
          <p:nvPr/>
        </p:nvSpPr>
        <p:spPr bwMode="auto">
          <a:xfrm>
            <a:off x="5533765" y="2988280"/>
            <a:ext cx="738515" cy="1006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3600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상품관리</a:t>
            </a:r>
            <a:endParaRPr lang="ko-KR" altLang="ko-KR" sz="8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6" name="Rectangle 121"/>
          <p:cNvSpPr>
            <a:spLocks noChangeArrowheads="1"/>
          </p:cNvSpPr>
          <p:nvPr/>
        </p:nvSpPr>
        <p:spPr bwMode="auto">
          <a:xfrm>
            <a:off x="5300730" y="3462296"/>
            <a:ext cx="971550" cy="1136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OK Plaza</a:t>
            </a:r>
            <a:endParaRPr lang="ko-KR" altLang="ko-KR" sz="8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7" name="Line 122"/>
          <p:cNvSpPr>
            <a:spLocks noChangeShapeType="1"/>
          </p:cNvSpPr>
          <p:nvPr/>
        </p:nvSpPr>
        <p:spPr bwMode="auto">
          <a:xfrm flipH="1">
            <a:off x="5300730" y="3092174"/>
            <a:ext cx="9698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8" name="Line 123"/>
          <p:cNvSpPr>
            <a:spLocks noChangeShapeType="1"/>
          </p:cNvSpPr>
          <p:nvPr/>
        </p:nvSpPr>
        <p:spPr bwMode="auto">
          <a:xfrm flipH="1">
            <a:off x="5300730" y="3452556"/>
            <a:ext cx="96983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39" name="Line 124"/>
          <p:cNvSpPr>
            <a:spLocks noChangeShapeType="1"/>
          </p:cNvSpPr>
          <p:nvPr/>
        </p:nvSpPr>
        <p:spPr bwMode="auto">
          <a:xfrm flipV="1">
            <a:off x="5535478" y="2963930"/>
            <a:ext cx="0" cy="12662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0" name="AutoShape 34"/>
          <p:cNvSpPr>
            <a:spLocks noChangeArrowheads="1"/>
          </p:cNvSpPr>
          <p:nvPr/>
        </p:nvSpPr>
        <p:spPr bwMode="auto">
          <a:xfrm>
            <a:off x="6135445" y="1438083"/>
            <a:ext cx="770184" cy="248515"/>
          </a:xfrm>
          <a:prstGeom prst="flowChartDocumen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AutoShape 34"/>
          <p:cNvSpPr>
            <a:spLocks noChangeArrowheads="1"/>
          </p:cNvSpPr>
          <p:nvPr/>
        </p:nvSpPr>
        <p:spPr bwMode="auto">
          <a:xfrm>
            <a:off x="6158482" y="3362892"/>
            <a:ext cx="770184" cy="296365"/>
          </a:xfrm>
          <a:prstGeom prst="flowChartDocumen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상품상세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AutoShape 42"/>
          <p:cNvSpPr>
            <a:spLocks noChangeArrowheads="1"/>
          </p:cNvSpPr>
          <p:nvPr/>
        </p:nvSpPr>
        <p:spPr bwMode="auto">
          <a:xfrm>
            <a:off x="2981100" y="2950468"/>
            <a:ext cx="972000" cy="612000"/>
          </a:xfrm>
          <a:prstGeom prst="flowChartDecision">
            <a:avLst/>
          </a:prstGeom>
          <a:solidFill>
            <a:schemeClr val="bg1"/>
          </a:solidFill>
          <a:ln w="9525" algn="ctr">
            <a:solidFill>
              <a:schemeClr val="bg2">
                <a:lumMod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8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라벨유형 기본</a:t>
            </a:r>
            <a: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 여부</a:t>
            </a:r>
            <a:endParaRPr lang="ko-KR" altLang="ko-KR" sz="9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43" name="AutoShape 113"/>
          <p:cNvCxnSpPr>
            <a:cxnSpLocks noChangeShapeType="1"/>
            <a:stCxn id="109" idx="3"/>
            <a:endCxn id="142" idx="1"/>
          </p:cNvCxnSpPr>
          <p:nvPr/>
        </p:nvCxnSpPr>
        <p:spPr bwMode="auto">
          <a:xfrm>
            <a:off x="2493429" y="3256468"/>
            <a:ext cx="487671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4" name="AutoShape 113"/>
          <p:cNvCxnSpPr>
            <a:cxnSpLocks noChangeShapeType="1"/>
            <a:stCxn id="142" idx="3"/>
            <a:endCxn id="133" idx="1"/>
          </p:cNvCxnSpPr>
          <p:nvPr/>
        </p:nvCxnSpPr>
        <p:spPr bwMode="auto">
          <a:xfrm>
            <a:off x="3953100" y="3256468"/>
            <a:ext cx="1347630" cy="12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45" name="AutoShape 113"/>
          <p:cNvCxnSpPr>
            <a:cxnSpLocks noChangeShapeType="1"/>
            <a:stCxn id="142" idx="0"/>
            <a:endCxn id="194" idx="2"/>
          </p:cNvCxnSpPr>
          <p:nvPr/>
        </p:nvCxnSpPr>
        <p:spPr bwMode="auto">
          <a:xfrm rot="5400000" flipH="1" flipV="1">
            <a:off x="3490687" y="2353997"/>
            <a:ext cx="572884" cy="62005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6" name="TextBox 11"/>
          <p:cNvSpPr txBox="1">
            <a:spLocks noChangeArrowheads="1"/>
          </p:cNvSpPr>
          <p:nvPr/>
        </p:nvSpPr>
        <p:spPr bwMode="auto">
          <a:xfrm>
            <a:off x="3260091" y="2752895"/>
            <a:ext cx="2728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</a:t>
            </a:r>
            <a:endParaRPr lang="ko-KR" altLang="ko-KR" sz="9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47" name="TextBox 11"/>
          <p:cNvSpPr txBox="1">
            <a:spLocks noChangeArrowheads="1"/>
          </p:cNvSpPr>
          <p:nvPr/>
        </p:nvSpPr>
        <p:spPr bwMode="auto">
          <a:xfrm>
            <a:off x="3827539" y="3036520"/>
            <a:ext cx="250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Y</a:t>
            </a:r>
            <a:endParaRPr lang="ko-KR" altLang="ko-KR" sz="9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0" name="Rectangle 70"/>
          <p:cNvSpPr>
            <a:spLocks noChangeArrowheads="1"/>
          </p:cNvSpPr>
          <p:nvPr/>
        </p:nvSpPr>
        <p:spPr bwMode="auto">
          <a:xfrm>
            <a:off x="3918048" y="2024965"/>
            <a:ext cx="903288" cy="10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ko-KR" sz="18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54" name="Rectangle 70"/>
          <p:cNvSpPr>
            <a:spLocks noChangeArrowheads="1"/>
          </p:cNvSpPr>
          <p:nvPr/>
        </p:nvSpPr>
        <p:spPr bwMode="auto">
          <a:xfrm>
            <a:off x="6983458" y="2675003"/>
            <a:ext cx="903288" cy="10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none" lIns="36000" tIns="45720" rIns="3600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ko-KR" sz="18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58" name="AutoShape 113"/>
          <p:cNvCxnSpPr>
            <a:cxnSpLocks noChangeShapeType="1"/>
            <a:stCxn id="133" idx="3"/>
            <a:endCxn id="198" idx="2"/>
          </p:cNvCxnSpPr>
          <p:nvPr/>
        </p:nvCxnSpPr>
        <p:spPr bwMode="auto">
          <a:xfrm flipV="1">
            <a:off x="6272280" y="2399618"/>
            <a:ext cx="972595" cy="8581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61" name="AutoShape 113"/>
          <p:cNvCxnSpPr>
            <a:cxnSpLocks noChangeShapeType="1"/>
            <a:stCxn id="142" idx="2"/>
            <a:endCxn id="198" idx="4"/>
          </p:cNvCxnSpPr>
          <p:nvPr/>
        </p:nvCxnSpPr>
        <p:spPr bwMode="auto">
          <a:xfrm rot="5400000" flipH="1" flipV="1">
            <a:off x="5044562" y="1092155"/>
            <a:ext cx="892850" cy="4047775"/>
          </a:xfrm>
          <a:prstGeom prst="bentConnector3">
            <a:avLst>
              <a:gd name="adj1" fmla="val -2560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67" name="AutoShape 42"/>
          <p:cNvSpPr>
            <a:spLocks noChangeArrowheads="1"/>
          </p:cNvSpPr>
          <p:nvPr/>
        </p:nvSpPr>
        <p:spPr bwMode="auto">
          <a:xfrm>
            <a:off x="3936549" y="1034134"/>
            <a:ext cx="972000" cy="612000"/>
          </a:xfrm>
          <a:prstGeom prst="flowChartDecision">
            <a:avLst/>
          </a:prstGeom>
          <a:solidFill>
            <a:schemeClr val="bg1"/>
          </a:solidFill>
          <a:ln w="95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라벨유형 기본</a:t>
            </a:r>
            <a: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/>
            </a:r>
            <a:b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설정 여부</a:t>
            </a:r>
            <a:endParaRPr lang="ko-KR" altLang="ko-KR" sz="9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174" name="AutoShape 113"/>
          <p:cNvCxnSpPr>
            <a:cxnSpLocks noChangeShapeType="1"/>
            <a:stCxn id="85" idx="3"/>
            <a:endCxn id="100" idx="1"/>
          </p:cNvCxnSpPr>
          <p:nvPr/>
        </p:nvCxnSpPr>
        <p:spPr bwMode="auto">
          <a:xfrm flipV="1">
            <a:off x="2384810" y="1327335"/>
            <a:ext cx="390363" cy="121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77" name="AutoShape 113"/>
          <p:cNvCxnSpPr>
            <a:cxnSpLocks noChangeShapeType="1"/>
            <a:stCxn id="100" idx="3"/>
            <a:endCxn id="167" idx="1"/>
          </p:cNvCxnSpPr>
          <p:nvPr/>
        </p:nvCxnSpPr>
        <p:spPr bwMode="auto">
          <a:xfrm>
            <a:off x="3746723" y="1327335"/>
            <a:ext cx="189826" cy="127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0" name="AutoShape 113"/>
          <p:cNvCxnSpPr>
            <a:cxnSpLocks noChangeShapeType="1"/>
            <a:stCxn id="167" idx="2"/>
            <a:endCxn id="194" idx="0"/>
          </p:cNvCxnSpPr>
          <p:nvPr/>
        </p:nvCxnSpPr>
        <p:spPr bwMode="auto">
          <a:xfrm rot="5400000">
            <a:off x="4159129" y="1844164"/>
            <a:ext cx="461450" cy="6539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88" name="AutoShape 113"/>
          <p:cNvCxnSpPr>
            <a:cxnSpLocks noChangeShapeType="1"/>
            <a:stCxn id="167" idx="3"/>
            <a:endCxn id="121" idx="1"/>
          </p:cNvCxnSpPr>
          <p:nvPr/>
        </p:nvCxnSpPr>
        <p:spPr bwMode="auto">
          <a:xfrm flipV="1">
            <a:off x="4908549" y="1326682"/>
            <a:ext cx="393892" cy="1345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91" name="AutoShape 113"/>
          <p:cNvCxnSpPr>
            <a:cxnSpLocks noChangeShapeType="1"/>
            <a:stCxn id="121" idx="3"/>
            <a:endCxn id="198" idx="0"/>
          </p:cNvCxnSpPr>
          <p:nvPr/>
        </p:nvCxnSpPr>
        <p:spPr bwMode="auto">
          <a:xfrm>
            <a:off x="6273991" y="1326682"/>
            <a:ext cx="1240884" cy="802936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4" name="Oval 21"/>
          <p:cNvSpPr>
            <a:spLocks noChangeArrowheads="1"/>
          </p:cNvSpPr>
          <p:nvPr/>
        </p:nvSpPr>
        <p:spPr bwMode="auto">
          <a:xfrm>
            <a:off x="4087158" y="2107584"/>
            <a:ext cx="540000" cy="540000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</a:t>
            </a:r>
            <a:endParaRPr lang="en-US" altLang="ko-KR" sz="90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라벨</a:t>
            </a:r>
            <a:endParaRPr lang="ko-KR" altLang="ko-KR" sz="90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98" name="Oval 21"/>
          <p:cNvSpPr>
            <a:spLocks noChangeArrowheads="1"/>
          </p:cNvSpPr>
          <p:nvPr/>
        </p:nvSpPr>
        <p:spPr bwMode="auto">
          <a:xfrm>
            <a:off x="7244875" y="2129618"/>
            <a:ext cx="540000" cy="540000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ko-KR" altLang="ko-KR" sz="90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7140628" y="2146281"/>
            <a:ext cx="7665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6</a:t>
            </a:r>
          </a:p>
          <a:p>
            <a:pPr algn="ctr"/>
            <a:r>
              <a:rPr lang="ko-KR" altLang="en-US" sz="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일반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or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조장</a:t>
            </a:r>
            <a:endParaRPr lang="en-US" altLang="ko-KR" sz="800" b="0" dirty="0" smtClean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  <a:p>
            <a:pPr algn="ctr"/>
            <a:r>
              <a:rPr lang="ko-KR" altLang="en-US" sz="800" b="0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라벨</a:t>
            </a:r>
            <a:endParaRPr lang="en-US" altLang="ko-KR" sz="800" b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05" name="TextBox 11"/>
          <p:cNvSpPr txBox="1">
            <a:spLocks noChangeArrowheads="1"/>
          </p:cNvSpPr>
          <p:nvPr/>
        </p:nvSpPr>
        <p:spPr bwMode="auto">
          <a:xfrm>
            <a:off x="4483080" y="1615320"/>
            <a:ext cx="27283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N</a:t>
            </a:r>
            <a:endParaRPr lang="ko-KR" altLang="ko-KR" sz="9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06" name="TextBox 11"/>
          <p:cNvSpPr txBox="1">
            <a:spLocks noChangeArrowheads="1"/>
          </p:cNvSpPr>
          <p:nvPr/>
        </p:nvSpPr>
        <p:spPr bwMode="auto">
          <a:xfrm>
            <a:off x="4853973" y="1076033"/>
            <a:ext cx="2503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Y</a:t>
            </a:r>
            <a:endParaRPr lang="ko-KR" altLang="ko-KR" sz="9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207" name="그룹 206"/>
          <p:cNvGrpSpPr/>
          <p:nvPr/>
        </p:nvGrpSpPr>
        <p:grpSpPr>
          <a:xfrm>
            <a:off x="1541657" y="4653476"/>
            <a:ext cx="984251" cy="612000"/>
            <a:chOff x="1312423" y="2851311"/>
            <a:chExt cx="984251" cy="612000"/>
          </a:xfrm>
        </p:grpSpPr>
        <p:sp>
          <p:nvSpPr>
            <p:cNvPr id="208" name="AutoShape 507"/>
            <p:cNvSpPr>
              <a:spLocks noChangeArrowheads="1"/>
            </p:cNvSpPr>
            <p:nvPr/>
          </p:nvSpPr>
          <p:spPr bwMode="auto">
            <a:xfrm>
              <a:off x="1317186" y="2851311"/>
              <a:ext cx="979488" cy="612000"/>
            </a:xfrm>
            <a:prstGeom prst="homePlate">
              <a:avLst>
                <a:gd name="adj" fmla="val 10025"/>
              </a:avLst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ko-KR" altLang="en-US" sz="1000" b="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배송처리</a:t>
              </a:r>
              <a:endParaRPr lang="ko-KR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1312423" y="2861209"/>
              <a:ext cx="903288" cy="1022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36000" tIns="45720" rIns="36000" bIns="45720" numCol="1" anchor="ctr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ko-KR" sz="800" dirty="0" smtClean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10</a:t>
              </a:r>
              <a:endParaRPr lang="ko-KR" altLang="ko-KR" sz="18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10" name="Rectangle 71"/>
            <p:cNvSpPr>
              <a:spLocks noChangeArrowheads="1"/>
            </p:cNvSpPr>
            <p:nvPr/>
          </p:nvSpPr>
          <p:spPr bwMode="auto">
            <a:xfrm>
              <a:off x="1345761" y="2966783"/>
              <a:ext cx="841375" cy="4965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 typeface="Wingdings" pitchFamily="2" charset="2"/>
                <a:buNone/>
              </a:pPr>
              <a:endParaRPr lang="ko-KR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>
              <a:off x="1317186" y="2966783"/>
              <a:ext cx="9366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</p:grpSp>
      <p:sp>
        <p:nvSpPr>
          <p:cNvPr id="212" name="AutoShape 42"/>
          <p:cNvSpPr>
            <a:spLocks noChangeArrowheads="1"/>
          </p:cNvSpPr>
          <p:nvPr/>
        </p:nvSpPr>
        <p:spPr bwMode="auto">
          <a:xfrm>
            <a:off x="2876393" y="4663374"/>
            <a:ext cx="972000" cy="612000"/>
          </a:xfrm>
          <a:prstGeom prst="flowChartDecision">
            <a:avLst/>
          </a:prstGeom>
          <a:solidFill>
            <a:schemeClr val="bg1"/>
          </a:solidFill>
          <a:ln w="95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라벨유형</a:t>
            </a:r>
            <a:endParaRPr lang="ko-KR" altLang="ko-KR" sz="9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13" name="AutoShape 113"/>
          <p:cNvCxnSpPr>
            <a:cxnSpLocks noChangeShapeType="1"/>
            <a:stCxn id="142" idx="3"/>
            <a:endCxn id="198" idx="2"/>
          </p:cNvCxnSpPr>
          <p:nvPr/>
        </p:nvCxnSpPr>
        <p:spPr bwMode="auto">
          <a:xfrm flipV="1">
            <a:off x="3953100" y="2399618"/>
            <a:ext cx="3291775" cy="856850"/>
          </a:xfrm>
          <a:prstGeom prst="bentConnector3">
            <a:avLst>
              <a:gd name="adj1" fmla="val 3427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7" name="AutoShape 113"/>
          <p:cNvCxnSpPr>
            <a:cxnSpLocks noChangeShapeType="1"/>
            <a:stCxn id="167" idx="3"/>
            <a:endCxn id="198" idx="2"/>
          </p:cNvCxnSpPr>
          <p:nvPr/>
        </p:nvCxnSpPr>
        <p:spPr bwMode="auto">
          <a:xfrm>
            <a:off x="4908549" y="1340134"/>
            <a:ext cx="2336326" cy="1059484"/>
          </a:xfrm>
          <a:prstGeom prst="bentConnector3">
            <a:avLst>
              <a:gd name="adj1" fmla="val 708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25" name="TextBox 11"/>
          <p:cNvSpPr txBox="1">
            <a:spLocks noChangeArrowheads="1"/>
          </p:cNvSpPr>
          <p:nvPr/>
        </p:nvSpPr>
        <p:spPr bwMode="auto">
          <a:xfrm>
            <a:off x="5171857" y="2187180"/>
            <a:ext cx="125162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9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제조사 정보 미 설정</a:t>
            </a:r>
            <a:endParaRPr lang="ko-KR" altLang="ko-KR" sz="9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27" name="AutoShape 507"/>
          <p:cNvSpPr>
            <a:spLocks noChangeArrowheads="1"/>
          </p:cNvSpPr>
          <p:nvPr/>
        </p:nvSpPr>
        <p:spPr bwMode="auto">
          <a:xfrm>
            <a:off x="4362613" y="4104285"/>
            <a:ext cx="979488" cy="485091"/>
          </a:xfrm>
          <a:prstGeom prst="homePlate">
            <a:avLst>
              <a:gd name="adj" fmla="val 10025"/>
            </a:avLst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12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기본라벨 출력</a:t>
            </a:r>
            <a:endParaRPr lang="ko-KR" altLang="ko-KR" sz="10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1" name="AutoShape 507"/>
          <p:cNvSpPr>
            <a:spLocks noChangeArrowheads="1"/>
          </p:cNvSpPr>
          <p:nvPr/>
        </p:nvSpPr>
        <p:spPr bwMode="auto">
          <a:xfrm>
            <a:off x="4352175" y="4727420"/>
            <a:ext cx="979488" cy="485091"/>
          </a:xfrm>
          <a:prstGeom prst="homePlate">
            <a:avLst>
              <a:gd name="adj" fmla="val 10025"/>
            </a:avLst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13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일반라벨 출력</a:t>
            </a:r>
            <a:endParaRPr lang="ko-KR" altLang="ko-KR" sz="10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32" name="AutoShape 507"/>
          <p:cNvSpPr>
            <a:spLocks noChangeArrowheads="1"/>
          </p:cNvSpPr>
          <p:nvPr/>
        </p:nvSpPr>
        <p:spPr bwMode="auto">
          <a:xfrm>
            <a:off x="4353662" y="5399449"/>
            <a:ext cx="979488" cy="485091"/>
          </a:xfrm>
          <a:prstGeom prst="homePlate">
            <a:avLst>
              <a:gd name="adj" fmla="val 10025"/>
            </a:avLst>
          </a:prstGeom>
          <a:solidFill>
            <a:schemeClr val="bg1"/>
          </a:solidFill>
          <a:ln w="9525">
            <a:solidFill>
              <a:srgbClr val="808080"/>
            </a:solidFill>
            <a:miter lim="800000"/>
            <a:headEnd/>
            <a:tailEnd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15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조장라벨 출력</a:t>
            </a:r>
            <a:endParaRPr lang="ko-KR" altLang="ko-KR" sz="1000" b="0" dirty="0" smtClean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40" name="AutoShape 113"/>
          <p:cNvCxnSpPr>
            <a:cxnSpLocks noChangeShapeType="1"/>
            <a:stCxn id="208" idx="3"/>
            <a:endCxn id="212" idx="1"/>
          </p:cNvCxnSpPr>
          <p:nvPr/>
        </p:nvCxnSpPr>
        <p:spPr bwMode="auto">
          <a:xfrm>
            <a:off x="2525908" y="4959476"/>
            <a:ext cx="350485" cy="989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3" name="AutoShape 113"/>
          <p:cNvCxnSpPr>
            <a:cxnSpLocks noChangeShapeType="1"/>
            <a:stCxn id="212" idx="0"/>
            <a:endCxn id="227" idx="1"/>
          </p:cNvCxnSpPr>
          <p:nvPr/>
        </p:nvCxnSpPr>
        <p:spPr bwMode="auto">
          <a:xfrm rot="5400000" flipH="1" flipV="1">
            <a:off x="3704232" y="4004993"/>
            <a:ext cx="316543" cy="100022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6" name="AutoShape 113"/>
          <p:cNvCxnSpPr>
            <a:cxnSpLocks noChangeShapeType="1"/>
            <a:stCxn id="212" idx="3"/>
            <a:endCxn id="231" idx="1"/>
          </p:cNvCxnSpPr>
          <p:nvPr/>
        </p:nvCxnSpPr>
        <p:spPr bwMode="auto">
          <a:xfrm>
            <a:off x="3848393" y="4969374"/>
            <a:ext cx="503782" cy="5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49" name="AutoShape 113"/>
          <p:cNvCxnSpPr>
            <a:cxnSpLocks noChangeShapeType="1"/>
            <a:stCxn id="212" idx="2"/>
            <a:endCxn id="232" idx="1"/>
          </p:cNvCxnSpPr>
          <p:nvPr/>
        </p:nvCxnSpPr>
        <p:spPr bwMode="auto">
          <a:xfrm rot="16200000" flipH="1">
            <a:off x="3674717" y="4963049"/>
            <a:ext cx="366621" cy="991269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55" name="Oval 21"/>
          <p:cNvSpPr>
            <a:spLocks noChangeArrowheads="1"/>
          </p:cNvSpPr>
          <p:nvPr/>
        </p:nvSpPr>
        <p:spPr bwMode="auto">
          <a:xfrm>
            <a:off x="6001942" y="4703144"/>
            <a:ext cx="540000" cy="540000"/>
          </a:xfrm>
          <a:prstGeom prst="ellipse">
            <a:avLst/>
          </a:prstGeom>
          <a:solidFill>
            <a:srgbClr val="808080"/>
          </a:solidFill>
          <a:ln w="28575" algn="ctr">
            <a:solidFill>
              <a:srgbClr val="C0C0C0"/>
            </a:solidFill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000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End</a:t>
            </a:r>
            <a:endParaRPr lang="ko-KR" altLang="ko-KR" sz="1000" dirty="0" smtClean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cxnSp>
        <p:nvCxnSpPr>
          <p:cNvPr id="256" name="AutoShape 113"/>
          <p:cNvCxnSpPr>
            <a:cxnSpLocks noChangeShapeType="1"/>
            <a:stCxn id="227" idx="3"/>
            <a:endCxn id="255" idx="0"/>
          </p:cNvCxnSpPr>
          <p:nvPr/>
        </p:nvCxnSpPr>
        <p:spPr bwMode="auto">
          <a:xfrm>
            <a:off x="5342101" y="4346831"/>
            <a:ext cx="929841" cy="356313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59" name="AutoShape 113"/>
          <p:cNvCxnSpPr>
            <a:cxnSpLocks noChangeShapeType="1"/>
            <a:stCxn id="231" idx="3"/>
            <a:endCxn id="255" idx="2"/>
          </p:cNvCxnSpPr>
          <p:nvPr/>
        </p:nvCxnSpPr>
        <p:spPr bwMode="auto">
          <a:xfrm>
            <a:off x="5331663" y="4969966"/>
            <a:ext cx="670279" cy="317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62" name="AutoShape 113"/>
          <p:cNvCxnSpPr>
            <a:cxnSpLocks noChangeShapeType="1"/>
            <a:stCxn id="232" idx="3"/>
            <a:endCxn id="255" idx="4"/>
          </p:cNvCxnSpPr>
          <p:nvPr/>
        </p:nvCxnSpPr>
        <p:spPr bwMode="auto">
          <a:xfrm flipV="1">
            <a:off x="5333150" y="5243144"/>
            <a:ext cx="938792" cy="398851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65" name="AutoShape 113"/>
          <p:cNvCxnSpPr>
            <a:cxnSpLocks noChangeShapeType="1"/>
            <a:stCxn id="113" idx="6"/>
            <a:endCxn id="208" idx="1"/>
          </p:cNvCxnSpPr>
          <p:nvPr/>
        </p:nvCxnSpPr>
        <p:spPr bwMode="auto">
          <a:xfrm>
            <a:off x="1236195" y="3308604"/>
            <a:ext cx="310225" cy="16508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68" name="AutoShape 34"/>
          <p:cNvSpPr>
            <a:spLocks noChangeArrowheads="1"/>
          </p:cNvSpPr>
          <p:nvPr/>
        </p:nvSpPr>
        <p:spPr bwMode="auto">
          <a:xfrm>
            <a:off x="6326546" y="5243145"/>
            <a:ext cx="770184" cy="597270"/>
          </a:xfrm>
          <a:prstGeom prst="flowChartDocument">
            <a:avLst/>
          </a:prstGeom>
          <a:solidFill>
            <a:schemeClr val="bg1"/>
          </a:solidFill>
          <a:ln w="9525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배송처리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주문이력조회</a:t>
            </a:r>
            <a:endParaRPr lang="en-US" altLang="ko-KR" sz="8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주문진척도</a:t>
            </a:r>
            <a:endParaRPr kumimoji="1" lang="en-US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6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운영사 상품상세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인쇄 정보 저장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04" y="574566"/>
            <a:ext cx="7469904" cy="545561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4120173" y="3467868"/>
            <a:ext cx="1065007" cy="193638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라벨유형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5185180" y="3484492"/>
            <a:ext cx="1688951" cy="19363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  ㅇ일반   ㅇ조장</a:t>
            </a:r>
          </a:p>
        </p:txBody>
      </p:sp>
      <p:sp>
        <p:nvSpPr>
          <p:cNvPr id="7" name="타원 6"/>
          <p:cNvSpPr/>
          <p:nvPr/>
        </p:nvSpPr>
        <p:spPr>
          <a:xfrm>
            <a:off x="3952504" y="344363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118607" y="3457109"/>
            <a:ext cx="2637895" cy="2259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004739" y="4432143"/>
            <a:ext cx="637820" cy="172123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</a:t>
            </a:r>
          </a:p>
        </p:txBody>
      </p:sp>
      <p:sp>
        <p:nvSpPr>
          <p:cNvPr id="14" name="타원 13"/>
          <p:cNvSpPr/>
          <p:nvPr/>
        </p:nvSpPr>
        <p:spPr>
          <a:xfrm>
            <a:off x="1780216" y="4311091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830184" y="3939450"/>
            <a:ext cx="3898180" cy="27173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4873216" y="3993239"/>
            <a:ext cx="3788646" cy="2461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873216" y="3993240"/>
            <a:ext cx="3788646" cy="24469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설정</a:t>
            </a:r>
          </a:p>
        </p:txBody>
      </p:sp>
      <p:sp>
        <p:nvSpPr>
          <p:cNvPr id="17" name="직사각형 16"/>
          <p:cNvSpPr/>
          <p:nvPr/>
        </p:nvSpPr>
        <p:spPr bwMode="auto">
          <a:xfrm>
            <a:off x="4947385" y="4480042"/>
            <a:ext cx="1491916" cy="1893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981439" y="4531113"/>
            <a:ext cx="1419687" cy="1095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</a:p>
        </p:txBody>
      </p:sp>
      <p:sp>
        <p:nvSpPr>
          <p:cNvPr id="21" name="직사각형 20"/>
          <p:cNvSpPr/>
          <p:nvPr/>
        </p:nvSpPr>
        <p:spPr bwMode="auto">
          <a:xfrm>
            <a:off x="4981439" y="5654841"/>
            <a:ext cx="1419687" cy="6796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제조사정보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rcRect r="35071" b="4586"/>
          <a:stretch/>
        </p:blipFill>
        <p:spPr>
          <a:xfrm>
            <a:off x="5671852" y="5885020"/>
            <a:ext cx="634159" cy="35383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06" y="5901256"/>
            <a:ext cx="391026" cy="356812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5040267" y="5885318"/>
            <a:ext cx="592514" cy="374425"/>
          </a:xfrm>
          <a:prstGeom prst="rect">
            <a:avLst/>
          </a:prstGeom>
          <a:solidFill>
            <a:schemeClr val="bg1">
              <a:alpha val="4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신고번호</a:t>
            </a:r>
            <a:r>
              <a:rPr kumimoji="1" lang="en-US" altLang="ko-KR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650" y="5694832"/>
            <a:ext cx="510420" cy="14202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713498" y="5694900"/>
            <a:ext cx="592514" cy="131234"/>
          </a:xfrm>
          <a:prstGeom prst="rect">
            <a:avLst/>
          </a:prstGeom>
          <a:solidFill>
            <a:schemeClr val="bg1">
              <a:alpha val="22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r>
              <a:rPr kumimoji="1" lang="en-US" altLang="ko-KR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 bwMode="auto">
          <a:xfrm>
            <a:off x="5680899" y="5885317"/>
            <a:ext cx="635283" cy="381557"/>
          </a:xfrm>
          <a:prstGeom prst="rect">
            <a:avLst/>
          </a:prstGeom>
          <a:solidFill>
            <a:schemeClr val="bg1"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제조사컬럼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6473355" y="4480042"/>
            <a:ext cx="2153571" cy="18933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4947385" y="4290077"/>
            <a:ext cx="1491916" cy="1818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라벨샘플</a:t>
            </a:r>
          </a:p>
        </p:txBody>
      </p:sp>
      <p:sp>
        <p:nvSpPr>
          <p:cNvPr id="37" name="직사각형 36"/>
          <p:cNvSpPr/>
          <p:nvPr/>
        </p:nvSpPr>
        <p:spPr bwMode="auto">
          <a:xfrm>
            <a:off x="6475714" y="4290077"/>
            <a:ext cx="2151212" cy="1869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제조사정보 라벨 입력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673" y="4559837"/>
            <a:ext cx="1179920" cy="18138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4673" y="4748289"/>
            <a:ext cx="1179920" cy="342356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 bwMode="auto">
          <a:xfrm>
            <a:off x="6517399" y="4541516"/>
            <a:ext cx="474581" cy="212914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r>
              <a:rPr kumimoji="1" lang="en-US" altLang="ko-KR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517399" y="4783619"/>
            <a:ext cx="474581" cy="292064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신고번호</a:t>
            </a:r>
            <a:r>
              <a:rPr kumimoji="1" lang="en-US" altLang="ko-KR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6512617" y="5078273"/>
          <a:ext cx="2083960" cy="125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98">
                  <a:extLst>
                    <a:ext uri="{9D8B030D-6E8A-4147-A177-3AD203B41FA5}">
                      <a16:colId xmlns:a16="http://schemas.microsoft.com/office/drawing/2014/main" val="2930078505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773940510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220246816"/>
                    </a:ext>
                  </a:extLst>
                </a:gridCol>
                <a:gridCol w="566227">
                  <a:extLst>
                    <a:ext uri="{9D8B030D-6E8A-4147-A177-3AD203B41FA5}">
                      <a16:colId xmlns:a16="http://schemas.microsoft.com/office/drawing/2014/main" val="26988801"/>
                    </a:ext>
                  </a:extLst>
                </a:gridCol>
              </a:tblGrid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컬럼명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Col. Name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컬럼 값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4732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상호명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Company Name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테스트공급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701263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기자재명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Material Name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조장상품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461555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모델명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Model name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22989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제조사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Manufacturer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제조사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3777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제조국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Country</a:t>
                      </a:r>
                      <a:r>
                        <a:rPr lang="en-US" altLang="ko-KR" sz="700" baseline="0" dirty="0" smtClean="0"/>
                        <a:t> of </a:t>
                      </a:r>
                      <a:r>
                        <a:rPr lang="en-US" altLang="ko-KR" sz="700" baseline="0" dirty="0" err="1" smtClean="0"/>
                        <a:t>Orgin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073481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비고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Note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17066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020901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 bwMode="auto">
          <a:xfrm>
            <a:off x="6082023" y="6477308"/>
            <a:ext cx="396036" cy="156475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907376" y="6477308"/>
            <a:ext cx="396036" cy="156475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6807250" y="5268934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6807250" y="5425606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6807250" y="5582278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6807250" y="5730404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807250" y="5885583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6807250" y="6046648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807250" y="6201222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7289440" y="5272205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289440" y="5425985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7285993" y="5579407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7282337" y="5727533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285993" y="5893764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7285993" y="6046648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1" name="직사각형 60"/>
          <p:cNvSpPr/>
          <p:nvPr/>
        </p:nvSpPr>
        <p:spPr bwMode="auto">
          <a:xfrm>
            <a:off x="7285993" y="6203154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위로 구부러진 화살표 43"/>
          <p:cNvSpPr/>
          <p:nvPr/>
        </p:nvSpPr>
        <p:spPr bwMode="auto">
          <a:xfrm rot="21248638" flipV="1">
            <a:off x="2040688" y="3357280"/>
            <a:ext cx="3322827" cy="87464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639904" y="4216345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8043119" y="5274977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8043119" y="5428757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8039672" y="5582179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8036016" y="5730305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8039672" y="5896536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8039672" y="6049420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8039672" y="6205926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936182" y="631767"/>
            <a:ext cx="297595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라벨유형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라벨유형은 코드로 관리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규격과 바코드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라벨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라벨컬럼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라벨컬럼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품명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제조번호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정미중량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총중량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제조년월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조장관리가 라벨유형으로 바뀜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조장이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라벨유형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])</a:t>
            </a:r>
            <a:b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2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설정 레이어 팝업 호출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상품기본정보의 라벨 유형이 기본이 아닐 경우 활성화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레이어 팝업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 상단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상품기본정보 라벨 샘플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 하단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제조사정보 라벨 샘플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정보를 입력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신고번호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IMG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업로드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제조사정보 컬럼 입력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컬럼은 모두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컬럼명은 기본으로 상호명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가 입력되어 있고 수정 가능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컬럼값은 상호명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입력되어 있음기자재명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메시지 후 라벨 저장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제조사 라벨정보 삭제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6490543" y="6477628"/>
            <a:ext cx="396036" cy="1564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7153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공급사 상품상세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인쇄 정보 저장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설정 레이어 팝업 호출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유형이 기본이 아닐 경우 활성화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레이어 팝업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 상단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상품기본정보 라벨 샘플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 하단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제조사정보 라벨 샘플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우측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정보를 입력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신고번호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IMG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업로드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제조사정보 컬럼 입력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컬럼은 모두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컬럼명은 기본으로 상호명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비고 가 입력되어 있고 수정 가능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컬럼값은 상호명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기자재명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입력되어 있음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확인 메시지 후 라벨 저장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[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제조사 라벨정보 삭제</a:t>
            </a: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58" y="968038"/>
            <a:ext cx="5861639" cy="4905301"/>
          </a:xfrm>
          <a:prstGeom prst="rect">
            <a:avLst/>
          </a:prstGeom>
        </p:spPr>
      </p:pic>
      <p:sp>
        <p:nvSpPr>
          <p:cNvPr id="76" name="모서리가 둥근 직사각형 75"/>
          <p:cNvSpPr/>
          <p:nvPr/>
        </p:nvSpPr>
        <p:spPr bwMode="auto">
          <a:xfrm>
            <a:off x="4769958" y="2899560"/>
            <a:ext cx="637820" cy="172123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</a:t>
            </a:r>
          </a:p>
        </p:txBody>
      </p:sp>
      <p:sp>
        <p:nvSpPr>
          <p:cNvPr id="77" name="직사각형 76"/>
          <p:cNvSpPr/>
          <p:nvPr/>
        </p:nvSpPr>
        <p:spPr bwMode="auto">
          <a:xfrm>
            <a:off x="4838497" y="3390805"/>
            <a:ext cx="3898180" cy="28188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직사각형 77"/>
          <p:cNvSpPr/>
          <p:nvPr/>
        </p:nvSpPr>
        <p:spPr bwMode="auto">
          <a:xfrm>
            <a:off x="4881529" y="3444594"/>
            <a:ext cx="3788646" cy="24610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직사각형 78"/>
          <p:cNvSpPr/>
          <p:nvPr/>
        </p:nvSpPr>
        <p:spPr bwMode="auto">
          <a:xfrm>
            <a:off x="4881529" y="3444595"/>
            <a:ext cx="3788646" cy="24469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 라벨 설정</a:t>
            </a:r>
          </a:p>
        </p:txBody>
      </p:sp>
      <p:sp>
        <p:nvSpPr>
          <p:cNvPr id="80" name="직사각형 79"/>
          <p:cNvSpPr/>
          <p:nvPr/>
        </p:nvSpPr>
        <p:spPr bwMode="auto">
          <a:xfrm>
            <a:off x="4955698" y="3931397"/>
            <a:ext cx="1491916" cy="1893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4989752" y="3982468"/>
            <a:ext cx="1419687" cy="10957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</a:p>
        </p:txBody>
      </p:sp>
      <p:sp>
        <p:nvSpPr>
          <p:cNvPr id="82" name="직사각형 81"/>
          <p:cNvSpPr/>
          <p:nvPr/>
        </p:nvSpPr>
        <p:spPr bwMode="auto">
          <a:xfrm>
            <a:off x="4989752" y="5106196"/>
            <a:ext cx="1419687" cy="6796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6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제조사정보</a:t>
            </a: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3"/>
          <a:srcRect r="35071" b="4586"/>
          <a:stretch/>
        </p:blipFill>
        <p:spPr>
          <a:xfrm>
            <a:off x="5680165" y="5336375"/>
            <a:ext cx="634159" cy="353832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19" y="5352611"/>
            <a:ext cx="391026" cy="356812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 bwMode="auto">
          <a:xfrm>
            <a:off x="5048580" y="5336673"/>
            <a:ext cx="592514" cy="374425"/>
          </a:xfrm>
          <a:prstGeom prst="rect">
            <a:avLst/>
          </a:prstGeom>
          <a:solidFill>
            <a:schemeClr val="bg1">
              <a:alpha val="4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신고번호</a:t>
            </a:r>
            <a:r>
              <a:rPr kumimoji="1" lang="en-US" altLang="ko-KR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963" y="5146187"/>
            <a:ext cx="510420" cy="142021"/>
          </a:xfrm>
          <a:prstGeom prst="rect">
            <a:avLst/>
          </a:prstGeom>
        </p:spPr>
      </p:pic>
      <p:sp>
        <p:nvSpPr>
          <p:cNvPr id="87" name="직사각형 86"/>
          <p:cNvSpPr/>
          <p:nvPr/>
        </p:nvSpPr>
        <p:spPr bwMode="auto">
          <a:xfrm>
            <a:off x="5721811" y="5146255"/>
            <a:ext cx="592514" cy="131234"/>
          </a:xfrm>
          <a:prstGeom prst="rect">
            <a:avLst/>
          </a:prstGeom>
          <a:solidFill>
            <a:schemeClr val="bg1">
              <a:alpha val="22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r>
              <a:rPr kumimoji="1" lang="en-US" altLang="ko-KR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5689212" y="5336672"/>
            <a:ext cx="635283" cy="381557"/>
          </a:xfrm>
          <a:prstGeom prst="rect">
            <a:avLst/>
          </a:prstGeom>
          <a:solidFill>
            <a:schemeClr val="bg1"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제조사컬럼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6481668" y="3931397"/>
            <a:ext cx="2153571" cy="18933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4955698" y="3741432"/>
            <a:ext cx="1491916" cy="1818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라벨샘플</a:t>
            </a:r>
          </a:p>
        </p:txBody>
      </p:sp>
      <p:sp>
        <p:nvSpPr>
          <p:cNvPr id="91" name="직사각형 90"/>
          <p:cNvSpPr/>
          <p:nvPr/>
        </p:nvSpPr>
        <p:spPr bwMode="auto">
          <a:xfrm>
            <a:off x="6484027" y="3741432"/>
            <a:ext cx="2151212" cy="1869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제조사정보 라벨 입력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986" y="4011192"/>
            <a:ext cx="1179920" cy="181380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986" y="4199644"/>
            <a:ext cx="1179920" cy="342356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 bwMode="auto">
          <a:xfrm>
            <a:off x="6525712" y="3992871"/>
            <a:ext cx="474581" cy="212914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72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로고</a:t>
            </a:r>
            <a:r>
              <a:rPr kumimoji="1" lang="en-US" altLang="ko-KR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6525712" y="4234974"/>
            <a:ext cx="474581" cy="292064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신고번호</a:t>
            </a:r>
            <a:r>
              <a:rPr kumimoji="1" lang="en-US" altLang="ko-KR" sz="7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IMG</a:t>
            </a:r>
            <a:endParaRPr kumimoji="1" lang="ko-KR" altLang="en-US" sz="700" b="1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위로 구부러진 화살표 118"/>
          <p:cNvSpPr/>
          <p:nvPr/>
        </p:nvSpPr>
        <p:spPr bwMode="auto">
          <a:xfrm rot="1288961" flipV="1">
            <a:off x="5223534" y="2592407"/>
            <a:ext cx="1747790" cy="622719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 bwMode="auto">
          <a:xfrm>
            <a:off x="6082023" y="5986859"/>
            <a:ext cx="396036" cy="156475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</p:txBody>
      </p:sp>
      <p:sp>
        <p:nvSpPr>
          <p:cNvPr id="60" name="모서리가 둥근 직사각형 59"/>
          <p:cNvSpPr/>
          <p:nvPr/>
        </p:nvSpPr>
        <p:spPr bwMode="auto">
          <a:xfrm>
            <a:off x="6907376" y="5986859"/>
            <a:ext cx="396036" cy="156475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6490543" y="5987179"/>
            <a:ext cx="396036" cy="156475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09824"/>
              </p:ext>
            </p:extLst>
          </p:nvPr>
        </p:nvGraphicFramePr>
        <p:xfrm>
          <a:off x="6512617" y="4565513"/>
          <a:ext cx="2083960" cy="125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198">
                  <a:extLst>
                    <a:ext uri="{9D8B030D-6E8A-4147-A177-3AD203B41FA5}">
                      <a16:colId xmlns:a16="http://schemas.microsoft.com/office/drawing/2014/main" val="2930078505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773940510"/>
                    </a:ext>
                  </a:extLst>
                </a:gridCol>
                <a:gridCol w="764771">
                  <a:extLst>
                    <a:ext uri="{9D8B030D-6E8A-4147-A177-3AD203B41FA5}">
                      <a16:colId xmlns:a16="http://schemas.microsoft.com/office/drawing/2014/main" val="2220246816"/>
                    </a:ext>
                  </a:extLst>
                </a:gridCol>
                <a:gridCol w="566227">
                  <a:extLst>
                    <a:ext uri="{9D8B030D-6E8A-4147-A177-3AD203B41FA5}">
                      <a16:colId xmlns:a16="http://schemas.microsoft.com/office/drawing/2014/main" val="26988801"/>
                    </a:ext>
                  </a:extLst>
                </a:gridCol>
              </a:tblGrid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컬럼명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Col. Name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컬럼 값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44732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1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상호명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Company Name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 smtClean="0"/>
                        <a:t>테스트공급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701263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기자재명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Material Name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조장상품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6461555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모델명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Model name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22989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제조사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Manufacturer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제조사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3777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제조국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Country</a:t>
                      </a:r>
                      <a:r>
                        <a:rPr lang="en-US" altLang="ko-KR" sz="700" baseline="0" dirty="0" smtClean="0"/>
                        <a:t> of </a:t>
                      </a:r>
                      <a:r>
                        <a:rPr lang="en-US" altLang="ko-KR" sz="700" baseline="0" dirty="0" err="1" smtClean="0"/>
                        <a:t>Orgin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073481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비고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Note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917066"/>
                  </a:ext>
                </a:extLst>
              </a:tr>
              <a:tr h="1570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7</a:t>
                      </a:r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02090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 bwMode="auto">
          <a:xfrm>
            <a:off x="6807250" y="4756174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4" name="직사각형 63"/>
          <p:cNvSpPr/>
          <p:nvPr/>
        </p:nvSpPr>
        <p:spPr bwMode="auto">
          <a:xfrm>
            <a:off x="6807250" y="4912846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5" name="직사각형 64"/>
          <p:cNvSpPr/>
          <p:nvPr/>
        </p:nvSpPr>
        <p:spPr bwMode="auto">
          <a:xfrm>
            <a:off x="6807250" y="5069518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6" name="직사각형 65"/>
          <p:cNvSpPr/>
          <p:nvPr/>
        </p:nvSpPr>
        <p:spPr bwMode="auto">
          <a:xfrm>
            <a:off x="6807250" y="5217644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807250" y="5372823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807250" y="5533888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6807250" y="5688462"/>
            <a:ext cx="430685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7289440" y="4759445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7289440" y="4913225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7285993" y="5066647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7282337" y="5214773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7285993" y="5381004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7285993" y="5533888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0" name="직사각형 129"/>
          <p:cNvSpPr/>
          <p:nvPr/>
        </p:nvSpPr>
        <p:spPr bwMode="auto">
          <a:xfrm>
            <a:off x="7285993" y="5690394"/>
            <a:ext cx="690721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직사각형 130"/>
          <p:cNvSpPr/>
          <p:nvPr/>
        </p:nvSpPr>
        <p:spPr bwMode="auto">
          <a:xfrm>
            <a:off x="8043119" y="4762217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2" name="직사각형 131"/>
          <p:cNvSpPr/>
          <p:nvPr/>
        </p:nvSpPr>
        <p:spPr bwMode="auto">
          <a:xfrm>
            <a:off x="8043119" y="4915997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3" name="직사각형 132"/>
          <p:cNvSpPr/>
          <p:nvPr/>
        </p:nvSpPr>
        <p:spPr bwMode="auto">
          <a:xfrm>
            <a:off x="8039672" y="5069419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4" name="직사각형 133"/>
          <p:cNvSpPr/>
          <p:nvPr/>
        </p:nvSpPr>
        <p:spPr bwMode="auto">
          <a:xfrm>
            <a:off x="8036016" y="5217545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5" name="직사각형 134"/>
          <p:cNvSpPr/>
          <p:nvPr/>
        </p:nvSpPr>
        <p:spPr bwMode="auto">
          <a:xfrm>
            <a:off x="8039672" y="5383776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6" name="직사각형 135"/>
          <p:cNvSpPr/>
          <p:nvPr/>
        </p:nvSpPr>
        <p:spPr bwMode="auto">
          <a:xfrm>
            <a:off x="8039672" y="5536660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7" name="직사각형 136"/>
          <p:cNvSpPr/>
          <p:nvPr/>
        </p:nvSpPr>
        <p:spPr bwMode="auto">
          <a:xfrm>
            <a:off x="8039672" y="5693166"/>
            <a:ext cx="518949" cy="9618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6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유형에 따른 라벨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22" y="5271621"/>
            <a:ext cx="1912872" cy="9446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3823" y="6224562"/>
            <a:ext cx="69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lang="ko-KR" altLang="en-US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518893" y="892237"/>
            <a:ext cx="3173164" cy="422669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32663" r="15147" b="35707"/>
          <a:stretch/>
        </p:blipFill>
        <p:spPr>
          <a:xfrm>
            <a:off x="4456913" y="1790712"/>
            <a:ext cx="1090462" cy="321495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5884313" y="1892998"/>
            <a:ext cx="17994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최적화된 전용 자재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295125"/>
              </p:ext>
            </p:extLst>
          </p:nvPr>
        </p:nvGraphicFramePr>
        <p:xfrm>
          <a:off x="4592143" y="2102512"/>
          <a:ext cx="2975224" cy="1894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02">
                  <a:extLst>
                    <a:ext uri="{9D8B030D-6E8A-4147-A177-3AD203B41FA5}">
                      <a16:colId xmlns:a16="http://schemas.microsoft.com/office/drawing/2014/main" val="3313174825"/>
                    </a:ext>
                  </a:extLst>
                </a:gridCol>
                <a:gridCol w="2169622">
                  <a:extLst>
                    <a:ext uri="{9D8B030D-6E8A-4147-A177-3AD203B41FA5}">
                      <a16:colId xmlns:a16="http://schemas.microsoft.com/office/drawing/2014/main" val="4276178717"/>
                    </a:ext>
                  </a:extLst>
                </a:gridCol>
              </a:tblGrid>
              <a:tr h="250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       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FTTH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R145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926651"/>
                  </a:ext>
                </a:extLst>
              </a:tr>
              <a:tr h="388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       격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Cat.5e, 4P, 300m,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검정색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옥외용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난연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 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9458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코드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6601000174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147051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(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486600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 조  사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테스트공급사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085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  코  드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100112201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41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 bwMode="auto">
          <a:xfrm>
            <a:off x="741790" y="891854"/>
            <a:ext cx="3173164" cy="42270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32663" r="15147" b="35707"/>
          <a:stretch/>
        </p:blipFill>
        <p:spPr>
          <a:xfrm>
            <a:off x="679810" y="1054242"/>
            <a:ext cx="1090462" cy="321495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2430528" y="1090741"/>
            <a:ext cx="148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Dedicated materials optimized </a:t>
            </a:r>
          </a:p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SK Telecom Network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19480"/>
              </p:ext>
            </p:extLst>
          </p:nvPr>
        </p:nvGraphicFramePr>
        <p:xfrm>
          <a:off x="815040" y="1375738"/>
          <a:ext cx="2975224" cy="1894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02">
                  <a:extLst>
                    <a:ext uri="{9D8B030D-6E8A-4147-A177-3AD203B41FA5}">
                      <a16:colId xmlns:a16="http://schemas.microsoft.com/office/drawing/2014/main" val="3313174825"/>
                    </a:ext>
                  </a:extLst>
                </a:gridCol>
                <a:gridCol w="2169622">
                  <a:extLst>
                    <a:ext uri="{9D8B030D-6E8A-4147-A177-3AD203B41FA5}">
                      <a16:colId xmlns:a16="http://schemas.microsoft.com/office/drawing/2014/main" val="4276178717"/>
                    </a:ext>
                  </a:extLst>
                </a:gridCol>
              </a:tblGrid>
              <a:tr h="241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 Name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FTTH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R145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926651"/>
                  </a:ext>
                </a:extLst>
              </a:tr>
              <a:tr h="40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Specification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Cat.5e, 4P, 300m,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검정색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옥외용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난연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 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9458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 Code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6601000174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147051"/>
                  </a:ext>
                </a:extLst>
              </a:tr>
              <a:tr h="224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Quantity(Unit)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(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486600"/>
                  </a:ext>
                </a:extLst>
              </a:tr>
              <a:tr h="24661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Manufacturer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테스트공급사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085"/>
                  </a:ext>
                </a:extLst>
              </a:tr>
              <a:tr h="5237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Barcode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1908120001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41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118" y="2958848"/>
            <a:ext cx="1430762" cy="24693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 bwMode="auto">
          <a:xfrm>
            <a:off x="4518893" y="715207"/>
            <a:ext cx="0" cy="200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7683744" y="727901"/>
            <a:ext cx="0" cy="200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H="1" flipV="1">
            <a:off x="4518894" y="802997"/>
            <a:ext cx="3173163" cy="13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5734398" y="650878"/>
            <a:ext cx="698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 mm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8145578" y="910785"/>
            <a:ext cx="3173164" cy="42081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510998" y="1202230"/>
            <a:ext cx="17994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최적화된 전용 자재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15745"/>
              </p:ext>
            </p:extLst>
          </p:nvPr>
        </p:nvGraphicFramePr>
        <p:xfrm>
          <a:off x="8218828" y="1411744"/>
          <a:ext cx="2975224" cy="18940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02">
                  <a:extLst>
                    <a:ext uri="{9D8B030D-6E8A-4147-A177-3AD203B41FA5}">
                      <a16:colId xmlns:a16="http://schemas.microsoft.com/office/drawing/2014/main" val="3313174825"/>
                    </a:ext>
                  </a:extLst>
                </a:gridCol>
                <a:gridCol w="2169622">
                  <a:extLst>
                    <a:ext uri="{9D8B030D-6E8A-4147-A177-3AD203B41FA5}">
                      <a16:colId xmlns:a16="http://schemas.microsoft.com/office/drawing/2014/main" val="4276178717"/>
                    </a:ext>
                  </a:extLst>
                </a:gridCol>
              </a:tblGrid>
              <a:tr h="250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       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FTTH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R145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926651"/>
                  </a:ext>
                </a:extLst>
              </a:tr>
              <a:tr h="3886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       격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Cat.5e, 4P, 300m,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검정색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옥외용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난연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 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9458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코드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6601000174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147051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 (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봉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486600"/>
                  </a:ext>
                </a:extLst>
              </a:tr>
              <a:tr h="2505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 조  사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테스트공급사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085"/>
                  </a:ext>
                </a:extLst>
              </a:tr>
              <a:tr h="5030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  코  드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1908120001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411"/>
                  </a:ext>
                </a:extLst>
              </a:tr>
            </a:tbl>
          </a:graphicData>
        </a:graphic>
      </p:graphicFrame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906" y="3012863"/>
            <a:ext cx="1430762" cy="246930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61911"/>
              </p:ext>
            </p:extLst>
          </p:nvPr>
        </p:nvGraphicFramePr>
        <p:xfrm>
          <a:off x="8218828" y="3773429"/>
          <a:ext cx="2960300" cy="102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4">
                  <a:extLst>
                    <a:ext uri="{9D8B030D-6E8A-4147-A177-3AD203B41FA5}">
                      <a16:colId xmlns:a16="http://schemas.microsoft.com/office/drawing/2014/main" val="2563790644"/>
                    </a:ext>
                  </a:extLst>
                </a:gridCol>
                <a:gridCol w="760576">
                  <a:extLst>
                    <a:ext uri="{9D8B030D-6E8A-4147-A177-3AD203B41FA5}">
                      <a16:colId xmlns:a16="http://schemas.microsoft.com/office/drawing/2014/main" val="2654876403"/>
                    </a:ext>
                  </a:extLst>
                </a:gridCol>
                <a:gridCol w="1052360">
                  <a:extLst>
                    <a:ext uri="{9D8B030D-6E8A-4147-A177-3AD203B41FA5}">
                      <a16:colId xmlns:a16="http://schemas.microsoft.com/office/drawing/2014/main" val="1985597293"/>
                    </a:ext>
                  </a:extLst>
                </a:gridCol>
              </a:tblGrid>
              <a:tr h="17155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[ 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 번호 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54000" anchor="b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상호명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92937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기자재명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93173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1150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제조자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1784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제조국가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142514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921318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0668" y="3352350"/>
            <a:ext cx="369714" cy="38074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32663" r="15147" b="35707"/>
          <a:stretch/>
        </p:blipFill>
        <p:spPr>
          <a:xfrm>
            <a:off x="8162137" y="1090250"/>
            <a:ext cx="1090462" cy="321495"/>
          </a:xfrm>
          <a:prstGeom prst="rect">
            <a:avLst/>
          </a:prstGeom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8218828" y="3526422"/>
            <a:ext cx="1799431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정보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4" descr="image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882" y="3883823"/>
            <a:ext cx="428965" cy="63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연결선 40"/>
          <p:cNvCxnSpPr/>
          <p:nvPr/>
        </p:nvCxnSpPr>
        <p:spPr bwMode="auto">
          <a:xfrm flipH="1">
            <a:off x="7830117" y="914183"/>
            <a:ext cx="307149" cy="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직선 연결선 41"/>
          <p:cNvCxnSpPr/>
          <p:nvPr/>
        </p:nvCxnSpPr>
        <p:spPr bwMode="auto">
          <a:xfrm flipH="1">
            <a:off x="7830116" y="5114148"/>
            <a:ext cx="307149" cy="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H="1" flipV="1">
            <a:off x="7914249" y="895125"/>
            <a:ext cx="16248" cy="421902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613140" y="2681523"/>
            <a:ext cx="698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210 mm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79984"/>
              </p:ext>
            </p:extLst>
          </p:nvPr>
        </p:nvGraphicFramePr>
        <p:xfrm>
          <a:off x="815040" y="3750977"/>
          <a:ext cx="2960300" cy="102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4">
                  <a:extLst>
                    <a:ext uri="{9D8B030D-6E8A-4147-A177-3AD203B41FA5}">
                      <a16:colId xmlns:a16="http://schemas.microsoft.com/office/drawing/2014/main" val="2563790644"/>
                    </a:ext>
                  </a:extLst>
                </a:gridCol>
                <a:gridCol w="760576">
                  <a:extLst>
                    <a:ext uri="{9D8B030D-6E8A-4147-A177-3AD203B41FA5}">
                      <a16:colId xmlns:a16="http://schemas.microsoft.com/office/drawing/2014/main" val="2654876403"/>
                    </a:ext>
                  </a:extLst>
                </a:gridCol>
                <a:gridCol w="1052360">
                  <a:extLst>
                    <a:ext uri="{9D8B030D-6E8A-4147-A177-3AD203B41FA5}">
                      <a16:colId xmlns:a16="http://schemas.microsoft.com/office/drawing/2014/main" val="1985597293"/>
                    </a:ext>
                  </a:extLst>
                </a:gridCol>
              </a:tblGrid>
              <a:tr h="17155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[ 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 번호 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54000" anchor="b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 Name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92937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 Name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93173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Name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1150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Manufacturer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1784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Country</a:t>
                      </a:r>
                      <a:r>
                        <a:rPr lang="en-US" altLang="ko-KR" sz="7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of Org.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142514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Remarks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921318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880" y="3329898"/>
            <a:ext cx="369714" cy="38074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15040" y="3503970"/>
            <a:ext cx="1799431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Manufacturer Info.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" descr="image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4" y="3861371"/>
            <a:ext cx="428965" cy="63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 bwMode="auto">
          <a:xfrm>
            <a:off x="596522" y="650878"/>
            <a:ext cx="11051397" cy="4544965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773085" y="5216349"/>
            <a:ext cx="698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ko-KR" altLang="en-US" sz="12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333" y="3699767"/>
            <a:ext cx="1430762" cy="246930"/>
          </a:xfrm>
          <a:prstGeom prst="rect">
            <a:avLst/>
          </a:prstGeom>
        </p:spPr>
      </p:pic>
      <p:cxnSp>
        <p:nvCxnSpPr>
          <p:cNvPr id="52" name="직선 연결선 51"/>
          <p:cNvCxnSpPr/>
          <p:nvPr/>
        </p:nvCxnSpPr>
        <p:spPr bwMode="auto">
          <a:xfrm flipH="1">
            <a:off x="4161802" y="904548"/>
            <a:ext cx="307149" cy="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 flipH="1">
            <a:off x="4140384" y="5099301"/>
            <a:ext cx="307149" cy="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 flipV="1">
            <a:off x="4226409" y="885490"/>
            <a:ext cx="19525" cy="42286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3944825" y="2671888"/>
            <a:ext cx="698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210 mm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67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유형에 따른 라벨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케이블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13900" y="832726"/>
            <a:ext cx="3173164" cy="4747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32663" r="15147" b="35707"/>
          <a:stretch/>
        </p:blipFill>
        <p:spPr>
          <a:xfrm>
            <a:off x="851920" y="1517537"/>
            <a:ext cx="1090462" cy="321495"/>
          </a:xfrm>
          <a:prstGeom prst="rect">
            <a:avLst/>
          </a:prstGeom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279320" y="1619823"/>
            <a:ext cx="17994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최적화된 전용 자재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848255"/>
              </p:ext>
            </p:extLst>
          </p:nvPr>
        </p:nvGraphicFramePr>
        <p:xfrm>
          <a:off x="987150" y="1829337"/>
          <a:ext cx="2975224" cy="2785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02">
                  <a:extLst>
                    <a:ext uri="{9D8B030D-6E8A-4147-A177-3AD203B41FA5}">
                      <a16:colId xmlns:a16="http://schemas.microsoft.com/office/drawing/2014/main" val="3313174825"/>
                    </a:ext>
                  </a:extLst>
                </a:gridCol>
                <a:gridCol w="2169622">
                  <a:extLst>
                    <a:ext uri="{9D8B030D-6E8A-4147-A177-3AD203B41FA5}">
                      <a16:colId xmlns:a16="http://schemas.microsoft.com/office/drawing/2014/main" val="4276178717"/>
                    </a:ext>
                  </a:extLst>
                </a:gridCol>
              </a:tblGrid>
              <a:tr h="15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       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FTTH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R145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926651"/>
                  </a:ext>
                </a:extLst>
              </a:tr>
              <a:tr h="228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       격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Cat.5e, 4P, 300m,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검정색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옥외용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난연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 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9458"/>
                  </a:ext>
                </a:extLst>
              </a:tr>
              <a:tr h="15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 코드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6601000174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147051"/>
                  </a:ext>
                </a:extLst>
              </a:tr>
              <a:tr h="15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 (m)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486600"/>
                  </a:ext>
                </a:extLst>
              </a:tr>
              <a:tr h="15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 번호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085"/>
                  </a:ext>
                </a:extLst>
              </a:tr>
              <a:tr h="222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정미 중량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411"/>
                  </a:ext>
                </a:extLst>
              </a:tr>
              <a:tr h="222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 중  량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882854"/>
                  </a:ext>
                </a:extLst>
              </a:tr>
              <a:tr h="222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 조  사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테스트공급사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12889"/>
                  </a:ext>
                </a:extLst>
              </a:tr>
              <a:tr h="222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 년월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79885"/>
                  </a:ext>
                </a:extLst>
              </a:tr>
              <a:tr h="468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   코  드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1908120001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10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321" y="4316083"/>
            <a:ext cx="1430762" cy="24693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4261085" y="826755"/>
            <a:ext cx="3173164" cy="477073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32663" r="15147" b="35707"/>
          <a:stretch/>
        </p:blipFill>
        <p:spPr>
          <a:xfrm>
            <a:off x="4199105" y="826755"/>
            <a:ext cx="1090462" cy="321495"/>
          </a:xfrm>
          <a:prstGeom prst="rect">
            <a:avLst/>
          </a:prstGeom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5949823" y="863254"/>
            <a:ext cx="1484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Dedicated materials optimized </a:t>
            </a:r>
          </a:p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for SK Telecom Network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96166"/>
              </p:ext>
            </p:extLst>
          </p:nvPr>
        </p:nvGraphicFramePr>
        <p:xfrm>
          <a:off x="4334335" y="1148254"/>
          <a:ext cx="2975224" cy="2782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237">
                  <a:extLst>
                    <a:ext uri="{9D8B030D-6E8A-4147-A177-3AD203B41FA5}">
                      <a16:colId xmlns:a16="http://schemas.microsoft.com/office/drawing/2014/main" val="3313174825"/>
                    </a:ext>
                  </a:extLst>
                </a:gridCol>
                <a:gridCol w="2070987">
                  <a:extLst>
                    <a:ext uri="{9D8B030D-6E8A-4147-A177-3AD203B41FA5}">
                      <a16:colId xmlns:a16="http://schemas.microsoft.com/office/drawing/2014/main" val="4276178717"/>
                    </a:ext>
                  </a:extLst>
                </a:gridCol>
              </a:tblGrid>
              <a:tr h="24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 Name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FTTH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R145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926651"/>
                  </a:ext>
                </a:extLst>
              </a:tr>
              <a:tr h="3877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Specification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Cat.5e, 4P, 300m,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검정색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옥외용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난연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 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9458"/>
                  </a:ext>
                </a:extLst>
              </a:tr>
              <a:tr h="24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 Code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6601000174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147051"/>
                  </a:ext>
                </a:extLst>
              </a:tr>
              <a:tr h="24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</a:t>
                      </a:r>
                      <a:r>
                        <a:rPr lang="en-US" altLang="ko-KR" sz="7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Length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 (m)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486600"/>
                  </a:ext>
                </a:extLst>
              </a:tr>
              <a:tr h="24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 Num.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085"/>
                  </a:ext>
                </a:extLst>
              </a:tr>
              <a:tr h="24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 Weight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411"/>
                  </a:ext>
                </a:extLst>
              </a:tr>
              <a:tr h="24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Gross Weight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817592"/>
                  </a:ext>
                </a:extLst>
              </a:tr>
              <a:tr h="24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Manufacturer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테스트공급사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841750"/>
                  </a:ext>
                </a:extLst>
              </a:tr>
              <a:tr h="2423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Production Date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651291"/>
                  </a:ext>
                </a:extLst>
              </a:tr>
              <a:tr h="4560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Barcode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1908120001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820421"/>
                  </a:ext>
                </a:extLst>
              </a:tr>
            </a:tbl>
          </a:graphicData>
        </a:graphic>
      </p:graphicFrame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91" y="3640964"/>
            <a:ext cx="1430762" cy="246930"/>
          </a:xfrm>
          <a:prstGeom prst="rect">
            <a:avLst/>
          </a:prstGeom>
        </p:spPr>
      </p:pic>
      <p:cxnSp>
        <p:nvCxnSpPr>
          <p:cNvPr id="17" name="직선 연결선 16"/>
          <p:cNvCxnSpPr/>
          <p:nvPr/>
        </p:nvCxnSpPr>
        <p:spPr bwMode="auto">
          <a:xfrm>
            <a:off x="913900" y="655694"/>
            <a:ext cx="0" cy="200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4078751" y="668388"/>
            <a:ext cx="0" cy="200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H="1" flipV="1">
            <a:off x="913901" y="743484"/>
            <a:ext cx="3173163" cy="137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085340" y="582511"/>
            <a:ext cx="698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150 mm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 22"/>
          <p:cNvCxnSpPr/>
          <p:nvPr/>
        </p:nvCxnSpPr>
        <p:spPr bwMode="auto">
          <a:xfrm flipH="1">
            <a:off x="606750" y="832341"/>
            <a:ext cx="307149" cy="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 flipH="1">
            <a:off x="588375" y="5580020"/>
            <a:ext cx="4394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 flipV="1">
            <a:off x="677899" y="820405"/>
            <a:ext cx="8030" cy="47596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89794" y="3048800"/>
            <a:ext cx="698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210 mm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7889203" y="842418"/>
            <a:ext cx="3173164" cy="47379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254623" y="954397"/>
            <a:ext cx="179943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SK 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</a:t>
            </a:r>
            <a:r>
              <a:rPr lang="en-US" altLang="ko-KR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Network</a:t>
            </a:r>
            <a:r>
              <a:rPr lang="ko-KR" altLang="en-US" sz="7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최적화된 전용 자재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49404"/>
              </p:ext>
            </p:extLst>
          </p:nvPr>
        </p:nvGraphicFramePr>
        <p:xfrm>
          <a:off x="7970999" y="4448540"/>
          <a:ext cx="2960300" cy="102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4">
                  <a:extLst>
                    <a:ext uri="{9D8B030D-6E8A-4147-A177-3AD203B41FA5}">
                      <a16:colId xmlns:a16="http://schemas.microsoft.com/office/drawing/2014/main" val="2563790644"/>
                    </a:ext>
                  </a:extLst>
                </a:gridCol>
                <a:gridCol w="760576">
                  <a:extLst>
                    <a:ext uri="{9D8B030D-6E8A-4147-A177-3AD203B41FA5}">
                      <a16:colId xmlns:a16="http://schemas.microsoft.com/office/drawing/2014/main" val="2654876403"/>
                    </a:ext>
                  </a:extLst>
                </a:gridCol>
                <a:gridCol w="1052360">
                  <a:extLst>
                    <a:ext uri="{9D8B030D-6E8A-4147-A177-3AD203B41FA5}">
                      <a16:colId xmlns:a16="http://schemas.microsoft.com/office/drawing/2014/main" val="1985597293"/>
                    </a:ext>
                  </a:extLst>
                </a:gridCol>
              </a:tblGrid>
              <a:tr h="17155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[ 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 번호 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54000" anchor="b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상호명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92937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기자재명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93173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모델명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1150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제조자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1784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제조국가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142514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921318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2839" y="4027461"/>
            <a:ext cx="369714" cy="38074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" t="32663" r="15147" b="35707"/>
          <a:stretch/>
        </p:blipFill>
        <p:spPr>
          <a:xfrm>
            <a:off x="7905762" y="842417"/>
            <a:ext cx="1090462" cy="321495"/>
          </a:xfrm>
          <a:prstGeom prst="rect">
            <a:avLst/>
          </a:prstGeom>
          <a:ln>
            <a:noFill/>
          </a:ln>
        </p:spPr>
      </p:pic>
      <p:sp>
        <p:nvSpPr>
          <p:cNvPr id="39" name="TextBox 38"/>
          <p:cNvSpPr txBox="1"/>
          <p:nvPr/>
        </p:nvSpPr>
        <p:spPr>
          <a:xfrm>
            <a:off x="7970999" y="4201533"/>
            <a:ext cx="1799431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제조사 정보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4" descr="image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053" y="4558934"/>
            <a:ext cx="428965" cy="63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직선 연결선 40"/>
          <p:cNvCxnSpPr/>
          <p:nvPr/>
        </p:nvCxnSpPr>
        <p:spPr bwMode="auto">
          <a:xfrm flipH="1">
            <a:off x="7573742" y="845816"/>
            <a:ext cx="307149" cy="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/>
          <p:nvPr/>
        </p:nvCxnSpPr>
        <p:spPr bwMode="auto">
          <a:xfrm flipV="1">
            <a:off x="7639940" y="826758"/>
            <a:ext cx="17934" cy="47703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317871" y="2974349"/>
            <a:ext cx="6982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210 mm</a:t>
            </a:r>
            <a:endParaRPr lang="ko-KR" altLang="en-US" sz="8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16416"/>
              </p:ext>
            </p:extLst>
          </p:nvPr>
        </p:nvGraphicFramePr>
        <p:xfrm>
          <a:off x="4366341" y="4459739"/>
          <a:ext cx="2960300" cy="102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7364">
                  <a:extLst>
                    <a:ext uri="{9D8B030D-6E8A-4147-A177-3AD203B41FA5}">
                      <a16:colId xmlns:a16="http://schemas.microsoft.com/office/drawing/2014/main" val="2563790644"/>
                    </a:ext>
                  </a:extLst>
                </a:gridCol>
                <a:gridCol w="760576">
                  <a:extLst>
                    <a:ext uri="{9D8B030D-6E8A-4147-A177-3AD203B41FA5}">
                      <a16:colId xmlns:a16="http://schemas.microsoft.com/office/drawing/2014/main" val="2654876403"/>
                    </a:ext>
                  </a:extLst>
                </a:gridCol>
                <a:gridCol w="1052360">
                  <a:extLst>
                    <a:ext uri="{9D8B030D-6E8A-4147-A177-3AD203B41FA5}">
                      <a16:colId xmlns:a16="http://schemas.microsoft.com/office/drawing/2014/main" val="1985597293"/>
                    </a:ext>
                  </a:extLst>
                </a:gridCol>
              </a:tblGrid>
              <a:tr h="17155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[ </a:t>
                      </a:r>
                      <a:r>
                        <a:rPr lang="ko-KR" altLang="en-US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신고 번호 </a:t>
                      </a:r>
                      <a:r>
                        <a:rPr lang="en-US" altLang="ko-KR" sz="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54000" anchor="b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Company Name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92937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Material Name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493173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Model Name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11150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Manufacturer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1784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Country</a:t>
                      </a:r>
                      <a:r>
                        <a:rPr lang="en-US" altLang="ko-KR" sz="7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of Org.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142514"/>
                  </a:ext>
                </a:extLst>
              </a:tr>
              <a:tr h="171552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Remarks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921318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181" y="4038660"/>
            <a:ext cx="369714" cy="38074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66341" y="4212732"/>
            <a:ext cx="1799431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Manufacturer Info.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그림 4" descr="image0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95" y="4570133"/>
            <a:ext cx="428965" cy="63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32090"/>
              </p:ext>
            </p:extLst>
          </p:nvPr>
        </p:nvGraphicFramePr>
        <p:xfrm>
          <a:off x="7981733" y="1154218"/>
          <a:ext cx="2975224" cy="2785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602">
                  <a:extLst>
                    <a:ext uri="{9D8B030D-6E8A-4147-A177-3AD203B41FA5}">
                      <a16:colId xmlns:a16="http://schemas.microsoft.com/office/drawing/2014/main" val="3313174825"/>
                    </a:ext>
                  </a:extLst>
                </a:gridCol>
                <a:gridCol w="2169622">
                  <a:extLst>
                    <a:ext uri="{9D8B030D-6E8A-4147-A177-3AD203B41FA5}">
                      <a16:colId xmlns:a16="http://schemas.microsoft.com/office/drawing/2014/main" val="4276178717"/>
                    </a:ext>
                  </a:extLst>
                </a:gridCol>
              </a:tblGrid>
              <a:tr h="15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       명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FTTH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부대 </a:t>
                      </a:r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R145 </a:t>
                      </a:r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926651"/>
                  </a:ext>
                </a:extLst>
              </a:tr>
              <a:tr h="228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       격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Cat.5e, 4P, 300m, 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검정색 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옥외용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난연</a:t>
                      </a:r>
                      <a:r>
                        <a:rPr lang="en-US" altLang="ko-KR" sz="900" b="0" i="0" kern="12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 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309458"/>
                  </a:ext>
                </a:extLst>
              </a:tr>
              <a:tr h="15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 코드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6601000174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147051"/>
                  </a:ext>
                </a:extLst>
              </a:tr>
              <a:tr h="15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길이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800 (m)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486600"/>
                  </a:ext>
                </a:extLst>
              </a:tr>
              <a:tr h="152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 번호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834085"/>
                  </a:ext>
                </a:extLst>
              </a:tr>
              <a:tr h="222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정미 중량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245411"/>
                  </a:ext>
                </a:extLst>
              </a:tr>
              <a:tr h="222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 중  량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882854"/>
                  </a:ext>
                </a:extLst>
              </a:tr>
              <a:tr h="222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 조  사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테스트공급사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912889"/>
                  </a:ext>
                </a:extLst>
              </a:tr>
              <a:tr h="2226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제조  년월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79885"/>
                  </a:ext>
                </a:extLst>
              </a:tr>
              <a:tr h="4689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   코  드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1908120001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10"/>
                  </a:ext>
                </a:extLst>
              </a:tr>
            </a:tbl>
          </a:graphicData>
        </a:graphic>
      </p:graphicFrame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904" y="3640964"/>
            <a:ext cx="1430762" cy="246930"/>
          </a:xfrm>
          <a:prstGeom prst="rect">
            <a:avLst/>
          </a:prstGeom>
        </p:spPr>
      </p:pic>
      <p:cxnSp>
        <p:nvCxnSpPr>
          <p:cNvPr id="53" name="직선 연결선 52"/>
          <p:cNvCxnSpPr/>
          <p:nvPr/>
        </p:nvCxnSpPr>
        <p:spPr bwMode="auto">
          <a:xfrm flipH="1">
            <a:off x="7562748" y="5597111"/>
            <a:ext cx="307149" cy="3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549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공급사 배송처리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바코드 출력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25" y="607270"/>
            <a:ext cx="7214825" cy="57510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936281" y="2982830"/>
            <a:ext cx="6515553" cy="8008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915261" y="4665175"/>
            <a:ext cx="6515553" cy="7696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915260" y="5511743"/>
            <a:ext cx="6515553" cy="7696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330782" y="2861778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7330782" y="4526682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330782" y="5452260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3798" y="2982829"/>
            <a:ext cx="287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라벨 유형 상품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96663" y="4614896"/>
            <a:ext cx="370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라벨 유형 상품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36182" y="631767"/>
            <a:ext cx="2975956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또는 일반 라벨 유형 상품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바코드 출력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라벨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라벨 출력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조장 라벨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조장 라벨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sz="100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 언어 선택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라벨 유형이 기본일 경우 언어 선택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Non-display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한글로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언어를 바꿔서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바코드 출력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버튼을 누르면 해당 언어로 출력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96663" y="5446068"/>
            <a:ext cx="370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조장 라벨 유형 상품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타원 18"/>
          <p:cNvSpPr/>
          <p:nvPr/>
        </p:nvSpPr>
        <p:spPr bwMode="auto">
          <a:xfrm>
            <a:off x="6499515" y="6072532"/>
            <a:ext cx="106575" cy="1059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타원 19"/>
          <p:cNvSpPr/>
          <p:nvPr/>
        </p:nvSpPr>
        <p:spPr bwMode="auto">
          <a:xfrm>
            <a:off x="6891200" y="6074353"/>
            <a:ext cx="106575" cy="1165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14636" y="6024505"/>
            <a:ext cx="422872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700" dirty="0" smtClean="0"/>
              <a:t>KOR</a:t>
            </a:r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7028962" y="6024505"/>
            <a:ext cx="422872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700" dirty="0" smtClean="0"/>
              <a:t>ENG</a:t>
            </a:r>
            <a:endParaRPr lang="ko-KR" altLang="en-US" sz="700" dirty="0"/>
          </a:p>
        </p:txBody>
      </p:sp>
      <p:sp>
        <p:nvSpPr>
          <p:cNvPr id="23" name="직사각형 22"/>
          <p:cNvSpPr/>
          <p:nvPr/>
        </p:nvSpPr>
        <p:spPr bwMode="auto">
          <a:xfrm>
            <a:off x="6464073" y="5249626"/>
            <a:ext cx="863358" cy="15198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153337" y="5049997"/>
            <a:ext cx="242103" cy="242103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en-US" altLang="ko-KR" sz="12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/>
          <p:cNvSpPr/>
          <p:nvPr/>
        </p:nvSpPr>
        <p:spPr bwMode="auto">
          <a:xfrm>
            <a:off x="6440479" y="5282791"/>
            <a:ext cx="106575" cy="10594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6832164" y="5284612"/>
            <a:ext cx="106575" cy="11653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555600" y="5234764"/>
            <a:ext cx="422872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700" dirty="0" smtClean="0"/>
              <a:t>KOR</a:t>
            </a:r>
            <a:endParaRPr lang="ko-KR" alt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6969926" y="5234764"/>
            <a:ext cx="422872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700" dirty="0" smtClean="0"/>
              <a:t>ENG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76930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 화면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771854"/>
              </p:ext>
            </p:extLst>
          </p:nvPr>
        </p:nvGraphicFramePr>
        <p:xfrm>
          <a:off x="1435695" y="709301"/>
          <a:ext cx="9434555" cy="50596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48582">
                  <a:extLst>
                    <a:ext uri="{9D8B030D-6E8A-4147-A177-3AD203B41FA5}">
                      <a16:colId xmlns:a16="http://schemas.microsoft.com/office/drawing/2014/main" val="1235476725"/>
                    </a:ext>
                  </a:extLst>
                </a:gridCol>
                <a:gridCol w="2956844">
                  <a:extLst>
                    <a:ext uri="{9D8B030D-6E8A-4147-A177-3AD203B41FA5}">
                      <a16:colId xmlns:a16="http://schemas.microsoft.com/office/drawing/2014/main" val="967300307"/>
                    </a:ext>
                  </a:extLst>
                </a:gridCol>
                <a:gridCol w="4700187">
                  <a:extLst>
                    <a:ext uri="{9D8B030D-6E8A-4147-A177-3AD203B41FA5}">
                      <a16:colId xmlns:a16="http://schemas.microsoft.com/office/drawing/2014/main" val="2860494738"/>
                    </a:ext>
                  </a:extLst>
                </a:gridCol>
                <a:gridCol w="828942">
                  <a:extLst>
                    <a:ext uri="{9D8B030D-6E8A-4147-A177-3AD203B41FA5}">
                      <a16:colId xmlns:a16="http://schemas.microsoft.com/office/drawing/2014/main" val="3738890298"/>
                    </a:ext>
                  </a:extLst>
                </a:gridCol>
              </a:tblGrid>
              <a:tr h="2347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서비스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화면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내용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247628"/>
                  </a:ext>
                </a:extLst>
              </a:tr>
              <a:tr h="1663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운영사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상품상세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단품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라벨유형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제조사 라벨 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2418520646"/>
                  </a:ext>
                </a:extLst>
              </a:tr>
              <a:tr h="332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라벨 설정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라벨정보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삭제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제조사 로고 및 신고번호 이미지 업로드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신규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1846387502"/>
                  </a:ext>
                </a:extLst>
              </a:tr>
              <a:tr h="332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구매사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조장 상품상세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정조장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난조장 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조장상품 </a:t>
                      </a:r>
                      <a:r>
                        <a:rPr lang="en-US" altLang="ko-KR" sz="800" u="none" strike="noStrike" dirty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858044720"/>
                  </a:ext>
                </a:extLst>
              </a:tr>
              <a:tr h="332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장바구니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조장 상품 주문 처리 시 조장 상품 </a:t>
                      </a:r>
                      <a:r>
                        <a:rPr lang="en-US" altLang="ko-KR" sz="800" u="none" strike="noStrike" dirty="0">
                          <a:effectLst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주문 </a:t>
                      </a:r>
                      <a:r>
                        <a:rPr lang="en-US" altLang="ko-KR" sz="800" u="none" strike="noStrike" dirty="0">
                          <a:effectLst/>
                        </a:rPr>
                        <a:t>Process </a:t>
                      </a:r>
                      <a:r>
                        <a:rPr lang="ko-KR" altLang="en-US" sz="800" u="none" strike="noStrike" dirty="0">
                          <a:effectLst/>
                        </a:rPr>
                        <a:t>조장 </a:t>
                      </a:r>
                      <a:r>
                        <a:rPr lang="en-US" altLang="ko-KR" sz="800" u="none" strike="noStrike" dirty="0">
                          <a:effectLst/>
                        </a:rPr>
                        <a:t>Case </a:t>
                      </a:r>
                      <a:r>
                        <a:rPr lang="ko-KR" altLang="en-US" sz="800" u="none" strike="noStrike" dirty="0">
                          <a:effectLst/>
                        </a:rPr>
                        <a:t>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506063981"/>
                  </a:ext>
                </a:extLst>
              </a:tr>
              <a:tr h="33275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WMS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입고접수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비고에 바코드출력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라벨설정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언어선택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라벨 유형에 따라 라벨출력 </a:t>
                      </a:r>
                      <a:r>
                        <a:rPr lang="en-US" altLang="ko-KR" sz="800" u="none" strike="noStrike" dirty="0">
                          <a:effectLst/>
                        </a:rPr>
                        <a:t>CASE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3032964422"/>
                  </a:ext>
                </a:extLst>
              </a:tr>
              <a:tr h="332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입고확정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비고에 바코드출력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라벨 설정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언어선택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라벨 유형에 따라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라벨 출력 </a:t>
                      </a:r>
                      <a:r>
                        <a:rPr lang="en-US" altLang="ko-KR" sz="800" u="none" strike="noStrike" dirty="0">
                          <a:effectLst/>
                        </a:rPr>
                        <a:t>CASE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4216524053"/>
                  </a:ext>
                </a:extLst>
              </a:tr>
              <a:tr h="166376">
                <a:tc rowSpan="15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공급사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상품상세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단품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제조사 라벨 추가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1837169747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제조사 라벨 설정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제조사 라벨정보 등록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수정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1347935492"/>
                  </a:ext>
                </a:extLst>
              </a:tr>
              <a:tr h="332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배송처리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기타요청사항에 바코드출력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라벨설정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언어선택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라벨 유형에 따라 라벨출력 </a:t>
                      </a:r>
                      <a:r>
                        <a:rPr lang="en-US" altLang="ko-KR" sz="800" u="none" strike="noStrike" dirty="0">
                          <a:effectLst/>
                        </a:rPr>
                        <a:t>CASE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108771380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정보가 없는 라벨값 입력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라벨값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저장 후 출력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2680418401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정보가 있는 라벨값 입력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라벨값 등록</a:t>
                      </a:r>
                      <a:r>
                        <a:rPr lang="en-US" altLang="ko-KR" sz="800" u="none" strike="noStrike" dirty="0">
                          <a:effectLst/>
                        </a:rPr>
                        <a:t>/</a:t>
                      </a:r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저장 후 출력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176996136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정보가 없는 일반 라벨</a:t>
                      </a:r>
                      <a:r>
                        <a:rPr lang="en-US" altLang="ko-KR" sz="800" u="none" strike="noStrike" dirty="0">
                          <a:effectLst/>
                        </a:rPr>
                        <a:t>(KOR) Report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레포팅 작업 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프린트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337378469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정보가 없는 일반 라벨</a:t>
                      </a:r>
                      <a:r>
                        <a:rPr lang="en-US" altLang="ko-KR" sz="800" u="none" strike="noStrike" dirty="0">
                          <a:effectLst/>
                        </a:rPr>
                        <a:t>(ENG) Report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레포팅 작업 출력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프린트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2690542525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정보가 있는 일반 라벨</a:t>
                      </a:r>
                      <a:r>
                        <a:rPr lang="en-US" altLang="ko-KR" sz="800" u="none" strike="noStrike" dirty="0">
                          <a:effectLst/>
                        </a:rPr>
                        <a:t>(KOR) Report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레포팅 작업 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프린트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985801560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정보가 있는 일반 라벨</a:t>
                      </a:r>
                      <a:r>
                        <a:rPr lang="en-US" altLang="ko-KR" sz="800" u="none" strike="noStrike" dirty="0">
                          <a:effectLst/>
                        </a:rPr>
                        <a:t>(ENG) Report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레포팅 작업 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프린트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2740566645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제조사 정보가 없는 조장 라벨</a:t>
                      </a:r>
                      <a:r>
                        <a:rPr lang="en-US" altLang="ko-KR" sz="800" u="none" strike="noStrike">
                          <a:effectLst/>
                        </a:rPr>
                        <a:t>(KOR) Report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레포팅 작업 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프린트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1467646757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제조사 정보가 없는 조장 라벨</a:t>
                      </a:r>
                      <a:r>
                        <a:rPr lang="en-US" altLang="ko-KR" sz="800" u="none" strike="noStrike">
                          <a:effectLst/>
                        </a:rPr>
                        <a:t>(ENG) Report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레포팅 작업 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프린트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3368491798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제조사 정보가 있는 조장 라벨</a:t>
                      </a:r>
                      <a:r>
                        <a:rPr lang="en-US" altLang="ko-KR" sz="800" u="none" strike="noStrike">
                          <a:effectLst/>
                        </a:rPr>
                        <a:t>(KOR) Report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레포팅 작업 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프린트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1606895867"/>
                  </a:ext>
                </a:extLst>
              </a:tr>
              <a:tr h="1663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제조사 정보가 있는 조장 라벨</a:t>
                      </a:r>
                      <a:r>
                        <a:rPr lang="en-US" altLang="ko-KR" sz="800" u="none" strike="noStrike" dirty="0">
                          <a:effectLst/>
                        </a:rPr>
                        <a:t>(ENG) Report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레포팅 작업 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프린트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신규</a:t>
                      </a: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2838890119"/>
                  </a:ext>
                </a:extLst>
              </a:tr>
              <a:tr h="332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주문이력조회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비고에 바코드출력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라벨설정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언어선택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라벨 유형에 따라 라벨출력 </a:t>
                      </a:r>
                      <a:r>
                        <a:rPr lang="en-US" altLang="ko-KR" sz="800" u="none" strike="noStrike" dirty="0">
                          <a:effectLst/>
                        </a:rPr>
                        <a:t>CASE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1197194935"/>
                  </a:ext>
                </a:extLst>
              </a:tr>
              <a:tr h="3327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주문진척도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비고에 바코드출력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라벨 설정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언어선택</a:t>
                      </a:r>
                      <a:br>
                        <a:rPr lang="ko-KR" altLang="en-US" sz="800" u="none" strike="noStrike" dirty="0">
                          <a:effectLst/>
                        </a:rPr>
                      </a:br>
                      <a:r>
                        <a:rPr lang="ko-KR" altLang="en-US" sz="800" u="none" strike="noStrike" dirty="0">
                          <a:effectLst/>
                        </a:rPr>
                        <a:t>라벨 유형에 따라 </a:t>
                      </a:r>
                      <a:r>
                        <a:rPr lang="ko-KR" altLang="en-US" sz="800" u="none" strike="noStrike" dirty="0" smtClean="0">
                          <a:effectLst/>
                        </a:rPr>
                        <a:t>라벨 출력 </a:t>
                      </a:r>
                      <a:r>
                        <a:rPr lang="en-US" altLang="ko-KR" sz="800" u="none" strike="noStrike" dirty="0">
                          <a:effectLst/>
                        </a:rPr>
                        <a:t>CASE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858" marB="0" anchor="ctr"/>
                </a:tc>
                <a:extLst>
                  <a:ext uri="{0D108BD9-81ED-4DB2-BD59-A6C34878D82A}">
                    <a16:rowId xmlns:a16="http://schemas.microsoft.com/office/drawing/2014/main" val="263859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4408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106159</TotalTime>
  <Words>946</Words>
  <Application>Microsoft Office PowerPoint</Application>
  <PresentationFormat>와이드스크린</PresentationFormat>
  <Paragraphs>425</Paragraphs>
  <Slides>9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55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7245</cp:revision>
  <cp:lastPrinted>2018-12-27T10:04:29Z</cp:lastPrinted>
  <dcterms:created xsi:type="dcterms:W3CDTF">2004-02-17T06:52:18Z</dcterms:created>
  <dcterms:modified xsi:type="dcterms:W3CDTF">2020-05-11T05:04:35Z</dcterms:modified>
</cp:coreProperties>
</file>