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53"/>
  </p:notesMasterIdLst>
  <p:handoutMasterIdLst>
    <p:handoutMasterId r:id="rId54"/>
  </p:handoutMasterIdLst>
  <p:sldIdLst>
    <p:sldId id="2394" r:id="rId32"/>
    <p:sldId id="2445" r:id="rId33"/>
    <p:sldId id="2525" r:id="rId34"/>
    <p:sldId id="2490" r:id="rId35"/>
    <p:sldId id="2545" r:id="rId36"/>
    <p:sldId id="2511" r:id="rId37"/>
    <p:sldId id="2513" r:id="rId38"/>
    <p:sldId id="2515" r:id="rId39"/>
    <p:sldId id="2519" r:id="rId40"/>
    <p:sldId id="2533" r:id="rId41"/>
    <p:sldId id="2521" r:id="rId42"/>
    <p:sldId id="2549" r:id="rId43"/>
    <p:sldId id="2544" r:id="rId44"/>
    <p:sldId id="2546" r:id="rId45"/>
    <p:sldId id="2551" r:id="rId46"/>
    <p:sldId id="2526" r:id="rId47"/>
    <p:sldId id="2542" r:id="rId48"/>
    <p:sldId id="2543" r:id="rId49"/>
    <p:sldId id="2550" r:id="rId50"/>
    <p:sldId id="2552" r:id="rId51"/>
    <p:sldId id="2548" r:id="rId52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CC"/>
    <a:srgbClr val="F66054"/>
    <a:srgbClr val="FEEAE6"/>
    <a:srgbClr val="FFE9E5"/>
    <a:srgbClr val="FEFEBA"/>
    <a:srgbClr val="FF6600"/>
    <a:srgbClr val="FFE7E7"/>
    <a:srgbClr val="FFFF99"/>
    <a:srgbClr val="BA8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112" d="100"/>
          <a:sy n="112" d="100"/>
        </p:scale>
        <p:origin x="684" y="-432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slide" Target="slides/slide11.xml"/><Relationship Id="rId47" Type="http://schemas.openxmlformats.org/officeDocument/2006/relationships/slide" Target="slides/slide16.xml"/><Relationship Id="rId50" Type="http://schemas.openxmlformats.org/officeDocument/2006/relationships/slide" Target="slides/slide19.xml"/><Relationship Id="rId55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slide" Target="slides/slide9.xml"/><Relationship Id="rId45" Type="http://schemas.openxmlformats.org/officeDocument/2006/relationships/slide" Target="slides/slide1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slide" Target="slides/slide12.xml"/><Relationship Id="rId48" Type="http://schemas.openxmlformats.org/officeDocument/2006/relationships/slide" Target="slides/slide17.xml"/><Relationship Id="rId56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46" Type="http://schemas.openxmlformats.org/officeDocument/2006/relationships/slide" Target="slides/slide15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49" Type="http://schemas.openxmlformats.org/officeDocument/2006/relationships/slide" Target="slides/slide18.xml"/><Relationship Id="rId57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13.xml"/><Relationship Id="rId5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1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4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36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60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84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8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1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8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0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3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5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8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2020-02-19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2020-02-19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2020-02-19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3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openxmlformats.org/officeDocument/2006/relationships/image" Target="../media/image50.png"/><Relationship Id="rId17" Type="http://schemas.openxmlformats.org/officeDocument/2006/relationships/image" Target="../media/image56.png"/><Relationship Id="rId2" Type="http://schemas.openxmlformats.org/officeDocument/2006/relationships/image" Target="../media/image2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49.png"/><Relationship Id="rId5" Type="http://schemas.openxmlformats.org/officeDocument/2006/relationships/image" Target="../media/image25.png"/><Relationship Id="rId15" Type="http://schemas.openxmlformats.org/officeDocument/2006/relationships/image" Target="../media/image54.png"/><Relationship Id="rId10" Type="http://schemas.openxmlformats.org/officeDocument/2006/relationships/image" Target="../media/image52.png"/><Relationship Id="rId4" Type="http://schemas.openxmlformats.org/officeDocument/2006/relationships/image" Target="../media/image2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2.png"/><Relationship Id="rId18" Type="http://schemas.openxmlformats.org/officeDocument/2006/relationships/image" Target="../media/image58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31.png"/><Relationship Id="rId2" Type="http://schemas.openxmlformats.org/officeDocument/2006/relationships/image" Target="../media/image20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57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0" Type="http://schemas.openxmlformats.org/officeDocument/2006/relationships/image" Target="../media/image49.png"/><Relationship Id="rId4" Type="http://schemas.openxmlformats.org/officeDocument/2006/relationships/image" Target="../media/image24.png"/><Relationship Id="rId9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png"/><Relationship Id="rId7" Type="http://schemas.openxmlformats.org/officeDocument/2006/relationships/image" Target="../media/image3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23.png"/><Relationship Id="rId5" Type="http://schemas.openxmlformats.org/officeDocument/2006/relationships/image" Target="../media/image27.pn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5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홈앤서비스</a:t>
            </a:r>
            <a:r>
              <a:rPr kumimoji="0" lang="en-US" altLang="ko-KR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kumimoji="0" lang="ko-KR" altLang="en-US" sz="3939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고도화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2020. 01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72411"/>
              </p:ext>
            </p:extLst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501444"/>
              </p:ext>
            </p:extLst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382285"/>
              </p:ext>
            </p:extLst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그룹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그룹 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9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8.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상품승인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59575"/>
              </p:ext>
            </p:extLst>
          </p:nvPr>
        </p:nvGraphicFramePr>
        <p:xfrm>
          <a:off x="541744" y="2639416"/>
          <a:ext cx="8523599" cy="17491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838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441182">
                  <a:extLst>
                    <a:ext uri="{9D8B030D-6E8A-4147-A177-3AD203B41FA5}">
                      <a16:colId xmlns:a16="http://schemas.microsoft.com/office/drawing/2014/main" val="3851797085"/>
                    </a:ext>
                  </a:extLst>
                </a:gridCol>
                <a:gridCol w="59907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0742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29709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7987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43128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484549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647591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562505">
                  <a:extLst>
                    <a:ext uri="{9D8B030D-6E8A-4147-A177-3AD203B41FA5}">
                      <a16:colId xmlns:a16="http://schemas.microsoft.com/office/drawing/2014/main" val="294304729"/>
                    </a:ext>
                  </a:extLst>
                </a:gridCol>
                <a:gridCol w="506584">
                  <a:extLst>
                    <a:ext uri="{9D8B030D-6E8A-4147-A177-3AD203B41FA5}">
                      <a16:colId xmlns:a16="http://schemas.microsoft.com/office/drawing/2014/main" val="1880009539"/>
                    </a:ext>
                  </a:extLst>
                </a:gridCol>
                <a:gridCol w="611595">
                  <a:extLst>
                    <a:ext uri="{9D8B030D-6E8A-4147-A177-3AD203B41FA5}">
                      <a16:colId xmlns:a16="http://schemas.microsoft.com/office/drawing/2014/main" val="3464388615"/>
                    </a:ext>
                  </a:extLst>
                </a:gridCol>
                <a:gridCol w="620402">
                  <a:extLst>
                    <a:ext uri="{9D8B030D-6E8A-4147-A177-3AD203B41FA5}">
                      <a16:colId xmlns:a16="http://schemas.microsoft.com/office/drawing/2014/main" val="1871743571"/>
                    </a:ext>
                  </a:extLst>
                </a:gridCol>
                <a:gridCol w="606636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altLang="ko-KR" sz="7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변경가격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 승인일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신규등록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  <a:b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박승인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단가변경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none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</a:t>
                      </a:r>
                      <a:endParaRPr lang="en-US" altLang="ko-KR" sz="700" dirty="0" smtClean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2020-01-09/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강요청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허자재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74122" y="3120059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574122" y="3483953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직사각형 13"/>
          <p:cNvSpPr/>
          <p:nvPr/>
        </p:nvSpPr>
        <p:spPr bwMode="auto">
          <a:xfrm>
            <a:off x="579072" y="2756165"/>
            <a:ext cx="130621" cy="1233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3205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824" y="2365690"/>
            <a:ext cx="772877" cy="22900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9941" y="2073413"/>
            <a:ext cx="556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요청일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64" y="2056321"/>
            <a:ext cx="3116232" cy="21468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02823" y="2058135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절차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SKTS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상품등록 및 단가변경 요청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경영관리팀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시 반려사유 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요청자에게 반려 메시지 전송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상태는 반려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 승인 및 반려처리 시 검색엔진 색인 동기화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t="92573"/>
          <a:stretch/>
        </p:blipFill>
        <p:spPr>
          <a:xfrm>
            <a:off x="625512" y="6038738"/>
            <a:ext cx="7809395" cy="27308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01149" y="2056334"/>
            <a:ext cx="15203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● 승인요청    ○ 승인이력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34453" y="204453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상품구분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96969" y="2044535"/>
            <a:ext cx="1100031" cy="22647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29" name="이등변 삼각형 28"/>
          <p:cNvSpPr/>
          <p:nvPr/>
        </p:nvSpPr>
        <p:spPr bwMode="auto">
          <a:xfrm flipV="1">
            <a:off x="5933130" y="2097396"/>
            <a:ext cx="144647" cy="129977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735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상품진열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5497"/>
              </p:ext>
            </p:extLst>
          </p:nvPr>
        </p:nvGraphicFramePr>
        <p:xfrm>
          <a:off x="551574" y="2936038"/>
          <a:ext cx="7969957" cy="2099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923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1338393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83459">
                  <a:extLst>
                    <a:ext uri="{9D8B030D-6E8A-4147-A177-3AD203B41FA5}">
                      <a16:colId xmlns:a16="http://schemas.microsoft.com/office/drawing/2014/main" val="3430971021"/>
                    </a:ext>
                  </a:extLst>
                </a:gridCol>
                <a:gridCol w="648929">
                  <a:extLst>
                    <a:ext uri="{9D8B030D-6E8A-4147-A177-3AD203B41FA5}">
                      <a16:colId xmlns:a16="http://schemas.microsoft.com/office/drawing/2014/main" val="55886861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713005626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2578126210"/>
                    </a:ext>
                  </a:extLst>
                </a:gridCol>
                <a:gridCol w="2582847">
                  <a:extLst>
                    <a:ext uri="{9D8B030D-6E8A-4147-A177-3AD203B41FA5}">
                      <a16:colId xmlns:a16="http://schemas.microsoft.com/office/drawing/2014/main" val="2947682568"/>
                    </a:ext>
                  </a:extLst>
                </a:gridCol>
              </a:tblGrid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진열 사업장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100254654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핫팩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140g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420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5851767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100341365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반사테이스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452449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123456542</a:t>
                      </a:r>
                      <a:endParaRPr lang="ko-KR" altLang="en-US" sz="70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덕트</a:t>
                      </a:r>
                      <a:r>
                        <a:rPr lang="en-US" altLang="ko-KR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분전반용</a:t>
                      </a:r>
                      <a:r>
                        <a:rPr lang="en-US" altLang="ko-KR" sz="700" u="sng" dirty="0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 W150*D100*L1500</a:t>
                      </a:r>
                    </a:p>
                  </a:txBody>
                  <a:tcPr marL="19050" marR="1905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티큐브테크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1,400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B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C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122015522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Xxxxxxx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Adfasdf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349837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123212312</a:t>
                      </a:r>
                      <a:endParaRPr lang="ko-KR" altLang="en-US" sz="70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u="sng" dirty="0" err="1" smtClean="0">
                          <a:solidFill>
                            <a:srgbClr val="0033CC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Yyyyyyy</a:t>
                      </a:r>
                      <a:endParaRPr lang="ko-KR" altLang="en-US" sz="700" u="sng" dirty="0">
                        <a:solidFill>
                          <a:srgbClr val="0033CC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Aasddddff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텔레시스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15,500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16" name="모서리가 둥근 직사각형 15"/>
          <p:cNvSpPr/>
          <p:nvPr/>
        </p:nvSpPr>
        <p:spPr bwMode="auto">
          <a:xfrm>
            <a:off x="541745" y="2000448"/>
            <a:ext cx="7969957" cy="63816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55599" y="2052558"/>
            <a:ext cx="650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936182" y="631767"/>
            <a:ext cx="29759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승인 시 검색엔진 색인 동기화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반려 시 반려사유 입력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7626" y="2052558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1286875" y="2043033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74245" y="204303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3836761" y="2043033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64025" y="2053047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97626" y="2339199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공급사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1286875" y="2329674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4245" y="2329674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836761" y="2329674"/>
            <a:ext cx="1724177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</a:p>
        </p:txBody>
      </p:sp>
      <p:sp>
        <p:nvSpPr>
          <p:cNvPr id="4" name="이등변 삼각형 3"/>
          <p:cNvSpPr/>
          <p:nvPr/>
        </p:nvSpPr>
        <p:spPr bwMode="auto">
          <a:xfrm flipV="1">
            <a:off x="5377164" y="2359051"/>
            <a:ext cx="175023" cy="157273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660" y="1669084"/>
            <a:ext cx="1464174" cy="2755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4087" y="4065701"/>
            <a:ext cx="314876" cy="207532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310" y="4420160"/>
            <a:ext cx="314876" cy="20753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6"/>
          <a:srcRect t="92573"/>
          <a:stretch/>
        </p:blipFill>
        <p:spPr>
          <a:xfrm>
            <a:off x="625512" y="6038738"/>
            <a:ext cx="7809395" cy="2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4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사업장에 대한 예산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사업장의 예산항목 및 이력정보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수정 및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재정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변경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일괄 변경 처리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사업장의 항목별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예산을 등록하거나 수정할 때 클릭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일괄업로드와 동일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사업장 정보는 예산사용 조직만 가져올 수 있도록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2954"/>
              </p:ext>
            </p:extLst>
          </p:nvPr>
        </p:nvGraphicFramePr>
        <p:xfrm>
          <a:off x="562638" y="2980276"/>
          <a:ext cx="4329547" cy="2045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173437"/>
              </p:ext>
            </p:extLst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2468" y="2711109"/>
            <a:ext cx="949832" cy="22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7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예산일괄업로드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일괄업로드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사업장의 당월 예산을 일괄 수정하기 위한 기능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샘플 파일 다운로드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하기 위한 양식과 코드 정보를 확인 할 수 있음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예산일괄등록 시트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 시트 참조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 시트 참조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당월 예산을 입력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사업장코드 시트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사업장코드를 가져옴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항목코드를 가져옴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77839"/>
              </p:ext>
            </p:extLst>
          </p:nvPr>
        </p:nvGraphicFramePr>
        <p:xfrm>
          <a:off x="562638" y="2980276"/>
          <a:ext cx="4240097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63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8385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499059">
                  <a:extLst>
                    <a:ext uri="{9D8B030D-6E8A-4147-A177-3AD203B41FA5}">
                      <a16:colId xmlns:a16="http://schemas.microsoft.com/office/drawing/2014/main" val="637766035"/>
                    </a:ext>
                  </a:extLst>
                </a:gridCol>
                <a:gridCol w="51789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495655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983170"/>
          <a:ext cx="3339220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79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10069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35328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82741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  <a:gridCol w="496269">
                  <a:extLst>
                    <a:ext uri="{9D8B030D-6E8A-4147-A177-3AD203B41FA5}">
                      <a16:colId xmlns:a16="http://schemas.microsoft.com/office/drawing/2014/main" val="3564746726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980277"/>
            <a:ext cx="3447381" cy="100492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72658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316975"/>
            <a:ext cx="3447379" cy="208584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345477"/>
          <a:ext cx="3268742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63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65076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293431" y="2747385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0713" y="2748687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6928283" y="2794805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/>
          <a:srcRect l="38797" t="12497" b="-1"/>
          <a:stretch/>
        </p:blipFill>
        <p:spPr>
          <a:xfrm>
            <a:off x="3896882" y="2384433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290131" y="2362750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4070754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4065678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54" y="4076311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4122429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1199" y="2732725"/>
            <a:ext cx="949832" cy="2211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7410" y="4070754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직사각형 43"/>
          <p:cNvSpPr/>
          <p:nvPr/>
        </p:nvSpPr>
        <p:spPr bwMode="auto">
          <a:xfrm>
            <a:off x="340147" y="613923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2278" y="1561424"/>
            <a:ext cx="3704978" cy="187637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8" name="직사각형 47"/>
          <p:cNvSpPr/>
          <p:nvPr/>
        </p:nvSpPr>
        <p:spPr bwMode="auto">
          <a:xfrm>
            <a:off x="694145" y="1684525"/>
            <a:ext cx="2335952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 일괄업로드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왼쪽 화살표 17"/>
          <p:cNvSpPr/>
          <p:nvPr/>
        </p:nvSpPr>
        <p:spPr bwMode="auto">
          <a:xfrm rot="2092012">
            <a:off x="4058659" y="2526134"/>
            <a:ext cx="350234" cy="307904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4400864" y="2707430"/>
            <a:ext cx="489086" cy="22644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9" name="직사각형 58"/>
          <p:cNvSpPr/>
          <p:nvPr/>
        </p:nvSpPr>
        <p:spPr bwMode="auto">
          <a:xfrm>
            <a:off x="752110" y="2663521"/>
            <a:ext cx="708112" cy="2353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220779" y="6086862"/>
            <a:ext cx="614396" cy="2000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항목코드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20089" y="680752"/>
            <a:ext cx="3552825" cy="5534025"/>
          </a:xfrm>
          <a:prstGeom prst="rect">
            <a:avLst/>
          </a:prstGeom>
        </p:spPr>
      </p:pic>
      <p:sp>
        <p:nvSpPr>
          <p:cNvPr id="21" name="위로 구부러진 화살표 20"/>
          <p:cNvSpPr/>
          <p:nvPr/>
        </p:nvSpPr>
        <p:spPr bwMode="auto">
          <a:xfrm rot="1234211">
            <a:off x="681142" y="3654510"/>
            <a:ext cx="4644686" cy="952570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94472" y="2548483"/>
            <a:ext cx="1952852" cy="2447087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94472" y="5459788"/>
            <a:ext cx="1230845" cy="5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 등록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/>
          </p:nvPr>
        </p:nvGraphicFramePr>
        <p:xfrm>
          <a:off x="562638" y="2980276"/>
          <a:ext cx="4329547" cy="2045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265,000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1247" y="2702087"/>
            <a:ext cx="500939" cy="25762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12468" y="2711109"/>
            <a:ext cx="949832" cy="221195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374685" y="593124"/>
            <a:ext cx="8365314" cy="5819775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55315" y="819634"/>
            <a:ext cx="3750906" cy="1746841"/>
            <a:chOff x="4755315" y="819634"/>
            <a:chExt cx="3750906" cy="1746841"/>
          </a:xfrm>
        </p:grpSpPr>
        <p:sp>
          <p:nvSpPr>
            <p:cNvPr id="40" name="직사각형 39"/>
            <p:cNvSpPr/>
            <p:nvPr/>
          </p:nvSpPr>
          <p:spPr bwMode="auto">
            <a:xfrm>
              <a:off x="4755315" y="819634"/>
              <a:ext cx="3750906" cy="174684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58640" y="1203522"/>
              <a:ext cx="3544257" cy="72994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4935139" y="946109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예산등록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802" y="1330922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980171" y="131890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53802" y="1592221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64859" y="1566358"/>
              <a:ext cx="2250442" cy="243103"/>
            </a:xfrm>
            <a:prstGeom prst="rect">
              <a:avLst/>
            </a:prstGeom>
          </p:spPr>
        </p:pic>
        <p:sp>
          <p:nvSpPr>
            <p:cNvPr id="64" name="TextBox 63"/>
            <p:cNvSpPr txBox="1"/>
            <p:nvPr/>
          </p:nvSpPr>
          <p:spPr>
            <a:xfrm>
              <a:off x="4953802" y="1868963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 bwMode="auto">
            <a:xfrm>
              <a:off x="5980171" y="1882804"/>
              <a:ext cx="1744824" cy="1936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8" name="그림 6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93966" y="2210048"/>
              <a:ext cx="908847" cy="257625"/>
            </a:xfrm>
            <a:prstGeom prst="rect">
              <a:avLst/>
            </a:prstGeom>
          </p:spPr>
        </p:pic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104704" y="980516"/>
              <a:ext cx="221195" cy="208183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4741804" y="3068009"/>
            <a:ext cx="3750906" cy="2777126"/>
            <a:chOff x="4741804" y="3068009"/>
            <a:chExt cx="3750906" cy="2777126"/>
          </a:xfrm>
        </p:grpSpPr>
        <p:sp>
          <p:nvSpPr>
            <p:cNvPr id="70" name="직사각형 69"/>
            <p:cNvSpPr/>
            <p:nvPr/>
          </p:nvSpPr>
          <p:spPr bwMode="auto">
            <a:xfrm>
              <a:off x="4741804" y="3068009"/>
              <a:ext cx="3750906" cy="277712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71" name="그림 70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845129" y="3451897"/>
              <a:ext cx="3544257" cy="72994"/>
            </a:xfrm>
            <a:prstGeom prst="rect">
              <a:avLst/>
            </a:prstGeom>
          </p:spPr>
        </p:pic>
        <p:sp>
          <p:nvSpPr>
            <p:cNvPr id="72" name="TextBox 71"/>
            <p:cNvSpPr txBox="1"/>
            <p:nvPr/>
          </p:nvSpPr>
          <p:spPr>
            <a:xfrm>
              <a:off x="4921628" y="3194484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예산수정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940291" y="3579297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966660" y="3567275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40291" y="3840596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항목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51348" y="3814733"/>
              <a:ext cx="2250442" cy="243103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/>
          </p:nvSpPr>
          <p:spPr>
            <a:xfrm>
              <a:off x="4940291" y="4117338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배정</a:t>
              </a:r>
              <a:r>
                <a:rPr lang="ko-KR" altLang="en-US" sz="9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 bwMode="auto">
            <a:xfrm>
              <a:off x="5966660" y="4131179"/>
              <a:ext cx="1744824" cy="19361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1" name="그림 80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268454" y="5485851"/>
              <a:ext cx="908847" cy="257625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8091193" y="3228891"/>
              <a:ext cx="221195" cy="20818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5971083" y="3842277"/>
              <a:ext cx="1991651" cy="215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사급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40291" y="4632905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966660" y="463525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60,000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940291" y="4909565"/>
              <a:ext cx="7557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잔여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직사각형 86"/>
            <p:cNvSpPr/>
            <p:nvPr/>
          </p:nvSpPr>
          <p:spPr bwMode="auto">
            <a:xfrm>
              <a:off x="5966660" y="4911910"/>
              <a:ext cx="1744824" cy="193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40,000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 bwMode="auto">
            <a:xfrm>
              <a:off x="6284549" y="5497936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40290" y="4395886"/>
              <a:ext cx="105415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예산 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증</a:t>
              </a:r>
              <a:r>
                <a:rPr lang="en-US" altLang="ko-KR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차감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 bwMode="auto">
            <a:xfrm>
              <a:off x="5968283" y="4397983"/>
              <a:ext cx="896777" cy="1849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879823" y="4395961"/>
              <a:ext cx="142056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 - </a:t>
              </a:r>
              <a:r>
                <a:rPr lang="ko-KR" altLang="en-US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는 차감 예산</a:t>
              </a:r>
              <a:r>
                <a:rPr lang="en-US" altLang="ko-KR" sz="9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956869" y="5191635"/>
              <a:ext cx="98464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사용여부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93" name="그림 9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59343" y="5204003"/>
              <a:ext cx="565995" cy="214688"/>
            </a:xfrm>
            <a:prstGeom prst="rect">
              <a:avLst/>
            </a:prstGeom>
          </p:spPr>
        </p:pic>
      </p:grpSp>
      <p:sp>
        <p:nvSpPr>
          <p:cNvPr id="94" name="TextBox 93"/>
          <p:cNvSpPr txBox="1"/>
          <p:nvPr/>
        </p:nvSpPr>
        <p:spPr>
          <a:xfrm>
            <a:off x="8936182" y="631767"/>
            <a:ext cx="297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예산등록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이미 등록된 계정 선택 불가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항목의 배정예산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일에 자동 책정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 예산초과 가능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항목의 배정예산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매월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일에 자동 책정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0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시  예산초과 가능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당월 예산을 늘이거나 줄일 경우 입력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사업장에서 해당 항목에 대해 사용한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남은예산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배정예산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사용예산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50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07272" y="1147664"/>
            <a:ext cx="940427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329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그룹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사용자의 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39088"/>
              </p:ext>
            </p:extLst>
          </p:nvPr>
        </p:nvGraphicFramePr>
        <p:xfrm>
          <a:off x="562639" y="2749534"/>
          <a:ext cx="410085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11966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16129" y="5957932"/>
            <a:ext cx="37236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 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323755" y="2083823"/>
            <a:ext cx="1511235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1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하위 지점 사용자 조회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자신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고정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75521"/>
              </p:ext>
            </p:extLst>
          </p:nvPr>
        </p:nvGraphicFramePr>
        <p:xfrm>
          <a:off x="640375" y="3047832"/>
          <a:ext cx="7471606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08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998375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690466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03853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  <a:gridCol w="671804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821682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로그인여부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1552" y="2090805"/>
            <a:ext cx="1481457" cy="2154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225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936182" y="631767"/>
            <a:ext cx="29759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 bwMode="auto">
          <a:xfrm>
            <a:off x="541745" y="2089452"/>
            <a:ext cx="7969957" cy="3019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7626" y="2141046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1314450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51456" y="2131521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상품명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3382555" y="2131521"/>
            <a:ext cx="1295400" cy="2154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039517" y="2115873"/>
            <a:ext cx="8852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상품유형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880" y="2137163"/>
            <a:ext cx="1916210" cy="17649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7601" y="2146691"/>
            <a:ext cx="858037" cy="15743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76" y="1843556"/>
            <a:ext cx="1171026" cy="208183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 bwMode="auto">
          <a:xfrm>
            <a:off x="541745" y="2858149"/>
            <a:ext cx="2604198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/>
          </p:nvPr>
        </p:nvGraphicFramePr>
        <p:xfrm>
          <a:off x="552450" y="2870553"/>
          <a:ext cx="2536344" cy="113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6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705893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45057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69614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12346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12347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12348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65931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3204198" y="2858149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/>
          </p:nvPr>
        </p:nvGraphicFramePr>
        <p:xfrm>
          <a:off x="3214904" y="2870553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9043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642476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3128385" y="2586369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6248324" y="2845745"/>
            <a:ext cx="2996577" cy="31431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/>
          </p:nvPr>
        </p:nvGraphicFramePr>
        <p:xfrm>
          <a:off x="6259030" y="2858149"/>
          <a:ext cx="2985871" cy="681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545">
                  <a:extLst>
                    <a:ext uri="{9D8B030D-6E8A-4147-A177-3AD203B41FA5}">
                      <a16:colId xmlns:a16="http://schemas.microsoft.com/office/drawing/2014/main" val="3448551138"/>
                    </a:ext>
                  </a:extLst>
                </a:gridCol>
                <a:gridCol w="543974">
                  <a:extLst>
                    <a:ext uri="{9D8B030D-6E8A-4147-A177-3AD203B41FA5}">
                      <a16:colId xmlns:a16="http://schemas.microsoft.com/office/drawing/2014/main" val="2310046870"/>
                    </a:ext>
                  </a:extLst>
                </a:gridCol>
                <a:gridCol w="570329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27969">
                  <a:extLst>
                    <a:ext uri="{9D8B030D-6E8A-4147-A177-3AD203B41FA5}">
                      <a16:colId xmlns:a16="http://schemas.microsoft.com/office/drawing/2014/main" val="347200858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2407497265"/>
                    </a:ext>
                  </a:extLst>
                </a:gridCol>
                <a:gridCol w="358027">
                  <a:extLst>
                    <a:ext uri="{9D8B030D-6E8A-4147-A177-3AD203B41FA5}">
                      <a16:colId xmlns:a16="http://schemas.microsoft.com/office/drawing/2014/main" val="330033768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분부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</a:t>
                      </a:r>
                      <a:endParaRPr lang="ko-KR" altLang="en-US" sz="700" b="1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157738819"/>
                  </a:ext>
                </a:extLst>
              </a:tr>
            </a:tbl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72511" y="2573965"/>
            <a:ext cx="1448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936182" y="631767"/>
            <a:ext cx="297595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전체 상품 취합 재고 현황을 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equal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[,]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구분한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조건 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재고가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이상인 상품을 취합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재고상품을 선택하면 우측에 그룹 별 선택 상품의 재고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303156" y="2416734"/>
            <a:ext cx="2643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홈앤서비스에서 선택된 상품의 그룹 재고정보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특정 상품 로우을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선택된 상품의 재고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 startAt="4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그룹에서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상품의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재고정보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6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7"/>
          <a:srcRect t="92573"/>
          <a:stretch/>
        </p:blipFill>
        <p:spPr>
          <a:xfrm>
            <a:off x="565412" y="5810544"/>
            <a:ext cx="2561042" cy="164571"/>
          </a:xfrm>
          <a:prstGeom prst="rect">
            <a:avLst/>
          </a:prstGeom>
        </p:spPr>
      </p:pic>
      <p:sp>
        <p:nvSpPr>
          <p:cNvPr id="4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재고종합현황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53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홈앤서비스 메뉴정리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사용자를 서포트 하기 위한 서비스 제공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사용자 권한에 따라 운영관리 메뉴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운영관리는 본사 관리자와 그룹 관리자에게만 제공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 관리자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432170" y="1413160"/>
            <a:ext cx="3383372" cy="466828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3942785" y="1413160"/>
            <a:ext cx="4813068" cy="467477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749783" y="1006764"/>
            <a:ext cx="748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AS-IS</a:t>
            </a:r>
            <a:endParaRPr lang="ko-KR" altLang="en-US" u="sng" dirty="0"/>
          </a:p>
        </p:txBody>
      </p:sp>
      <p:sp>
        <p:nvSpPr>
          <p:cNvPr id="132" name="TextBox 131"/>
          <p:cNvSpPr txBox="1"/>
          <p:nvPr/>
        </p:nvSpPr>
        <p:spPr>
          <a:xfrm>
            <a:off x="5965158" y="1005871"/>
            <a:ext cx="88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u="sng" dirty="0" smtClean="0"/>
              <a:t>TO-BE</a:t>
            </a:r>
            <a:endParaRPr lang="ko-KR" altLang="en-US" u="sng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31614"/>
          <a:stretch/>
        </p:blipFill>
        <p:spPr>
          <a:xfrm>
            <a:off x="460926" y="1443424"/>
            <a:ext cx="3325861" cy="15305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751" y="1440782"/>
            <a:ext cx="3984929" cy="1209287"/>
          </a:xfrm>
          <a:prstGeom prst="rect">
            <a:avLst/>
          </a:prstGeom>
        </p:spPr>
      </p:pic>
      <p:sp>
        <p:nvSpPr>
          <p:cNvPr id="86" name="직사각형 85"/>
          <p:cNvSpPr/>
          <p:nvPr/>
        </p:nvSpPr>
        <p:spPr bwMode="auto">
          <a:xfrm>
            <a:off x="7329919" y="2784273"/>
            <a:ext cx="1129512" cy="1172939"/>
          </a:xfrm>
          <a:prstGeom prst="rect">
            <a:avLst/>
          </a:prstGeom>
          <a:solidFill>
            <a:srgbClr val="FFE9E5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kumimoji="1" lang="ko-KR" altLang="en-US" sz="1500" b="1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15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5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15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 bwMode="auto">
          <a:xfrm flipH="1">
            <a:off x="7329919" y="2523436"/>
            <a:ext cx="651020" cy="2710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직선 연결선 86"/>
          <p:cNvCxnSpPr/>
          <p:nvPr/>
        </p:nvCxnSpPr>
        <p:spPr bwMode="auto">
          <a:xfrm flipH="1">
            <a:off x="8459431" y="2526719"/>
            <a:ext cx="108854" cy="2575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29" y="4498602"/>
            <a:ext cx="3348945" cy="680906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234" y="4253612"/>
            <a:ext cx="4740041" cy="11367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7941606" y="1819477"/>
            <a:ext cx="695628" cy="155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500" b="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41606" y="1974855"/>
            <a:ext cx="69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7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7964680" y="2002477"/>
            <a:ext cx="603605" cy="5232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7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8936182" y="631767"/>
            <a:ext cx="29759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 및 하위 사업장에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대한 예산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사업장의 예산항목 및 이력정보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수정 및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재정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변경 처리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예산금액 일괄 변경 처리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사업장의 항목별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Download</a:t>
            </a: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</a:t>
            </a:r>
            <a:r>
              <a:rPr lang="ko-KR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등록 수정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예산을 등록하거나 수정할 때 클릭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일괄업로드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일괄업로드와 동일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단 사업장 정보는 예산사용 조직만 가져올 수 있도록 수정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43932"/>
              </p:ext>
            </p:extLst>
          </p:nvPr>
        </p:nvGraphicFramePr>
        <p:xfrm>
          <a:off x="562638" y="2980276"/>
          <a:ext cx="4329547" cy="1363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062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623079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642860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9936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573627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7201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2967408"/>
            <a:ext cx="3447379" cy="3435409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2998457"/>
          <a:ext cx="3388314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5546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94970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61151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7074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19788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85747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잔여예산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8"/>
          <a:srcRect l="38797" t="12497" b="-1"/>
          <a:stretch/>
        </p:blipFill>
        <p:spPr>
          <a:xfrm>
            <a:off x="6633474" y="2395394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026723" y="2373711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272373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2718660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31954" y="2729293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2775411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2723736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3310752" y="2373711"/>
            <a:ext cx="8362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3934876" y="2369072"/>
            <a:ext cx="1078555" cy="1897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사급</a:t>
            </a: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이등변 삼각형 56"/>
          <p:cNvSpPr/>
          <p:nvPr/>
        </p:nvSpPr>
        <p:spPr bwMode="auto">
          <a:xfrm flipV="1">
            <a:off x="4849142" y="2410353"/>
            <a:ext cx="144647" cy="107419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12468" y="2711109"/>
            <a:ext cx="949832" cy="221195"/>
          </a:xfrm>
          <a:prstGeom prst="rect">
            <a:avLst/>
          </a:prstGeom>
        </p:spPr>
      </p:pic>
      <p:sp>
        <p:nvSpPr>
          <p:cNvPr id="39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1333724" y="2103514"/>
            <a:ext cx="1466789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533747" y="4357016"/>
            <a:ext cx="761902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 및 하위 사업장에 대한 예산 정보를 한눈에 보여줌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예산항목 및 이력정보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그룹관리자는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수 없음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사용자의 그룹 및 하위 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항목 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사업장에 등록되어 있는 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사용이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변경 시 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로우를 선택하면 하위에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</p:spTree>
    <p:extLst>
      <p:ext uri="{BB962C8B-B14F-4D97-AF65-F5344CB8AC3E}">
        <p14:creationId xmlns:p14="http://schemas.microsoft.com/office/powerpoint/2010/main" val="22092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그룹관리자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예산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 및 하위 사업장에 대한 예산 정보를 한눈에 보여줌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사업장의 예산항목 및 이력정보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그룹관리자는 예산을 등록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 할 수 없음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 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예산년월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년 월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사용자의 그룹 및 하위 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항목 별 예산 정보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사업장에 등록되어 있는 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사용이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미사용 변경 시 예산항목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로우를 선택하면 하위에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b="0" dirty="0" smtClean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 증감 이력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 로우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전체가 선택되고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차감 변경 시 예산이력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01839" y="2044185"/>
            <a:ext cx="7969957" cy="55120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967408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721184"/>
            <a:ext cx="89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81296"/>
              </p:ext>
            </p:extLst>
          </p:nvPr>
        </p:nvGraphicFramePr>
        <p:xfrm>
          <a:off x="562638" y="2980276"/>
          <a:ext cx="4240097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3631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8385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55477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499059">
                  <a:extLst>
                    <a:ext uri="{9D8B030D-6E8A-4147-A177-3AD203B41FA5}">
                      <a16:colId xmlns:a16="http://schemas.microsoft.com/office/drawing/2014/main" val="637766035"/>
                    </a:ext>
                  </a:extLst>
                </a:gridCol>
                <a:gridCol w="517890">
                  <a:extLst>
                    <a:ext uri="{9D8B030D-6E8A-4147-A177-3AD203B41FA5}">
                      <a16:colId xmlns:a16="http://schemas.microsoft.com/office/drawing/2014/main" val="3994633"/>
                    </a:ext>
                  </a:extLst>
                </a:gridCol>
                <a:gridCol w="495655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미사용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/>
          </p:nvPr>
        </p:nvGraphicFramePr>
        <p:xfrm>
          <a:off x="5064321" y="2983170"/>
          <a:ext cx="3339220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779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10069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9034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35328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82741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  <a:gridCol w="496269">
                  <a:extLst>
                    <a:ext uri="{9D8B030D-6E8A-4147-A177-3AD203B41FA5}">
                      <a16:colId xmlns:a16="http://schemas.microsoft.com/office/drawing/2014/main" val="3564746726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사용여부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책정예산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-30,000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980277"/>
            <a:ext cx="3447381" cy="1004927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726586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예산항목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316975"/>
            <a:ext cx="3447379" cy="2085842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345477"/>
          <a:ext cx="3268742" cy="13690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763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6916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58993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50606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501445">
                  <a:extLst>
                    <a:ext uri="{9D8B030D-6E8A-4147-A177-3AD203B41FA5}">
                      <a16:colId xmlns:a16="http://schemas.microsoft.com/office/drawing/2014/main" val="3845227967"/>
                    </a:ext>
                  </a:extLst>
                </a:gridCol>
                <a:gridCol w="565076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당월예산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남은예산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일자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HNS20121234-1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2020-01-28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증가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20,000</a:t>
                      </a:r>
                      <a:endParaRPr lang="ko-KR" altLang="en-US" sz="700" dirty="0">
                        <a:solidFill>
                          <a:srgbClr val="0000F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95845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2020-01-15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468713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차감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 </a:t>
                      </a:r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HNS2012012-1</a:t>
                      </a:r>
                      <a:endParaRPr lang="ko-KR" altLang="en-US" sz="700" u="none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40,000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60,000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2020-01-05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945810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56993" y="2747385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사용여부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275" y="2748687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891845" y="2794805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898" y="2321727"/>
            <a:ext cx="1593896" cy="23420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9"/>
          <a:srcRect l="38797" t="12497" b="-1"/>
          <a:stretch/>
        </p:blipFill>
        <p:spPr>
          <a:xfrm>
            <a:off x="3896882" y="2384433"/>
            <a:ext cx="561419" cy="204937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3290131" y="2362750"/>
            <a:ext cx="6067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예산사용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872171" y="2395867"/>
            <a:ext cx="337685" cy="1526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ko-KR" altLang="en-US" sz="6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9457" y="4070754"/>
            <a:ext cx="105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예산이력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923294" y="4065678"/>
            <a:ext cx="6255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증감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1954" y="4076311"/>
            <a:ext cx="668465" cy="207455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7399524" y="4122429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07410" y="4070754"/>
            <a:ext cx="523875" cy="209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65054" y="6241518"/>
            <a:ext cx="1759621" cy="16129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33724" y="2103514"/>
            <a:ext cx="1466789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HNS_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중부그룹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중부서비스팀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095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화면설계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63255" y="1127497"/>
            <a:ext cx="9404271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상품승인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상품관리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상품진열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예산관리 일괄업로드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60000" indent="-342900">
              <a:spcBef>
                <a:spcPts val="600"/>
              </a:spcBef>
              <a:buFont typeface="+mj-lt"/>
              <a:buAutoNum type="arabicPeriod"/>
            </a:pP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예산 등록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8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531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조직관리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조직정보 조회 및 사용자를 다른 조직으로 이동 및 복사하는 기능 제공</a:t>
            </a:r>
            <a:endParaRPr lang="en-US" altLang="ko-KR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LIKE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속해 있는 상위 조직부터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Display)</a:t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시트로 엑셀다운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각 조직의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누르면 하위 조직 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0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최하위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로우를 선택하면 우측에 소속된 사용자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이동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이동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하단에 사용자가 이동됨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사용자 상태는 종료 상태가 됨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이동할 조직과 우측 하단 이동할 사용자 및 권한 선택 후 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권한이 추가됨 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동일한 사용자가 있으면 불가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선택된 사용자 주문 건 중 진행 중 상태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인수이전상태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주문이 있을 경우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진행 중인 주문이 존재합니다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.]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라는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Alert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보여줌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복사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소속된 사용자를 선택하여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하단에 사용자가 복사됨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이때 원소속조직의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사용자는 그대로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좌측에 사용자를 복사할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조직과 우측 하단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복사할 사용자 및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선택 후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▲ </a:t>
            </a:r>
            <a:r>
              <a:rPr lang="ko-KR" altLang="en-US" sz="10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클릭하면 선택 조직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기본조직으로 세팅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및 권한이 추가됨 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</a:t>
            </a:r>
            <a:r>
              <a:rPr lang="ko-KR" altLang="en-US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동일한 사용자가 있으면 불가</a:t>
            </a:r>
            <a:r>
              <a:rPr lang="en-US" altLang="ko-KR" sz="1000" b="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696777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568083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157" y="2535947"/>
            <a:ext cx="331199" cy="189257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594" y="5957932"/>
            <a:ext cx="3564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32552"/>
              </p:ext>
            </p:extLst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사업장상세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등록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리스트에서 선택된 사업장명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최상위 버튼 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사업장명이 없어짐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등록하고자 하는 사업장이 최상위</a:t>
            </a:r>
            <a:r>
              <a:rPr lang="en-US" altLang="ko-KR" sz="1000" b="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사업장명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공사유형코드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27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계약유형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특별계약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 고정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권역 선택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사업장생성일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종료일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생성 또는 종료 시 자동부여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운영상태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541745" y="2016762"/>
            <a:ext cx="7969957" cy="350423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760" y="2083211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29505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882" y="2069951"/>
            <a:ext cx="1737023" cy="22769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 bwMode="auto">
          <a:xfrm>
            <a:off x="541745" y="2736666"/>
            <a:ext cx="4374384" cy="34354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5932" y="2490442"/>
            <a:ext cx="8995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030109"/>
              </p:ext>
            </p:extLst>
          </p:nvPr>
        </p:nvGraphicFramePr>
        <p:xfrm>
          <a:off x="562639" y="2749534"/>
          <a:ext cx="4100859" cy="227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5438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536670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96302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572449">
                  <a:extLst>
                    <a:ext uri="{9D8B030D-6E8A-4147-A177-3AD203B41FA5}">
                      <a16:colId xmlns:a16="http://schemas.microsoft.com/office/drawing/2014/main" val="2858719295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주문제한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baseline="0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055036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▶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19741238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  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전남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0912451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294259"/>
              </p:ext>
            </p:extLst>
          </p:nvPr>
        </p:nvGraphicFramePr>
        <p:xfrm>
          <a:off x="5064321" y="2752428"/>
          <a:ext cx="3278572" cy="90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79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699796">
                  <a:extLst>
                    <a:ext uri="{9D8B030D-6E8A-4147-A177-3AD203B41FA5}">
                      <a16:colId xmlns:a16="http://schemas.microsoft.com/office/drawing/2014/main" val="1590344860"/>
                    </a:ext>
                  </a:extLst>
                </a:gridCol>
                <a:gridCol w="544306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596557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3537">
                  <a:extLst>
                    <a:ext uri="{9D8B030D-6E8A-4147-A177-3AD203B41FA5}">
                      <a16:colId xmlns:a16="http://schemas.microsoft.com/office/drawing/2014/main" val="2786964876"/>
                    </a:ext>
                  </a:extLst>
                </a:gridCol>
                <a:gridCol w="529579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***232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25303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안사용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***533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266109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941654" y="2100559"/>
            <a:ext cx="8032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3922520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5064321" y="2749535"/>
            <a:ext cx="3447381" cy="1403721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19853" y="2495844"/>
            <a:ext cx="10564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5064321" y="4674073"/>
            <a:ext cx="3447379" cy="1264610"/>
          </a:xfrm>
          <a:prstGeom prst="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000594" y="5957932"/>
            <a:ext cx="356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권한선택</a:t>
            </a:r>
            <a:r>
              <a:rPr lang="ko-KR" altLang="en-US" sz="9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○ 본사 관리자  ○그룹관리자   ○지점장   ○일반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/>
          </p:nvPr>
        </p:nvGraphicFramePr>
        <p:xfrm>
          <a:off x="5083482" y="4683910"/>
          <a:ext cx="3268741" cy="454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967">
                  <a:extLst>
                    <a:ext uri="{9D8B030D-6E8A-4147-A177-3AD203B41FA5}">
                      <a16:colId xmlns:a16="http://schemas.microsoft.com/office/drawing/2014/main" val="1619449468"/>
                    </a:ext>
                  </a:extLst>
                </a:gridCol>
                <a:gridCol w="765111">
                  <a:extLst>
                    <a:ext uri="{9D8B030D-6E8A-4147-A177-3AD203B41FA5}">
                      <a16:colId xmlns:a16="http://schemas.microsoft.com/office/drawing/2014/main" val="3632057404"/>
                    </a:ext>
                  </a:extLst>
                </a:gridCol>
                <a:gridCol w="861015">
                  <a:extLst>
                    <a:ext uri="{9D8B030D-6E8A-4147-A177-3AD203B41FA5}">
                      <a16:colId xmlns:a16="http://schemas.microsoft.com/office/drawing/2014/main" val="1657740384"/>
                    </a:ext>
                  </a:extLst>
                </a:gridCol>
                <a:gridCol w="745685">
                  <a:extLst>
                    <a:ext uri="{9D8B030D-6E8A-4147-A177-3AD203B41FA5}">
                      <a16:colId xmlns:a16="http://schemas.microsoft.com/office/drawing/2014/main" val="1571078427"/>
                    </a:ext>
                  </a:extLst>
                </a:gridCol>
                <a:gridCol w="661963">
                  <a:extLst>
                    <a:ext uri="{9D8B030D-6E8A-4147-A177-3AD203B41FA5}">
                      <a16:colId xmlns:a16="http://schemas.microsoft.com/office/drawing/2014/main" val="478866899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1703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강이동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11925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243944" y="4372747"/>
            <a:ext cx="3002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   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▽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  ▲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18454" y="2525189"/>
            <a:ext cx="75696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5429" y="2517945"/>
            <a:ext cx="668465" cy="20745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912999" y="2564063"/>
            <a:ext cx="321029" cy="10772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/>
          <p:cNvSpPr/>
          <p:nvPr/>
        </p:nvSpPr>
        <p:spPr bwMode="auto">
          <a:xfrm>
            <a:off x="7344697" y="1266776"/>
            <a:ext cx="1176835" cy="2583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66390" y="4161800"/>
            <a:ext cx="33200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 시 기존조직에서 사용자 상태는 종료가 됩니다</a:t>
            </a:r>
            <a:r>
              <a:rPr lang="en-US" altLang="ko-KR" sz="700" dirty="0" smtClean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361387" y="590354"/>
            <a:ext cx="8365314" cy="5762153"/>
          </a:xfrm>
          <a:prstGeom prst="rect">
            <a:avLst/>
          </a:prstGeom>
          <a:solidFill>
            <a:schemeClr val="bg1">
              <a:lumMod val="95000"/>
              <a:alpha val="36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4" name="그림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49369" y="4927775"/>
            <a:ext cx="908847" cy="25762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317067" y="510037"/>
            <a:ext cx="3750906" cy="2695157"/>
            <a:chOff x="3845618" y="2084159"/>
            <a:chExt cx="3750906" cy="2695157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 bwMode="auto">
            <a:xfrm>
              <a:off x="3845618" y="2084159"/>
              <a:ext cx="3750906" cy="269515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417053"/>
              <a:ext cx="3544257" cy="7299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>
            <a:xfrm>
              <a:off x="4088476" y="2149848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등록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97623" y="2763333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5235091" y="2771230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97624" y="2995592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93841" y="3245420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 bwMode="auto">
            <a:xfrm>
              <a:off x="5235091" y="3264207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</a:p>
          </p:txBody>
        </p:sp>
        <p:sp>
          <p:nvSpPr>
            <p:cNvPr id="65" name="모서리가 둥근 직사각형 64"/>
            <p:cNvSpPr/>
            <p:nvPr/>
          </p:nvSpPr>
          <p:spPr bwMode="auto">
            <a:xfrm>
              <a:off x="5369812" y="4410958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089241" y="3771680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094088" y="3497390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 bwMode="auto">
            <a:xfrm>
              <a:off x="5241598" y="3513246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70" name="직사각형 69"/>
            <p:cNvSpPr/>
            <p:nvPr/>
          </p:nvSpPr>
          <p:spPr bwMode="auto">
            <a:xfrm>
              <a:off x="5235091" y="3010026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80837" y="4045887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직사각형 73"/>
            <p:cNvSpPr/>
            <p:nvPr/>
          </p:nvSpPr>
          <p:spPr bwMode="auto">
            <a:xfrm>
              <a:off x="5241598" y="3789089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 bwMode="auto">
            <a:xfrm>
              <a:off x="5241598" y="4079702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76" name="이등변 삼각형 75"/>
            <p:cNvSpPr/>
            <p:nvPr/>
          </p:nvSpPr>
          <p:spPr bwMode="auto">
            <a:xfrm flipV="1">
              <a:off x="6841146" y="4108815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7" name="이등변 삼각형 76"/>
            <p:cNvSpPr/>
            <p:nvPr/>
          </p:nvSpPr>
          <p:spPr bwMode="auto">
            <a:xfrm flipV="1">
              <a:off x="6841145" y="3539480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8" name="이등변 삼각형 77"/>
            <p:cNvSpPr/>
            <p:nvPr/>
          </p:nvSpPr>
          <p:spPr bwMode="auto">
            <a:xfrm flipV="1">
              <a:off x="6839865" y="3302956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 bwMode="auto">
            <a:xfrm>
              <a:off x="5820338" y="4410001"/>
              <a:ext cx="408870" cy="212914"/>
            </a:xfrm>
            <a:prstGeom prst="roundRect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닫기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088476" y="2548359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상위 사업장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2" name="직사각형 111"/>
            <p:cNvSpPr/>
            <p:nvPr/>
          </p:nvSpPr>
          <p:spPr bwMode="auto">
            <a:xfrm>
              <a:off x="5237345" y="2545254"/>
              <a:ext cx="1311059" cy="1710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4773464" y="3403420"/>
            <a:ext cx="3750906" cy="2586704"/>
            <a:chOff x="3899137" y="2257834"/>
            <a:chExt cx="3750906" cy="2586704"/>
          </a:xfrm>
        </p:grpSpPr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90157" y="2535947"/>
              <a:ext cx="331199" cy="189257"/>
            </a:xfrm>
            <a:prstGeom prst="rect">
              <a:avLst/>
            </a:prstGeom>
          </p:spPr>
        </p:pic>
        <p:sp>
          <p:nvSpPr>
            <p:cNvPr id="81" name="직사각형 80"/>
            <p:cNvSpPr/>
            <p:nvPr/>
          </p:nvSpPr>
          <p:spPr bwMode="auto">
            <a:xfrm>
              <a:off x="3899137" y="2257834"/>
              <a:ext cx="3750906" cy="25867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02462" y="2653025"/>
              <a:ext cx="3544257" cy="72994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78961" y="2395612"/>
              <a:ext cx="21180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 수정</a:t>
              </a:r>
              <a:endParaRPr lang="ko-KR" altLang="en-US" sz="12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097623" y="2999305"/>
              <a:ext cx="9666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사업장코드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 bwMode="auto">
            <a:xfrm>
              <a:off x="5235091" y="3007202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HHS00000213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097624" y="3231564"/>
              <a:ext cx="7557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사업장명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093841" y="3464298"/>
              <a:ext cx="98464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사업장권역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직사각형 91"/>
            <p:cNvSpPr/>
            <p:nvPr/>
          </p:nvSpPr>
          <p:spPr bwMode="auto">
            <a:xfrm>
              <a:off x="5235091" y="3483085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강남</a:t>
              </a:r>
            </a:p>
          </p:txBody>
        </p:sp>
        <p:sp>
          <p:nvSpPr>
            <p:cNvPr id="93" name="모서리가 둥근 직사각형 92"/>
            <p:cNvSpPr/>
            <p:nvPr/>
          </p:nvSpPr>
          <p:spPr bwMode="auto">
            <a:xfrm>
              <a:off x="5369812" y="4538774"/>
              <a:ext cx="408870" cy="212914"/>
            </a:xfrm>
            <a:prstGeom prst="roundRect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1" i="0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저장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089241" y="3990558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사업장생성일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종료일</a:t>
              </a:r>
              <a:r>
                <a:rPr lang="en-US" altLang="ko-KR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094088" y="3716268"/>
              <a:ext cx="125528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사업장주문제한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 bwMode="auto">
            <a:xfrm>
              <a:off x="5241598" y="373212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아니오</a:t>
              </a:r>
            </a:p>
          </p:txBody>
        </p:sp>
        <p:sp>
          <p:nvSpPr>
            <p:cNvPr id="97" name="직사각형 96"/>
            <p:cNvSpPr/>
            <p:nvPr/>
          </p:nvSpPr>
          <p:spPr bwMode="auto">
            <a:xfrm>
              <a:off x="5235091" y="3245998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그룹</a:t>
              </a: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080837" y="4235269"/>
              <a:ext cx="126317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운영상태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 bwMode="auto">
            <a:xfrm>
              <a:off x="5241598" y="4007967"/>
              <a:ext cx="1744824" cy="1760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en-US" altLang="ko-KR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2020-01-28</a:t>
              </a:r>
              <a:endParaRPr kumimoji="1" lang="ko-KR" altLang="en-US" sz="8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직사각형 101"/>
            <p:cNvSpPr/>
            <p:nvPr/>
          </p:nvSpPr>
          <p:spPr bwMode="auto">
            <a:xfrm>
              <a:off x="5241598" y="4269084"/>
              <a:ext cx="1744824" cy="1760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800" b="0" i="0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정상</a:t>
              </a:r>
            </a:p>
          </p:txBody>
        </p:sp>
        <p:sp>
          <p:nvSpPr>
            <p:cNvPr id="103" name="이등변 삼각형 102"/>
            <p:cNvSpPr/>
            <p:nvPr/>
          </p:nvSpPr>
          <p:spPr bwMode="auto">
            <a:xfrm flipV="1">
              <a:off x="6841146" y="4298197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4" name="이등변 삼각형 103"/>
            <p:cNvSpPr/>
            <p:nvPr/>
          </p:nvSpPr>
          <p:spPr bwMode="auto">
            <a:xfrm flipV="1">
              <a:off x="6841145" y="3758358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5" name="이등변 삼각형 104"/>
            <p:cNvSpPr/>
            <p:nvPr/>
          </p:nvSpPr>
          <p:spPr bwMode="auto">
            <a:xfrm flipV="1">
              <a:off x="6839865" y="3521834"/>
              <a:ext cx="119641" cy="100028"/>
            </a:xfrm>
            <a:prstGeom prst="triangle">
              <a:avLst/>
            </a:prstGeom>
            <a:solidFill>
              <a:schemeClr val="tx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106" name="그림 1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3194" y="650031"/>
            <a:ext cx="221195" cy="208183"/>
          </a:xfrm>
          <a:prstGeom prst="rect">
            <a:avLst/>
          </a:prstGeom>
        </p:spPr>
      </p:pic>
      <p:pic>
        <p:nvPicPr>
          <p:cNvPr id="107" name="그림 10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95505" y="3565789"/>
            <a:ext cx="221195" cy="208183"/>
          </a:xfrm>
          <a:prstGeom prst="rect">
            <a:avLst/>
          </a:prstGeom>
        </p:spPr>
      </p:pic>
      <p:sp>
        <p:nvSpPr>
          <p:cNvPr id="110" name="모서리가 둥근 직사각형 109"/>
          <p:cNvSpPr/>
          <p:nvPr/>
        </p:nvSpPr>
        <p:spPr bwMode="auto">
          <a:xfrm>
            <a:off x="6725816" y="5698746"/>
            <a:ext cx="408870" cy="212914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5047543" y="971131"/>
            <a:ext cx="396886" cy="176011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7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최상위</a:t>
            </a:r>
            <a:endParaRPr kumimoji="1" lang="ko-KR" altLang="en-US" sz="7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953288" y="3919405"/>
            <a:ext cx="9666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 사업장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/>
          <p:cNvSpPr/>
          <p:nvPr/>
        </p:nvSpPr>
        <p:spPr bwMode="auto">
          <a:xfrm>
            <a:off x="6102157" y="3916300"/>
            <a:ext cx="1311059" cy="1710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1" lang="ko-KR" altLang="en-US" sz="800" b="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74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936182" y="631767"/>
            <a:ext cx="29759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모든 사용자 관리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ID :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엑셀다운로드하여 업로드할 폼과 등록할 사용자 및 수정할 사용자를 작성한 후 일괄등록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수정버튼을 이용하여 업로드 처리</a:t>
            </a: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 bwMode="auto">
          <a:xfrm>
            <a:off x="541745" y="2016763"/>
            <a:ext cx="7969957" cy="56781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8429" y="2083245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074" y="2068862"/>
            <a:ext cx="1737023" cy="22769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5984001" y="2110145"/>
            <a:ext cx="885236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304" y="2095418"/>
            <a:ext cx="1680590" cy="1990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6191" y="2333371"/>
            <a:ext cx="2595775" cy="240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369" y="2318914"/>
            <a:ext cx="2003756" cy="24331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07262" y="2751881"/>
            <a:ext cx="404759" cy="23129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1161" y="2325697"/>
            <a:ext cx="1977734" cy="22769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02575" y="2343415"/>
            <a:ext cx="549662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541744" y="2995922"/>
            <a:ext cx="7969957" cy="32889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07866"/>
              </p:ext>
            </p:extLst>
          </p:nvPr>
        </p:nvGraphicFramePr>
        <p:xfrm>
          <a:off x="640375" y="3047832"/>
          <a:ext cx="7702519" cy="159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952">
                  <a:extLst>
                    <a:ext uri="{9D8B030D-6E8A-4147-A177-3AD203B41FA5}">
                      <a16:colId xmlns:a16="http://schemas.microsoft.com/office/drawing/2014/main" val="1927900362"/>
                    </a:ext>
                  </a:extLst>
                </a:gridCol>
                <a:gridCol w="1118636">
                  <a:extLst>
                    <a:ext uri="{9D8B030D-6E8A-4147-A177-3AD203B41FA5}">
                      <a16:colId xmlns:a16="http://schemas.microsoft.com/office/drawing/2014/main" val="423100016"/>
                    </a:ext>
                  </a:extLst>
                </a:gridCol>
                <a:gridCol w="1066363">
                  <a:extLst>
                    <a:ext uri="{9D8B030D-6E8A-4147-A177-3AD203B41FA5}">
                      <a16:colId xmlns:a16="http://schemas.microsoft.com/office/drawing/2014/main" val="683595888"/>
                    </a:ext>
                  </a:extLst>
                </a:gridCol>
                <a:gridCol w="773637">
                  <a:extLst>
                    <a:ext uri="{9D8B030D-6E8A-4147-A177-3AD203B41FA5}">
                      <a16:colId xmlns:a16="http://schemas.microsoft.com/office/drawing/2014/main" val="596082585"/>
                    </a:ext>
                  </a:extLst>
                </a:gridCol>
                <a:gridCol w="564545">
                  <a:extLst>
                    <a:ext uri="{9D8B030D-6E8A-4147-A177-3AD203B41FA5}">
                      <a16:colId xmlns:a16="http://schemas.microsoft.com/office/drawing/2014/main" val="4127972859"/>
                    </a:ext>
                  </a:extLst>
                </a:gridCol>
                <a:gridCol w="752727">
                  <a:extLst>
                    <a:ext uri="{9D8B030D-6E8A-4147-A177-3AD203B41FA5}">
                      <a16:colId xmlns:a16="http://schemas.microsoft.com/office/drawing/2014/main" val="48511617"/>
                    </a:ext>
                  </a:extLst>
                </a:gridCol>
                <a:gridCol w="805000">
                  <a:extLst>
                    <a:ext uri="{9D8B030D-6E8A-4147-A177-3AD203B41FA5}">
                      <a16:colId xmlns:a16="http://schemas.microsoft.com/office/drawing/2014/main" val="1476440545"/>
                    </a:ext>
                  </a:extLst>
                </a:gridCol>
                <a:gridCol w="920659">
                  <a:extLst>
                    <a:ext uri="{9D8B030D-6E8A-4147-A177-3AD203B41FA5}">
                      <a16:colId xmlns:a16="http://schemas.microsoft.com/office/drawing/2014/main" val="310940732"/>
                    </a:ext>
                  </a:extLst>
                </a:gridCol>
              </a:tblGrid>
              <a:tr h="227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625249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본사관리자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7757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김사용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그룹관리자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3395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김사부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지점장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81626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부용재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881214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이동국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marL="0" marR="0" indent="0" algn="ctr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69071"/>
                  </a:ext>
                </a:extLst>
              </a:tr>
              <a:tr h="227312"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그룹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1_</a:t>
                      </a: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sng" dirty="0" smtClean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1125444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***1223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02-12**-**34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010-12**-**45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2020-02-04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7832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3286904" y="2096855"/>
            <a:ext cx="4700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3773229" y="2094028"/>
            <a:ext cx="1737023" cy="20867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10"/>
          <a:srcRect t="92573"/>
          <a:stretch/>
        </p:blipFill>
        <p:spPr>
          <a:xfrm>
            <a:off x="603072" y="6004690"/>
            <a:ext cx="7620982" cy="247932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 bwMode="auto">
          <a:xfrm>
            <a:off x="7173533" y="2755282"/>
            <a:ext cx="911151" cy="224489"/>
          </a:xfrm>
          <a:prstGeom prst="roundRect">
            <a:avLst/>
          </a:prstGeom>
          <a:solidFill>
            <a:srgbClr val="F66054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일괄등록</a:t>
            </a:r>
            <a:r>
              <a:rPr kumimoji="1" lang="en-US" altLang="ko-KR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8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사업장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</a:t>
            </a:r>
            <a:endParaRPr lang="en-US" altLang="ko-KR" sz="12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11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39" name="직사각형 38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5952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01" y="712492"/>
            <a:ext cx="5633939" cy="5594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조직관리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사용자상세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3843" y="4084890"/>
            <a:ext cx="51102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2919085" y="4084890"/>
            <a:ext cx="1384418" cy="20005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700" b="0" i="0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</a:p>
        </p:txBody>
      </p:sp>
      <p:sp>
        <p:nvSpPr>
          <p:cNvPr id="6" name="이등변 삼각형 5"/>
          <p:cNvSpPr/>
          <p:nvPr/>
        </p:nvSpPr>
        <p:spPr bwMode="auto">
          <a:xfrm flipV="1">
            <a:off x="4166770" y="4139667"/>
            <a:ext cx="119641" cy="100028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2483250" y="3973795"/>
            <a:ext cx="2050991" cy="39310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09007" y="675087"/>
            <a:ext cx="2447164" cy="147732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사용자상세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사용자명 클릭 시 호출 팝업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사용자상세 화면 재사용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HOMS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사용자에게만 권한 선택</a:t>
            </a:r>
            <a:endParaRPr lang="en-US" altLang="ko-KR" sz="10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권한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본사관리자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그룹관리자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지점장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일반 </a:t>
            </a:r>
            <a:r>
              <a:rPr lang="en-US" altLang="ko-KR" sz="10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Default</a:t>
            </a:r>
            <a:endParaRPr lang="en-US" altLang="ko-KR" sz="10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8602824" y="675087"/>
            <a:ext cx="3137412" cy="3970318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marL="0" indent="0" algn="ctr"/>
            <a:r>
              <a:rPr lang="ko-KR" altLang="en-US" sz="1200" dirty="0" smtClean="0">
                <a:latin typeface="맑은 고딕" panose="020B0503020000020004" pitchFamily="50" charset="-127"/>
              </a:rPr>
              <a:t>권한에 따른 업무</a:t>
            </a:r>
            <a:endParaRPr lang="en-US" altLang="ko-KR" sz="1200" dirty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주문승인</a:t>
            </a:r>
            <a:endParaRPr lang="ko-KR" altLang="en-US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 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일반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안전관리팀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endParaRPr lang="en-US" altLang="ko-KR" sz="1000" b="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공구용품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라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특정상품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(HDMI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케이블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, UTP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패치코드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ko-KR" altLang="en-US" sz="1000" b="0" dirty="0" smtClean="0">
                <a:latin typeface="맑은 고딕" panose="020B0503020000020004" pitchFamily="50" charset="-127"/>
              </a:rPr>
              <a:t>주문자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>
                <a:latin typeface="맑은 고딕" panose="020B0503020000020004" pitchFamily="50" charset="-127"/>
              </a:rPr>
              <a:t>자산관리팀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 &gt;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 지점장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algn="l"/>
            <a:endParaRPr lang="ko-KR" altLang="en-US" sz="1000" b="0" dirty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예산관리</a:t>
            </a:r>
            <a:endParaRPr lang="en-US" altLang="ko-KR" sz="100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 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본사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운영조직은 예산계정을 관리한다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.(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계정은 상품 구분으로 매핑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)</a:t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생성된 예산계정으로 그룹에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나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. HNS_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그룹관리자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/>
            </a:r>
            <a:br>
              <a:rPr lang="en-US" altLang="ko-KR" sz="1000" b="0" dirty="0" smtClean="0">
                <a:latin typeface="맑은 고딕" panose="020B0503020000020004" pitchFamily="50" charset="-127"/>
              </a:rPr>
            </a:br>
            <a:r>
              <a:rPr lang="en-US" altLang="ko-KR" sz="1000" b="0" dirty="0" smtClean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배정받은 예산계정을 하위 지점에 배분</a:t>
            </a:r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lvl="1" algn="l"/>
            <a:endParaRPr lang="en-US" altLang="ko-KR" sz="1000" b="0" dirty="0" smtClean="0">
              <a:latin typeface="맑은 고딕" panose="020B0503020000020004" pitchFamily="50" charset="-127"/>
            </a:endParaRP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ko-KR" altLang="en-US" sz="1000" dirty="0" smtClean="0">
                <a:latin typeface="맑은 고딕" panose="020B0503020000020004" pitchFamily="50" charset="-127"/>
              </a:rPr>
              <a:t>홈앤서비스 예산증액</a:t>
            </a:r>
            <a:endParaRPr lang="en-US" altLang="ko-KR" sz="1000" dirty="0">
              <a:latin typeface="맑은 고딕" panose="020B0503020000020004" pitchFamily="50" charset="-127"/>
            </a:endParaRPr>
          </a:p>
          <a:p>
            <a:r>
              <a:rPr lang="ko-KR" altLang="en-US" sz="1000" b="0" dirty="0" smtClean="0">
                <a:latin typeface="맑은 고딕" panose="020B0503020000020004" pitchFamily="50" charset="-127"/>
              </a:rPr>
              <a:t>   가</a:t>
            </a:r>
            <a:r>
              <a:rPr lang="en-US" altLang="ko-KR" sz="1000" b="0" dirty="0">
                <a:latin typeface="맑은 고딕" panose="020B0503020000020004" pitchFamily="50" charset="-127"/>
              </a:rPr>
              <a:t>.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예산증액승인 절차</a:t>
            </a:r>
            <a:r>
              <a:rPr lang="en-US" altLang="ko-KR" sz="1000" b="0" dirty="0">
                <a:latin typeface="맑은 고딕" panose="020B0503020000020004" pitchFamily="50" charset="-127"/>
              </a:rPr>
              <a:t/>
            </a:r>
            <a:br>
              <a:rPr lang="en-US" altLang="ko-KR" sz="1000" b="0" dirty="0">
                <a:latin typeface="맑은 고딕" panose="020B0503020000020004" pitchFamily="50" charset="-127"/>
              </a:rPr>
            </a:br>
            <a:r>
              <a:rPr lang="en-US" altLang="ko-KR" sz="1000" b="0" dirty="0">
                <a:latin typeface="맑은 고딕" panose="020B0503020000020004" pitchFamily="50" charset="-127"/>
              </a:rPr>
              <a:t>-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 사용자 예산증액 요청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그룹관리자 승인 </a:t>
            </a:r>
            <a:r>
              <a:rPr lang="en-US" altLang="ko-KR" sz="1000" b="0" dirty="0" smtClean="0">
                <a:latin typeface="맑은 고딕" panose="020B0503020000020004" pitchFamily="50" charset="-127"/>
              </a:rPr>
              <a:t>-&gt; </a:t>
            </a:r>
            <a:r>
              <a:rPr lang="ko-KR" altLang="en-US" sz="1000" b="0" dirty="0" smtClean="0">
                <a:latin typeface="맑은 고딕" panose="020B0503020000020004" pitchFamily="50" charset="-127"/>
              </a:rPr>
              <a:t>지점장 승인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5659" y="3042728"/>
            <a:ext cx="164436" cy="2312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701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세금계산서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채무관리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07" y="2035767"/>
            <a:ext cx="7921995" cy="50809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332723" y="2157819"/>
            <a:ext cx="8096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31324" y="2171463"/>
            <a:ext cx="470018" cy="17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지점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368" y="2143436"/>
            <a:ext cx="1487447" cy="22769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745" y="2579012"/>
            <a:ext cx="7975881" cy="35512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재고종합현황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탭으로 나눠져 있음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 선택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조회조건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발급년월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현재월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: Default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지점 </a:t>
            </a:r>
            <a:r>
              <a:rPr lang="en-US" altLang="ko-KR" sz="1200" b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LIKE </a:t>
            </a:r>
            <a:r>
              <a:rPr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</a:t>
            </a: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7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6807426" y="2165536"/>
            <a:ext cx="1435556" cy="1805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974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6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본사 관리자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실적관리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_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채무관리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b="72721"/>
          <a:stretch/>
        </p:blipFill>
        <p:spPr>
          <a:xfrm>
            <a:off x="1046038" y="724525"/>
            <a:ext cx="6961372" cy="50606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 bwMode="auto">
          <a:xfrm>
            <a:off x="541745" y="1640140"/>
            <a:ext cx="2987667" cy="2569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kumimoji="1" lang="ko-KR" altLang="en-US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채무관리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en-US" altLang="ko-KR" sz="1200" b="1" i="0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|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재고종합현황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389" y="1793618"/>
            <a:ext cx="1082313" cy="20699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45" y="2055218"/>
            <a:ext cx="7969957" cy="426160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375583" y="2209095"/>
            <a:ext cx="5529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그룹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rcRect l="14481" t="14382" r="7398" b="79959"/>
          <a:stretch/>
        </p:blipFill>
        <p:spPr>
          <a:xfrm>
            <a:off x="541746" y="1230594"/>
            <a:ext cx="6802951" cy="299104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 bwMode="auto">
          <a:xfrm>
            <a:off x="7338072" y="1263198"/>
            <a:ext cx="1183460" cy="2457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900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운영관리</a:t>
            </a:r>
          </a:p>
        </p:txBody>
      </p:sp>
    </p:spTree>
    <p:extLst>
      <p:ext uri="{BB962C8B-B14F-4D97-AF65-F5344CB8AC3E}">
        <p14:creationId xmlns:p14="http://schemas.microsoft.com/office/powerpoint/2010/main" val="21188614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111576</TotalTime>
  <Words>2098</Words>
  <Application>Microsoft Office PowerPoint</Application>
  <PresentationFormat>와이드스크린</PresentationFormat>
  <Paragraphs>1329</Paragraphs>
  <Slides>21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67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7387</cp:revision>
  <cp:lastPrinted>2018-12-27T10:04:29Z</cp:lastPrinted>
  <dcterms:created xsi:type="dcterms:W3CDTF">2004-02-17T06:52:18Z</dcterms:created>
  <dcterms:modified xsi:type="dcterms:W3CDTF">2020-02-19T08:44:12Z</dcterms:modified>
</cp:coreProperties>
</file>