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55"/>
  </p:notesMasterIdLst>
  <p:handoutMasterIdLst>
    <p:handoutMasterId r:id="rId56"/>
  </p:handoutMasterIdLst>
  <p:sldIdLst>
    <p:sldId id="2394" r:id="rId32"/>
    <p:sldId id="2445" r:id="rId33"/>
    <p:sldId id="2525" r:id="rId34"/>
    <p:sldId id="2490" r:id="rId35"/>
    <p:sldId id="2544" r:id="rId36"/>
    <p:sldId id="2511" r:id="rId37"/>
    <p:sldId id="2513" r:id="rId38"/>
    <p:sldId id="2515" r:id="rId39"/>
    <p:sldId id="2519" r:id="rId40"/>
    <p:sldId id="2533" r:id="rId41"/>
    <p:sldId id="2521" r:id="rId42"/>
    <p:sldId id="2522" r:id="rId43"/>
    <p:sldId id="2523" r:id="rId44"/>
    <p:sldId id="2524" r:id="rId45"/>
    <p:sldId id="2526" r:id="rId46"/>
    <p:sldId id="2542" r:id="rId47"/>
    <p:sldId id="2543" r:id="rId48"/>
    <p:sldId id="2529" r:id="rId49"/>
    <p:sldId id="2530" r:id="rId50"/>
    <p:sldId id="2534" r:id="rId51"/>
    <p:sldId id="2535" r:id="rId52"/>
    <p:sldId id="2537" r:id="rId53"/>
    <p:sldId id="2539" r:id="rId54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054"/>
    <a:srgbClr val="FEEAE6"/>
    <a:srgbClr val="0033CC"/>
    <a:srgbClr val="0000FF"/>
    <a:srgbClr val="FFE9E5"/>
    <a:srgbClr val="FEFEBA"/>
    <a:srgbClr val="FF6600"/>
    <a:srgbClr val="FFE7E7"/>
    <a:srgbClr val="FFFF99"/>
    <a:srgbClr val="BA8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97" d="100"/>
          <a:sy n="97" d="100"/>
        </p:scale>
        <p:origin x="108" y="90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slide" Target="slides/slide22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Relationship Id="rId54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3.xml"/><Relationship Id="rId52" Type="http://schemas.openxmlformats.org/officeDocument/2006/relationships/slide" Target="slides/slide2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6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1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86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10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534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3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46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2020-02-12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2020-02-12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2020-02-12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3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5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8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0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3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2020-02-12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2020-02-12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38100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2020-02-12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6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2.png"/><Relationship Id="rId7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4.png"/><Relationship Id="rId7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6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2.png"/><Relationship Id="rId7" Type="http://schemas.openxmlformats.org/officeDocument/2006/relationships/image" Target="../media/image2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30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홈앤서비스</a:t>
            </a:r>
            <a:r>
              <a:rPr kumimoji="0" lang="en-US" altLang="ko-KR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고도화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2020. 01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89452"/>
            <a:ext cx="7969957" cy="3019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517" y="211587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80" y="2137163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601" y="2146691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2858149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72411"/>
              </p:ext>
            </p:extLst>
          </p:nvPr>
        </p:nvGraphicFramePr>
        <p:xfrm>
          <a:off x="552450" y="2870553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2858149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78812"/>
              </p:ext>
            </p:extLst>
          </p:nvPr>
        </p:nvGraphicFramePr>
        <p:xfrm>
          <a:off x="3214904" y="2870553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2845745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82285"/>
              </p:ext>
            </p:extLst>
          </p:nvPr>
        </p:nvGraphicFramePr>
        <p:xfrm>
          <a:off x="6259030" y="2858149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15773881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573965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상품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재고가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03156" y="2416734"/>
            <a:ext cx="264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홈앤서비스에서 선택된 상품의 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rcRect t="92573"/>
          <a:stretch/>
        </p:blipFill>
        <p:spPr>
          <a:xfrm>
            <a:off x="565412" y="5810544"/>
            <a:ext cx="2561042" cy="1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9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상품승인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16439"/>
              </p:ext>
            </p:extLst>
          </p:nvPr>
        </p:nvGraphicFramePr>
        <p:xfrm>
          <a:off x="541744" y="2639416"/>
          <a:ext cx="7969957" cy="209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75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6514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86738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410466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00150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699339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526899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704192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611670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  <a:gridCol w="649311">
                  <a:extLst>
                    <a:ext uri="{9D8B030D-6E8A-4147-A177-3AD203B41FA5}">
                      <a16:colId xmlns:a16="http://schemas.microsoft.com/office/drawing/2014/main" val="1880009539"/>
                    </a:ext>
                  </a:extLst>
                </a:gridCol>
                <a:gridCol w="602259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처리상태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100341365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122015522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Adfasdf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</a:p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2020-01-05/</a:t>
                      </a:r>
                    </a:p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2020-01-20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74122" y="3120059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4122" y="3483953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74122" y="3786157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79072" y="2756165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41745" y="2000448"/>
            <a:ext cx="7969957" cy="320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4" y="2365690"/>
            <a:ext cx="772877" cy="229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68429" y="2083245"/>
            <a:ext cx="55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352" y="2066153"/>
            <a:ext cx="3116232" cy="2146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14712" y="2075214"/>
            <a:ext cx="650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117" y="2095363"/>
            <a:ext cx="2495393" cy="16531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36182" y="631767"/>
            <a:ext cx="2975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시 검색엔진 색인 동기화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시 반려사유 입력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7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739543"/>
              </p:ext>
            </p:extLst>
          </p:nvPr>
        </p:nvGraphicFramePr>
        <p:xfrm>
          <a:off x="472148" y="3031538"/>
          <a:ext cx="4188224" cy="2106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1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1722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2282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8225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892623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533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자산관리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76879"/>
              </p:ext>
            </p:extLst>
          </p:nvPr>
        </p:nvGraphicFramePr>
        <p:xfrm>
          <a:off x="789985" y="3596621"/>
          <a:ext cx="3853295" cy="82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64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393867">
                  <a:extLst>
                    <a:ext uri="{9D8B030D-6E8A-4147-A177-3AD203B41FA5}">
                      <a16:colId xmlns:a16="http://schemas.microsoft.com/office/drawing/2014/main" val="322405762"/>
                    </a:ext>
                  </a:extLst>
                </a:gridCol>
                <a:gridCol w="338804">
                  <a:extLst>
                    <a:ext uri="{9D8B030D-6E8A-4147-A177-3AD203B41FA5}">
                      <a16:colId xmlns:a16="http://schemas.microsoft.com/office/drawing/2014/main" val="1207886595"/>
                    </a:ext>
                  </a:extLst>
                </a:gridCol>
                <a:gridCol w="472960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61854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6981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53891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06114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69049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75" y="3837404"/>
            <a:ext cx="393246" cy="1693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75" y="4036104"/>
            <a:ext cx="393246" cy="1693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75" y="4231256"/>
            <a:ext cx="393246" cy="16931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15645"/>
              </p:ext>
            </p:extLst>
          </p:nvPr>
        </p:nvGraphicFramePr>
        <p:xfrm>
          <a:off x="4733230" y="3031538"/>
          <a:ext cx="3738566" cy="217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71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364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9696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73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087926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005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 bwMode="auto">
          <a:xfrm>
            <a:off x="455056" y="2832551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643280" y="2836384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42036"/>
              </p:ext>
            </p:extLst>
          </p:nvPr>
        </p:nvGraphicFramePr>
        <p:xfrm>
          <a:off x="5087095" y="4080460"/>
          <a:ext cx="3333746" cy="62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00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60503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73896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8206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65725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36182" y="631767"/>
            <a:ext cx="29759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관리자는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예산배분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팀의 본부관리자는 배정된 예산을 지점에 배분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월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조회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항목이 보임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항목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②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모든 예산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③ 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점에 배정한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④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사용할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⑤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⑥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다음페이지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⑦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 배정되지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예산을 사용하지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않은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⑧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배정되었지만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팀에서는 예산을 사용하지 않음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모두 배정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⑨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예산이력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하위 모든 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항목이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보임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95" y="4326729"/>
            <a:ext cx="393246" cy="1693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95" y="4525429"/>
            <a:ext cx="393246" cy="16931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542" y="2838054"/>
            <a:ext cx="413999" cy="18334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316" y="2838054"/>
            <a:ext cx="413999" cy="18334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 bwMode="auto">
          <a:xfrm>
            <a:off x="1639483" y="321370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221152" y="3230239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684818" y="3241956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190228" y="3241956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695638" y="3248373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타원 40"/>
          <p:cNvSpPr/>
          <p:nvPr/>
        </p:nvSpPr>
        <p:spPr bwMode="auto">
          <a:xfrm>
            <a:off x="4124404" y="2742455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17127" y="3751946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225225" y="3744730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9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타원 43"/>
          <p:cNvSpPr/>
          <p:nvPr/>
        </p:nvSpPr>
        <p:spPr bwMode="auto">
          <a:xfrm>
            <a:off x="789985" y="4482085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타원 44"/>
          <p:cNvSpPr/>
          <p:nvPr/>
        </p:nvSpPr>
        <p:spPr bwMode="auto">
          <a:xfrm>
            <a:off x="795718" y="4707597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8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48" name="모서리가 둥근 직사각형 47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10"/>
          <a:srcRect l="38797" t="12497" b="-1"/>
          <a:stretch/>
        </p:blipFill>
        <p:spPr>
          <a:xfrm>
            <a:off x="3896882" y="2384433"/>
            <a:ext cx="561419" cy="204937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290131" y="2362750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05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6" y="36944"/>
            <a:ext cx="5344745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예산 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36182" y="631767"/>
            <a:ext cx="29759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팀을 선택 해야 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바로 적용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전체배정예산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 배정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채워질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자동계산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시 하위 지점도 모두 변경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채워질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본부예산으로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본부사용예산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시 예산증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이력등록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월의 예산을 늘리거나 줄일 경우 사용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배분하기 위해 배정된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미배분예산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배분되지 않은 예산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지점의 총배분예산 변경 시 전체 예산 수정 후 변경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총배분예산이 변경 되면 미배분예산이 늘어남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71898" y="933234"/>
            <a:ext cx="3750906" cy="25617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23" y="1317123"/>
            <a:ext cx="3544257" cy="7299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951722" y="1059710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예산등록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0385" y="144452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996754" y="1431836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70385" y="1745150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42" y="1709455"/>
            <a:ext cx="2250442" cy="24310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970385" y="2071055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996754" y="2064564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70385" y="2418655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996754" y="2381004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0385" y="2727095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2001415" y="2705030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549" y="3100393"/>
            <a:ext cx="908847" cy="25762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287" y="1094117"/>
            <a:ext cx="221195" cy="208183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 bwMode="auto">
          <a:xfrm>
            <a:off x="4758047" y="1991372"/>
            <a:ext cx="3832903" cy="4148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69" y="2355163"/>
            <a:ext cx="3544257" cy="729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019868" y="2097750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8531" y="2482559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064900" y="246987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38531" y="278318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588" y="2747491"/>
            <a:ext cx="2250442" cy="243103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038531" y="3043781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064900" y="3037290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38530" y="3933355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6064900" y="3912611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038531" y="514800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6069561" y="5125936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43" y="5793158"/>
            <a:ext cx="908847" cy="257625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433" y="2132157"/>
            <a:ext cx="221195" cy="208183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086110" y="2773093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36781" y="3326375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919" y="3338743"/>
            <a:ext cx="565995" cy="21468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038531" y="5444490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069561" y="5422425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38530" y="4203882"/>
            <a:ext cx="11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064900" y="4200230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5019868" y="3634815"/>
            <a:ext cx="3390760" cy="86435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직사각형 79"/>
          <p:cNvSpPr/>
          <p:nvPr/>
        </p:nvSpPr>
        <p:spPr bwMode="auto">
          <a:xfrm>
            <a:off x="5098156" y="3713258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5019868" y="4592980"/>
            <a:ext cx="3390760" cy="111285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5078241" y="4642704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43191" y="4849160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6069561" y="482841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6428686" y="5815513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248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지점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 등록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3415275"/>
            <a:ext cx="1593896" cy="234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1" r="52884" b="7285"/>
          <a:stretch/>
        </p:blipFill>
        <p:spPr>
          <a:xfrm>
            <a:off x="3069358" y="3436434"/>
            <a:ext cx="947165" cy="1869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3052179" y="3471431"/>
            <a:ext cx="377922" cy="12582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055" y="3143088"/>
            <a:ext cx="983921" cy="1935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 bwMode="auto">
          <a:xfrm>
            <a:off x="563238" y="3797739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826242" y="932617"/>
            <a:ext cx="3750906" cy="25617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567" y="1316506"/>
            <a:ext cx="3544257" cy="729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06066" y="1059093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24729" y="144390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51098" y="1431219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4729" y="174453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786" y="1708838"/>
            <a:ext cx="2250442" cy="24310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024728" y="2070438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51098" y="2063947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4728" y="2418038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051098" y="238020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4729" y="2726478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55759" y="2704413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893" y="3099776"/>
            <a:ext cx="908847" cy="25762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631" y="1093500"/>
            <a:ext cx="221195" cy="20818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936182" y="631767"/>
            <a:ext cx="29759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지점을 선택 해야 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지점 예산 바로 적용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지점 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팀의 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미배정예산이 자동계산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지점들 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미배정예산을 초과할 수 없음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지점들 총배정예산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해당 예산으로 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본부배정예산으로 초기화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본부사용예산 변경 시 예산증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 이력등록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월의 예산을 늘리거나 줄일 경우 사용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936" y="4832231"/>
            <a:ext cx="983921" cy="193558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 bwMode="auto">
          <a:xfrm>
            <a:off x="686123" y="2621761"/>
            <a:ext cx="3750906" cy="30381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48" y="3005649"/>
            <a:ext cx="3544257" cy="7299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65947" y="2748236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4610" y="3133049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910979" y="312036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4610" y="343367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667" y="3397981"/>
            <a:ext cx="2250442" cy="24310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84609" y="3759581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10979" y="3753090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00,000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4609" y="4107181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910979" y="4069345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4610" y="441562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915640" y="439355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5512" y="2782643"/>
            <a:ext cx="221195" cy="208183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15640" y="3445300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356" y="5270613"/>
            <a:ext cx="908847" cy="257625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 bwMode="auto">
          <a:xfrm>
            <a:off x="2156799" y="5283637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3626" y="4969880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5764" y="4982248"/>
            <a:ext cx="565995" cy="21468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81075" y="470539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912105" y="468332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70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7272" y="1147664"/>
            <a:ext cx="940427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32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본부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사용자의 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사용자가 있으면 불가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28049"/>
              </p:ext>
            </p:extLst>
          </p:nvPr>
        </p:nvGraphicFramePr>
        <p:xfrm>
          <a:off x="562639" y="2749534"/>
          <a:ext cx="410085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2639" y="5957932"/>
            <a:ext cx="3240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관리자  ○본부관리자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3755" y="2083823"/>
            <a:ext cx="1511235" cy="209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및 하위 지점 사용자 조회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 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고정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엑셀다운로드하여 등록할 사용자 및 수정할 사용자를 작성한 후 일괄등록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수정버튼을 이용하여 업로드 처리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640375" y="3047832"/>
          <a:ext cx="7471606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08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98375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821682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7173533" y="2755282"/>
            <a:ext cx="911151" cy="224489"/>
          </a:xfrm>
          <a:prstGeom prst="roundRect">
            <a:avLst/>
          </a:prstGeom>
          <a:solidFill>
            <a:srgbClr val="F66054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kumimoji="1" lang="en-US" altLang="ko-KR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21552" y="2090805"/>
            <a:ext cx="1481457" cy="1780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2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채무관리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7" y="2035767"/>
            <a:ext cx="7921995" cy="50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2723" y="2157819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324" y="2171463"/>
            <a:ext cx="47001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368" y="2143436"/>
            <a:ext cx="1487447" cy="227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472" y="2164284"/>
            <a:ext cx="1435556" cy="1881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45" y="2579012"/>
            <a:ext cx="7975881" cy="3551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6182" y="631767"/>
            <a:ext cx="297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탭으로 나눠져 있음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선택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발급년월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 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고정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선택되면 하위 지점을 가져옴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95742" y="2173615"/>
            <a:ext cx="138178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중부본부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중부서비스팀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7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78427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채무관리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5" y="2055218"/>
            <a:ext cx="7969957" cy="42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26729" y="2217641"/>
            <a:ext cx="809614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3932" y="2216345"/>
            <a:ext cx="138178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중부본부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중부서비스팀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2362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홈앤서비스 메뉴정리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사용자를 서포트 하기 위한 서비스 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권한에 따라 운영관리 메뉴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운영관리는 관리자와 본부관리자에게만 제공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32170" y="1413160"/>
            <a:ext cx="3383372" cy="46682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42785" y="1413160"/>
            <a:ext cx="4813068" cy="4674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749783" y="1006764"/>
            <a:ext cx="74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AS-IS</a:t>
            </a:r>
            <a:endParaRPr lang="ko-KR" altLang="en-US" u="sng" dirty="0"/>
          </a:p>
        </p:txBody>
      </p:sp>
      <p:sp>
        <p:nvSpPr>
          <p:cNvPr id="132" name="TextBox 131"/>
          <p:cNvSpPr txBox="1"/>
          <p:nvPr/>
        </p:nvSpPr>
        <p:spPr>
          <a:xfrm>
            <a:off x="5965158" y="1005871"/>
            <a:ext cx="88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TO-BE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1614"/>
          <a:stretch/>
        </p:blipFill>
        <p:spPr>
          <a:xfrm>
            <a:off x="460926" y="1443424"/>
            <a:ext cx="3325861" cy="1530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51" y="1440782"/>
            <a:ext cx="3984929" cy="1209287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 bwMode="auto">
          <a:xfrm>
            <a:off x="7329919" y="2784273"/>
            <a:ext cx="1129512" cy="1172939"/>
          </a:xfrm>
          <a:prstGeom prst="rect">
            <a:avLst/>
          </a:prstGeom>
          <a:solidFill>
            <a:srgbClr val="FFE9E5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5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 </a:t>
            </a:r>
            <a:r>
              <a:rPr kumimoji="1" lang="en-US" altLang="ko-KR" sz="15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r>
              <a:rPr lang="en-US" altLang="ko-KR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>
            <a:off x="7329919" y="2523436"/>
            <a:ext cx="651020" cy="271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 flipH="1">
            <a:off x="8459431" y="2526719"/>
            <a:ext cx="108854" cy="257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9" y="4498602"/>
            <a:ext cx="3348945" cy="6809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234" y="4253612"/>
            <a:ext cx="4740041" cy="11367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7941606" y="1819477"/>
            <a:ext cx="695628" cy="15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5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1606" y="1974855"/>
            <a:ext cx="69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4680" y="2002477"/>
            <a:ext cx="603605" cy="5232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70789"/>
            <a:ext cx="7969957" cy="67241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910" y="2139622"/>
            <a:ext cx="1002107" cy="21900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972" y="2144525"/>
            <a:ext cx="910798" cy="2276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7626" y="2463037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89" y="2484327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710" y="2493855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3156738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12830"/>
              </p:ext>
            </p:extLst>
          </p:nvPr>
        </p:nvGraphicFramePr>
        <p:xfrm>
          <a:off x="552450" y="3169142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884958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3156738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039698"/>
              </p:ext>
            </p:extLst>
          </p:nvPr>
        </p:nvGraphicFramePr>
        <p:xfrm>
          <a:off x="3214904" y="3169142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753079276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884958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3144334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69275"/>
              </p:ext>
            </p:extLst>
          </p:nvPr>
        </p:nvGraphicFramePr>
        <p:xfrm>
          <a:off x="6259030" y="3156738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872554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팀의 취합 재고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지점의 취합 재고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분점의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03156" y="2382809"/>
            <a:ext cx="264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재고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8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859468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예산계정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94835"/>
              </p:ext>
            </p:extLst>
          </p:nvPr>
        </p:nvGraphicFramePr>
        <p:xfrm>
          <a:off x="527348" y="2941442"/>
          <a:ext cx="4188224" cy="1424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912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309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1722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2282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066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8225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892623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45533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65295"/>
              </p:ext>
            </p:extLst>
          </p:nvPr>
        </p:nvGraphicFramePr>
        <p:xfrm>
          <a:off x="845185" y="3506525"/>
          <a:ext cx="3853295" cy="82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064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49792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393867">
                  <a:extLst>
                    <a:ext uri="{9D8B030D-6E8A-4147-A177-3AD203B41FA5}">
                      <a16:colId xmlns:a16="http://schemas.microsoft.com/office/drawing/2014/main" val="322405762"/>
                    </a:ext>
                  </a:extLst>
                </a:gridCol>
                <a:gridCol w="338804">
                  <a:extLst>
                    <a:ext uri="{9D8B030D-6E8A-4147-A177-3AD203B41FA5}">
                      <a16:colId xmlns:a16="http://schemas.microsoft.com/office/drawing/2014/main" val="1207886595"/>
                    </a:ext>
                  </a:extLst>
                </a:gridCol>
                <a:gridCol w="472960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61854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6981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53891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06114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배정된 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미배분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69049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75" y="3747308"/>
            <a:ext cx="393246" cy="16931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75" y="3946008"/>
            <a:ext cx="393246" cy="16931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75" y="4141160"/>
            <a:ext cx="393246" cy="169315"/>
          </a:xfrm>
          <a:prstGeom prst="rect">
            <a:avLst/>
          </a:prstGeom>
        </p:spPr>
      </p:pic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6003"/>
              </p:ext>
            </p:extLst>
          </p:nvPr>
        </p:nvGraphicFramePr>
        <p:xfrm>
          <a:off x="4788430" y="2941442"/>
          <a:ext cx="3738566" cy="2175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71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86563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93765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46364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31610256"/>
                    </a:ext>
                  </a:extLst>
                </a:gridCol>
                <a:gridCol w="462024">
                  <a:extLst>
                    <a:ext uri="{9D8B030D-6E8A-4147-A177-3AD203B41FA5}">
                      <a16:colId xmlns:a16="http://schemas.microsoft.com/office/drawing/2014/main" val="1859966471"/>
                    </a:ext>
                  </a:extLst>
                </a:gridCol>
                <a:gridCol w="499696">
                  <a:extLst>
                    <a:ext uri="{9D8B030D-6E8A-4147-A177-3AD203B41FA5}">
                      <a16:colId xmlns:a16="http://schemas.microsoft.com/office/drawing/2014/main" val="1416609238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73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ㄴ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087926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920054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 bwMode="auto">
          <a:xfrm>
            <a:off x="510256" y="2742455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4698480" y="2746288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75091"/>
              </p:ext>
            </p:extLst>
          </p:nvPr>
        </p:nvGraphicFramePr>
        <p:xfrm>
          <a:off x="5142295" y="3990364"/>
          <a:ext cx="3333746" cy="62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400">
                  <a:extLst>
                    <a:ext uri="{9D8B030D-6E8A-4147-A177-3AD203B41FA5}">
                      <a16:colId xmlns:a16="http://schemas.microsoft.com/office/drawing/2014/main" val="3080762552"/>
                    </a:ext>
                  </a:extLst>
                </a:gridCol>
                <a:gridCol w="605034">
                  <a:extLst>
                    <a:ext uri="{9D8B030D-6E8A-4147-A177-3AD203B41FA5}">
                      <a16:colId xmlns:a16="http://schemas.microsoft.com/office/drawing/2014/main" val="502715130"/>
                    </a:ext>
                  </a:extLst>
                </a:gridCol>
                <a:gridCol w="522921">
                  <a:extLst>
                    <a:ext uri="{9D8B030D-6E8A-4147-A177-3AD203B41FA5}">
                      <a16:colId xmlns:a16="http://schemas.microsoft.com/office/drawing/2014/main" val="4074530605"/>
                    </a:ext>
                  </a:extLst>
                </a:gridCol>
                <a:gridCol w="473896">
                  <a:extLst>
                    <a:ext uri="{9D8B030D-6E8A-4147-A177-3AD203B41FA5}">
                      <a16:colId xmlns:a16="http://schemas.microsoft.com/office/drawing/2014/main" val="1050165323"/>
                    </a:ext>
                  </a:extLst>
                </a:gridCol>
                <a:gridCol w="482067">
                  <a:extLst>
                    <a:ext uri="{9D8B030D-6E8A-4147-A177-3AD203B41FA5}">
                      <a16:colId xmlns:a16="http://schemas.microsoft.com/office/drawing/2014/main" val="1166035940"/>
                    </a:ext>
                  </a:extLst>
                </a:gridCol>
                <a:gridCol w="465725">
                  <a:extLst>
                    <a:ext uri="{9D8B030D-6E8A-4147-A177-3AD203B41FA5}">
                      <a16:colId xmlns:a16="http://schemas.microsoft.com/office/drawing/2014/main" val="3898296802"/>
                    </a:ext>
                  </a:extLst>
                </a:gridCol>
                <a:gridCol w="416703">
                  <a:extLst>
                    <a:ext uri="{9D8B030D-6E8A-4147-A177-3AD203B41FA5}">
                      <a16:colId xmlns:a16="http://schemas.microsoft.com/office/drawing/2014/main" val="3953920011"/>
                    </a:ext>
                  </a:extLst>
                </a:gridCol>
              </a:tblGrid>
              <a:tr h="2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계정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09077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04511"/>
                  </a:ext>
                </a:extLst>
              </a:tr>
              <a:tr h="1696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766747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936182" y="631767"/>
            <a:ext cx="29759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예산계정관리 및 배분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예산을 자신의 조직 또는 하위 지점에 예산을 배분하는 기능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로그인한 사용자의 본부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월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자신의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조회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계정이 보임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계정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②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모든 예산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③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배정한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④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사용할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⑤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예산의 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⑥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수정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다음페이지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⑦ 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팀에서 사용한 예산이력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하위 모든 지점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[+]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배정된 계정이 보임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95" y="4236633"/>
            <a:ext cx="393246" cy="1693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95" y="4435333"/>
            <a:ext cx="393246" cy="1693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516" y="2747958"/>
            <a:ext cx="413999" cy="183343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 bwMode="auto">
          <a:xfrm>
            <a:off x="1694683" y="3123608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2276352" y="3140143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>
                <a:solidFill>
                  <a:schemeClr val="bg1"/>
                </a:solidFill>
              </a:rPr>
              <a:t>2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타원 37"/>
          <p:cNvSpPr/>
          <p:nvPr/>
        </p:nvSpPr>
        <p:spPr bwMode="auto">
          <a:xfrm>
            <a:off x="2740018" y="3151860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3245428" y="3151860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4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타원 39"/>
          <p:cNvSpPr/>
          <p:nvPr/>
        </p:nvSpPr>
        <p:spPr bwMode="auto">
          <a:xfrm>
            <a:off x="3750838" y="3158277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5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타원 41"/>
          <p:cNvSpPr/>
          <p:nvPr/>
        </p:nvSpPr>
        <p:spPr bwMode="auto">
          <a:xfrm>
            <a:off x="772327" y="3661850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6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타원 42"/>
          <p:cNvSpPr/>
          <p:nvPr/>
        </p:nvSpPr>
        <p:spPr bwMode="auto">
          <a:xfrm>
            <a:off x="4280425" y="3654634"/>
            <a:ext cx="174275" cy="17091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800" dirty="0" smtClean="0">
                <a:solidFill>
                  <a:schemeClr val="bg1"/>
                </a:solidFill>
              </a:rPr>
              <a:t>7</a:t>
            </a:r>
            <a:endParaRPr kumimoji="1" lang="ko-KR" altLang="en-US" sz="8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0"/>
          <a:srcRect l="38797" t="12497" b="-1"/>
          <a:stretch/>
        </p:blipFill>
        <p:spPr>
          <a:xfrm>
            <a:off x="3896882" y="2384433"/>
            <a:ext cx="561419" cy="20493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3290131" y="2362750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299306" y="2113387"/>
            <a:ext cx="1504908" cy="1653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중부본부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중부서비스팀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057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팀 예산 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566028" y="1322834"/>
            <a:ext cx="3832903" cy="41481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350" y="1686625"/>
            <a:ext cx="3544257" cy="72994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827849" y="1429212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846512" y="1814021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872881" y="1801334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46512" y="2114648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569" y="2078953"/>
            <a:ext cx="2250442" cy="243103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846512" y="237524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872881" y="236875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46511" y="3264817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3872881" y="3244073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44287" y="4484619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3875317" y="4462554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224" y="5124620"/>
            <a:ext cx="908847" cy="25762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414" y="1463619"/>
            <a:ext cx="221195" cy="208183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894091" y="2104555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44762" y="2657837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6900" y="2670205"/>
            <a:ext cx="565995" cy="2146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2" name="TextBox 61"/>
          <p:cNvSpPr txBox="1"/>
          <p:nvPr/>
        </p:nvSpPr>
        <p:spPr>
          <a:xfrm>
            <a:off x="2844287" y="4781108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3875317" y="4759043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6511" y="3535344"/>
            <a:ext cx="11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3872881" y="353169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2827849" y="2966277"/>
            <a:ext cx="3390760" cy="86435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906137" y="3044720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본부</a:t>
            </a:r>
            <a:r>
              <a:rPr kumimoji="1" lang="en-US" altLang="ko-KR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2825624" y="3929598"/>
            <a:ext cx="3390760" cy="111285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883997" y="3979322"/>
            <a:ext cx="1961471" cy="156992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▣ 지점</a:t>
            </a:r>
            <a:endParaRPr lang="en-US" altLang="ko-KR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848947" y="4185778"/>
            <a:ext cx="1047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875317" y="4165034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4236667" y="5146975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936182" y="631767"/>
            <a:ext cx="297595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화면설명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팀에 배정된 예산 수정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본부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채워질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본부예산으로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배분하기 위해 배정된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지점배분예산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배분된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미배분예산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배분되지 않은 예산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총배분예산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3866900" y="2695550"/>
            <a:ext cx="349324" cy="162456"/>
          </a:xfrm>
          <a:prstGeom prst="rect">
            <a:avLst/>
          </a:prstGeom>
          <a:solidFill>
            <a:schemeClr val="bg1">
              <a:lumMod val="95000"/>
              <a:alpha val="4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94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3415275"/>
            <a:ext cx="1593896" cy="2342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1" r="52884" b="7285"/>
          <a:stretch/>
        </p:blipFill>
        <p:spPr>
          <a:xfrm>
            <a:off x="3069358" y="3436434"/>
            <a:ext cx="947165" cy="18698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3052179" y="3471431"/>
            <a:ext cx="377922" cy="125828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055" y="3143088"/>
            <a:ext cx="983921" cy="193558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 bwMode="auto">
          <a:xfrm>
            <a:off x="4826242" y="932617"/>
            <a:ext cx="3750906" cy="25617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567" y="1316506"/>
            <a:ext cx="3544257" cy="729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006066" y="1059093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24729" y="144390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051098" y="1431219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4729" y="1744533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786" y="1708838"/>
            <a:ext cx="2250442" cy="24310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024728" y="2070438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051098" y="2063947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24728" y="2418038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051098" y="238020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24729" y="2726478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055759" y="2704413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893" y="3099776"/>
            <a:ext cx="908847" cy="25762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631" y="1093500"/>
            <a:ext cx="221195" cy="20818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8936182" y="631767"/>
            <a:ext cx="297595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지점을 선택 해야 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시 지점 예산 바로 적용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지점 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팀의 계정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-&gt;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미배정예산이 자동계산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지점들 총배정예산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미배정예산을 초과할 수 없음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계정의 본부에서 입력한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지점들 총배정예산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총배정예산에서 지점에 배분하지 않은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지점에 배정된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해당 예산으로 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년 월에 사용할 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본부배정예산으로 초기화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86123" y="2621761"/>
            <a:ext cx="3750906" cy="30381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48" y="3005649"/>
            <a:ext cx="3544257" cy="72994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65947" y="2748236"/>
            <a:ext cx="2118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예산수정</a:t>
            </a:r>
            <a:endParaRPr lang="ko-KR" altLang="en-US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84610" y="3133049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1910979" y="3120362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1_</a:t>
            </a: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4610" y="3433676"/>
            <a:ext cx="755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667" y="3397981"/>
            <a:ext cx="2250442" cy="24310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884609" y="3759581"/>
            <a:ext cx="954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1910979" y="3753090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00,000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84609" y="4107181"/>
            <a:ext cx="90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미배정예산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1910979" y="4069345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84610" y="441562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1915640" y="4393556"/>
            <a:ext cx="1744824" cy="2342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5512" y="2782643"/>
            <a:ext cx="221195" cy="208183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15640" y="3445300"/>
            <a:ext cx="1991651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자재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356" y="5270613"/>
            <a:ext cx="908847" cy="257625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 bwMode="auto">
          <a:xfrm>
            <a:off x="2156799" y="5283637"/>
            <a:ext cx="408870" cy="21291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93626" y="4969880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5764" y="4982248"/>
            <a:ext cx="565995" cy="214688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881075" y="4705391"/>
            <a:ext cx="984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당월예산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912105" y="4683326"/>
            <a:ext cx="1744824" cy="2342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110,000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본부관리자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지점 예산 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2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3255" y="1127497"/>
            <a:ext cx="940427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예산계정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 예산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예산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</a:t>
            </a:r>
            <a:r>
              <a:rPr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후 </a:t>
            </a:r>
            <a:r>
              <a:rPr lang="ko-KR" altLang="en-US" sz="10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사용자가 있으면 불가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4026"/>
              </p:ext>
            </p:extLst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55698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2639" y="5957932"/>
            <a:ext cx="3240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관리자  ○본부관리자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32552"/>
              </p:ext>
            </p:extLst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리스트에서 선택된 사업장명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최상위 버튼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사업장명이 없어짐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등록하고자 하는 사업장이 최상위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자동부여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고정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계약유형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특별계약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고정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권역 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사업장생성일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생성 또는 종료 시 자동부여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62639" y="5957932"/>
            <a:ext cx="3240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관리자  ○본부관리자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61387" y="590354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9369" y="4927775"/>
            <a:ext cx="908847" cy="2576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70586" y="501917"/>
            <a:ext cx="3750906" cy="3272709"/>
            <a:chOff x="3899137" y="2076039"/>
            <a:chExt cx="3750906" cy="327270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0157" y="2535947"/>
              <a:ext cx="331199" cy="189257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 bwMode="auto">
            <a:xfrm>
              <a:off x="3899137" y="2076039"/>
              <a:ext cx="3750906" cy="32727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02462" y="2417053"/>
              <a:ext cx="3544257" cy="7299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088476" y="2149848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 등록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97623" y="2763333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사업장코드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35091" y="2771230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97624" y="2995592"/>
              <a:ext cx="755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97623" y="3244583"/>
              <a:ext cx="954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공사유형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 bwMode="auto">
            <a:xfrm>
              <a:off x="5235091" y="3250131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SKB </a:t>
              </a:r>
              <a:r>
                <a:rPr lang="ko-KR" altLang="en-US" sz="800" b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개통공사</a:t>
              </a:r>
              <a:r>
                <a:rPr lang="ko-KR" altLang="en-US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(HNS)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78961" y="3489987"/>
              <a:ext cx="900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계약유형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 bwMode="auto">
            <a:xfrm>
              <a:off x="5235091" y="3506571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특별계약</a:t>
              </a:r>
              <a:r>
                <a:rPr lang="en-US" altLang="ko-KR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</a:t>
              </a:r>
              <a:r>
                <a:rPr lang="ko-KR" altLang="en-US" sz="800" b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개통공사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3841" y="3732536"/>
              <a:ext cx="9846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사업장권역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235091" y="3751323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5369812" y="4940799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89241" y="4258796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사업장생성일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94088" y="3984506"/>
              <a:ext cx="1255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사업장주문제한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241598" y="4000362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235091" y="3010026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80837" y="4533003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이등변 삼각형 71"/>
            <p:cNvSpPr/>
            <p:nvPr/>
          </p:nvSpPr>
          <p:spPr bwMode="auto">
            <a:xfrm flipV="1">
              <a:off x="6841147" y="3284261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" name="이등변 삼각형 72"/>
            <p:cNvSpPr/>
            <p:nvPr/>
          </p:nvSpPr>
          <p:spPr bwMode="auto">
            <a:xfrm flipV="1">
              <a:off x="6846063" y="3544815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241598" y="4276205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5241598" y="4566818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</a:p>
          </p:txBody>
        </p:sp>
        <p:sp>
          <p:nvSpPr>
            <p:cNvPr id="76" name="이등변 삼각형 75"/>
            <p:cNvSpPr/>
            <p:nvPr/>
          </p:nvSpPr>
          <p:spPr bwMode="auto">
            <a:xfrm flipV="1">
              <a:off x="6841146" y="4595931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6841145" y="4026596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8" name="이등변 삼각형 77"/>
            <p:cNvSpPr/>
            <p:nvPr/>
          </p:nvSpPr>
          <p:spPr bwMode="auto">
            <a:xfrm flipV="1">
              <a:off x="6839865" y="3790072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 bwMode="auto">
            <a:xfrm>
              <a:off x="5820338" y="4939842"/>
              <a:ext cx="408870" cy="212914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088476" y="2548359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사업장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237345" y="2545254"/>
              <a:ext cx="1311059" cy="171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본부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73464" y="3414723"/>
            <a:ext cx="3750906" cy="3079611"/>
            <a:chOff x="3899137" y="2269137"/>
            <a:chExt cx="3750906" cy="3079611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0157" y="2535947"/>
              <a:ext cx="331199" cy="189257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 bwMode="auto">
            <a:xfrm>
              <a:off x="3899137" y="2269137"/>
              <a:ext cx="3750906" cy="3079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02462" y="2653025"/>
              <a:ext cx="3544257" cy="7299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78961" y="2395612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 수정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97623" y="2999305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사업장코드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235091" y="3007202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HHS00000213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97624" y="3231564"/>
              <a:ext cx="755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97623" y="3480555"/>
              <a:ext cx="95426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공사유형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5235091" y="3486103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SKB </a:t>
              </a:r>
              <a:r>
                <a:rPr lang="ko-KR" altLang="en-US" sz="800" b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개통공사</a:t>
              </a:r>
              <a:r>
                <a:rPr lang="ko-KR" altLang="en-US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(HNS)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78961" y="3725959"/>
              <a:ext cx="90088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계약유형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235091" y="3742543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en-US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특별계약</a:t>
              </a:r>
              <a:r>
                <a:rPr lang="en-US" altLang="ko-KR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_</a:t>
              </a:r>
              <a:r>
                <a:rPr lang="ko-KR" altLang="en-US" sz="800" b="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개통공사</a:t>
              </a:r>
              <a:endParaRPr lang="ko-KR" altLang="en-US" sz="800" b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93841" y="3968508"/>
              <a:ext cx="9846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사업장권역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235091" y="3987295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강남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 bwMode="auto">
            <a:xfrm>
              <a:off x="5369812" y="5068615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89241" y="4494768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사업장생성일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94088" y="4220478"/>
              <a:ext cx="1255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사업장주문제한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241598" y="4236334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5235091" y="3245998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본부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80837" y="4739479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이등변 삼각형 98"/>
            <p:cNvSpPr/>
            <p:nvPr/>
          </p:nvSpPr>
          <p:spPr bwMode="auto">
            <a:xfrm flipV="1">
              <a:off x="6841147" y="3520233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0" name="이등변 삼각형 99"/>
            <p:cNvSpPr/>
            <p:nvPr/>
          </p:nvSpPr>
          <p:spPr bwMode="auto">
            <a:xfrm flipV="1">
              <a:off x="6846063" y="3780787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241598" y="4512177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2020-01-28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5241598" y="4773294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</a:p>
          </p:txBody>
        </p:sp>
        <p:sp>
          <p:nvSpPr>
            <p:cNvPr id="103" name="이등변 삼각형 102"/>
            <p:cNvSpPr/>
            <p:nvPr/>
          </p:nvSpPr>
          <p:spPr bwMode="auto">
            <a:xfrm flipV="1">
              <a:off x="6841146" y="4802407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 bwMode="auto">
            <a:xfrm flipV="1">
              <a:off x="6841145" y="4262568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" name="이등변 삼각형 104"/>
            <p:cNvSpPr/>
            <p:nvPr/>
          </p:nvSpPr>
          <p:spPr bwMode="auto">
            <a:xfrm flipV="1">
              <a:off x="6839865" y="4026044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3194" y="650031"/>
            <a:ext cx="221195" cy="208183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5505" y="3403420"/>
            <a:ext cx="221195" cy="208183"/>
          </a:xfrm>
          <a:prstGeom prst="rect">
            <a:avLst/>
          </a:prstGeom>
        </p:spPr>
      </p:pic>
      <p:sp>
        <p:nvSpPr>
          <p:cNvPr id="110" name="모서리가 둥근 직사각형 109"/>
          <p:cNvSpPr/>
          <p:nvPr/>
        </p:nvSpPr>
        <p:spPr bwMode="auto">
          <a:xfrm>
            <a:off x="6725816" y="6202948"/>
            <a:ext cx="408870" cy="212914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047543" y="971131"/>
            <a:ext cx="396886" cy="17601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최상위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53288" y="3919405"/>
            <a:ext cx="966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102157" y="3916300"/>
            <a:ext cx="1311059" cy="171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97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모든 사용자 관리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선택되면 하위 지점을 가져옴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엑셀다운로드하여 업로드할 폼과 등록할 사용자 및 수정할 사용자를 작성한 후 일괄등록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수정버튼을 이용하여 업로드 처리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09979"/>
              </p:ext>
            </p:extLst>
          </p:nvPr>
        </p:nvGraphicFramePr>
        <p:xfrm>
          <a:off x="640375" y="3047832"/>
          <a:ext cx="770251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952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1118636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1066363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773637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64545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752727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805000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920659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본부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7173533" y="2755282"/>
            <a:ext cx="911151" cy="224489"/>
          </a:xfrm>
          <a:prstGeom prst="roundRect">
            <a:avLst/>
          </a:prstGeom>
          <a:solidFill>
            <a:srgbClr val="F66054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kumimoji="1" lang="en-US" altLang="ko-KR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595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1" y="712492"/>
            <a:ext cx="5633939" cy="5594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3843" y="4084890"/>
            <a:ext cx="5110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919085" y="4084890"/>
            <a:ext cx="1384418" cy="2000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</a:p>
        </p:txBody>
      </p:sp>
      <p:sp>
        <p:nvSpPr>
          <p:cNvPr id="6" name="이등변 삼각형 5"/>
          <p:cNvSpPr/>
          <p:nvPr/>
        </p:nvSpPr>
        <p:spPr bwMode="auto">
          <a:xfrm flipV="1">
            <a:off x="4166770" y="4139667"/>
            <a:ext cx="119641" cy="100028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83250" y="3973795"/>
            <a:ext cx="2050991" cy="3931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007" y="675087"/>
            <a:ext cx="244716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클릭 시 호출 팝업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사용자상세 화면 재사용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HOMS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사용자에게만 권한 선택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602824" y="675087"/>
            <a:ext cx="3137412" cy="381642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0" indent="0" algn="ctr"/>
            <a:r>
              <a:rPr lang="ko-KR" altLang="en-US" sz="1200" dirty="0" smtClean="0">
                <a:latin typeface="맑은 고딕" panose="020B0503020000020004" pitchFamily="50" charset="-127"/>
              </a:rPr>
              <a:t>권한에 따른 업무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주문승인</a:t>
            </a:r>
            <a:endParaRPr lang="ko-KR" altLang="en-US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 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일반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공구용품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라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특정상품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(HDMI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케이블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, UTP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패치코드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 &gt;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 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algn="l"/>
            <a:endParaRPr lang="ko-KR" altLang="en-US" sz="1000" b="0" dirty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예산관리</a:t>
            </a: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운영조직은 예산계정을 관리한다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계정은 상품 구분으로 매핑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생성된 예산계정으로 본부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팀에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본부관리자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배정받은 예산계정을 하위 지점에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lvl="1" algn="l"/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예산증액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예산증액승인 절차</a:t>
            </a:r>
            <a:r>
              <a:rPr lang="en-US" altLang="ko-KR" sz="1000" b="0" dirty="0">
                <a:latin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 사용자 예산증액 요청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본부관리자 승인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 승인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59" y="3042728"/>
            <a:ext cx="164436" cy="2312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채무관리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7" y="2035767"/>
            <a:ext cx="7921995" cy="50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2723" y="2157819"/>
            <a:ext cx="809614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324" y="2171463"/>
            <a:ext cx="47001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368" y="2143436"/>
            <a:ext cx="1487447" cy="2276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472" y="2164284"/>
            <a:ext cx="1435556" cy="1881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45" y="2579012"/>
            <a:ext cx="7975881" cy="3551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6182" y="631767"/>
            <a:ext cx="2975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탭으로 나눠져 있음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선택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발급년월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팀이 선택되면 하위 지점을 가져옴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87974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채무관리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5" y="2055218"/>
            <a:ext cx="7969957" cy="4261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5583" y="2209095"/>
            <a:ext cx="552977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본부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1188614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109582</TotalTime>
  <Words>1943</Words>
  <Application>Microsoft Office PowerPoint</Application>
  <PresentationFormat>와이드스크린</PresentationFormat>
  <Paragraphs>1162</Paragraphs>
  <Slides>23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69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7327</cp:revision>
  <cp:lastPrinted>2018-12-27T10:04:29Z</cp:lastPrinted>
  <dcterms:created xsi:type="dcterms:W3CDTF">2004-02-17T06:52:18Z</dcterms:created>
  <dcterms:modified xsi:type="dcterms:W3CDTF">2020-02-12T08:21:15Z</dcterms:modified>
</cp:coreProperties>
</file>