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1" r:id="rId2"/>
    <p:sldId id="258" r:id="rId3"/>
    <p:sldId id="259" r:id="rId4"/>
    <p:sldId id="269" r:id="rId5"/>
    <p:sldId id="270" r:id="rId6"/>
    <p:sldId id="271" r:id="rId7"/>
    <p:sldId id="264" r:id="rId8"/>
    <p:sldId id="272" r:id="rId9"/>
    <p:sldId id="265" r:id="rId10"/>
    <p:sldId id="266" r:id="rId11"/>
    <p:sldId id="267" r:id="rId12"/>
    <p:sldId id="273" r:id="rId13"/>
    <p:sldId id="274" r:id="rId14"/>
    <p:sldId id="262" r:id="rId1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204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A583C-268F-4DC4-817D-004ADAC12D1B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D2F93B-A7CD-4FD9-9EEF-DAD8CA350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972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E57119-29B6-4D3A-A256-CA88FC4D3759}" type="slidenum">
              <a:rPr lang="ko-KR" altLang="en-US"/>
              <a:pPr/>
              <a:t>1</a:t>
            </a:fld>
            <a:endParaRPr lang="en-US" altLang="ko-KR"/>
          </a:p>
        </p:txBody>
      </p:sp>
      <p:sp>
        <p:nvSpPr>
          <p:cNvPr id="2437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가는각진제목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0062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2F93B-A7CD-4FD9-9EEF-DAD8CA35094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7489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2F93B-A7CD-4FD9-9EEF-DAD8CA35094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74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2F93B-A7CD-4FD9-9EEF-DAD8CA35094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748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2F93B-A7CD-4FD9-9EEF-DAD8CA35094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748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2F93B-A7CD-4FD9-9EEF-DAD8CA35094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74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2F93B-A7CD-4FD9-9EEF-DAD8CA35094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74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2F93B-A7CD-4FD9-9EEF-DAD8CA35094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748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2F93B-A7CD-4FD9-9EEF-DAD8CA35094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748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2F93B-A7CD-4FD9-9EEF-DAD8CA35094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748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2F93B-A7CD-4FD9-9EEF-DAD8CA35094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74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4EB9CF-B061-48CD-90ED-642A3FE46D71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3B27-7F42-4C57-A668-C1715ADF6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8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4EB9CF-B061-48CD-90ED-642A3FE46D71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3B27-7F42-4C57-A668-C1715ADF6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717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4EB9CF-B061-48CD-90ED-642A3FE46D71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3B27-7F42-4C57-A668-C1715ADF6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501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4EB9CF-B061-48CD-90ED-642A3FE46D71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3B27-7F42-4C57-A668-C1715ADF6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99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4EB9CF-B061-48CD-90ED-642A3FE46D71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3B27-7F42-4C57-A668-C1715ADF6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47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4EB9CF-B061-48CD-90ED-642A3FE46D71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3B27-7F42-4C57-A668-C1715ADF6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39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4EB9CF-B061-48CD-90ED-642A3FE46D71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3B27-7F42-4C57-A668-C1715ADF6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30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4EB9CF-B061-48CD-90ED-642A3FE46D71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3B27-7F42-4C57-A668-C1715ADF6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3032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4EB9CF-B061-48CD-90ED-642A3FE46D71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3B27-7F42-4C57-A668-C1715ADF6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4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4EB9CF-B061-48CD-90ED-642A3FE46D71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3B27-7F42-4C57-A668-C1715ADF6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45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94EB9CF-B061-48CD-90ED-642A3FE46D71}" type="datetimeFigureOut">
              <a:rPr lang="ko-KR" altLang="en-US" smtClean="0"/>
              <a:t>2016-12-07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E3B27-7F42-4C57-A668-C1715ADF63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600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491880" y="641826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E3B27-7F42-4C57-A668-C1715ADF63C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Picture 15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gray">
          <a:xfrm>
            <a:off x="416496" y="6343650"/>
            <a:ext cx="1028700" cy="514350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2063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Relationship Id="rId9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098" name="Rectangle 2"/>
          <p:cNvSpPr>
            <a:spLocks noGrp="1" noChangeArrowheads="1"/>
          </p:cNvSpPr>
          <p:nvPr>
            <p:ph type="ctrTitle"/>
          </p:nvPr>
        </p:nvSpPr>
        <p:spPr bwMode="gray">
          <a:xfrm>
            <a:off x="6300192" y="4714111"/>
            <a:ext cx="2011651" cy="493022"/>
          </a:xfrm>
        </p:spPr>
        <p:txBody>
          <a:bodyPr>
            <a:normAutofit fontScale="90000"/>
          </a:bodyPr>
          <a:lstStyle/>
          <a:p>
            <a:pPr algn="r"/>
            <a:r>
              <a:rPr lang="en-US" altLang="ko-KR" sz="2000" b="1" dirty="0" smtClean="0">
                <a:latin typeface="굴림" pitchFamily="50" charset="-127"/>
                <a:ea typeface="굴림" pitchFamily="50" charset="-127"/>
              </a:rPr>
              <a:t/>
            </a:r>
            <a:br>
              <a:rPr lang="en-US" altLang="ko-KR" sz="2000" b="1" dirty="0" smtClean="0">
                <a:latin typeface="굴림" pitchFamily="50" charset="-127"/>
                <a:ea typeface="굴림" pitchFamily="50" charset="-127"/>
              </a:rPr>
            </a:br>
            <a:r>
              <a:rPr lang="ko-KR" altLang="en-US" sz="2000" b="1" dirty="0" smtClean="0">
                <a:latin typeface="굴림" pitchFamily="50" charset="-127"/>
                <a:ea typeface="굴림" pitchFamily="50" charset="-127"/>
              </a:rPr>
              <a:t>비트큐브 </a:t>
            </a:r>
            <a:endParaRPr lang="ko-KR" altLang="en-US" sz="2000" b="1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436099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6444208" y="4581128"/>
            <a:ext cx="1807300" cy="276999"/>
          </a:xfrm>
        </p:spPr>
        <p:txBody>
          <a:bodyPr>
            <a:normAutofit fontScale="85000" lnSpcReduction="20000"/>
          </a:bodyPr>
          <a:lstStyle/>
          <a:p>
            <a:pPr algn="r"/>
            <a:r>
              <a:rPr lang="de-DE" altLang="ko-KR" sz="1800" b="1" i="1" dirty="0" smtClean="0"/>
              <a:t>June 2016 </a:t>
            </a:r>
            <a:endParaRPr lang="de-DE" altLang="ko-KR" sz="1800" b="1" i="1" dirty="0"/>
          </a:p>
        </p:txBody>
      </p:sp>
      <p:pic>
        <p:nvPicPr>
          <p:cNvPr id="2436109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gray">
          <a:xfrm>
            <a:off x="3633986" y="1180510"/>
            <a:ext cx="1800201" cy="975112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411760" y="2859499"/>
            <a:ext cx="5328592" cy="857533"/>
          </a:xfrm>
          <a:prstGeom prst="rect">
            <a:avLst/>
          </a:prstGeom>
          <a:noFill/>
        </p:spPr>
        <p:txBody>
          <a:bodyPr wrap="square" bIns="72000" spcCol="0" rtlCol="0">
            <a:spAutoFit/>
          </a:bodyPr>
          <a:lstStyle/>
          <a:p>
            <a:r>
              <a:rPr lang="en-US" altLang="ko-KR" sz="2400" b="1" dirty="0" smtClean="0"/>
              <a:t>OKPlaza </a:t>
            </a:r>
            <a:r>
              <a:rPr lang="ko-KR" altLang="en-US" sz="2400" b="1" dirty="0" smtClean="0"/>
              <a:t>마켓플레이스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2016</a:t>
            </a:r>
            <a:r>
              <a:rPr lang="ko-KR" altLang="en-US" sz="2400" b="1" dirty="0" smtClean="0"/>
              <a:t>년 </a:t>
            </a:r>
            <a:r>
              <a:rPr lang="en-US" altLang="ko-KR" sz="2400" b="1" dirty="0" smtClean="0"/>
              <a:t>2</a:t>
            </a:r>
            <a:r>
              <a:rPr lang="ko-KR" altLang="en-US" sz="2400" b="1" dirty="0" smtClean="0"/>
              <a:t>차 고도화 범위 및 일정계획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5710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7504" y="9804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보안강화</a:t>
            </a:r>
            <a:r>
              <a:rPr lang="en-US" altLang="ko-KR" sz="1200" b="1" dirty="0" smtClean="0"/>
              <a:t>(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 계정에 대한 권한부여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History 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체계 구현  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필요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856510"/>
              </p:ext>
            </p:extLst>
          </p:nvPr>
        </p:nvGraphicFramePr>
        <p:xfrm>
          <a:off x="251520" y="980728"/>
          <a:ext cx="8496944" cy="48245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21243"/>
                <a:gridCol w="6175701"/>
              </a:tblGrid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작업대상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err="1" smtClean="0"/>
                        <a:t>작업결과캡쳐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30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권한영역이력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6030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권한이력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6030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메뉴이력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6030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메뉴화면권한이력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6030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사용자조직역활이력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6030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영역메뉴권한이력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6030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영역이력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5879104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실운영</a:t>
            </a:r>
            <a:r>
              <a:rPr lang="ko-KR" altLang="en-US" dirty="0" smtClean="0"/>
              <a:t> 서버에 적용 완료</a:t>
            </a:r>
            <a:endParaRPr lang="ko-KR" altLang="en-US" dirty="0"/>
          </a:p>
        </p:txBody>
      </p:sp>
      <p:pic>
        <p:nvPicPr>
          <p:cNvPr id="2050" name="Picture 2" descr="D:\작업내역\201608_SK텔레시스\개인정보보안작업 관련\20161018_반영결과캡쳐\20161018_접근계정권한부여_history_권한영역이력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734" y="1617785"/>
            <a:ext cx="4392487" cy="514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작업내역\201608_SK텔레시스\개인정보보안작업 관련\20161018_반영결과캡쳐\20161018_접근계정권한부여_history_권한이력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734" y="2287073"/>
            <a:ext cx="6059960" cy="41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작업내역\201608_SK텔레시스\개인정보보안작업 관련\20161018_반영결과캡쳐\20161018_접근계정권한부여_history_메뉴이력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734" y="2852936"/>
            <a:ext cx="3834358" cy="50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D:\작업내역\201608_SK텔레시스\개인정보보안작업 관련\20161018_반영결과캡쳐\20161018_접근계정권한부여_history_메뉴화면권한이력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734" y="3467957"/>
            <a:ext cx="2171294" cy="47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:\작업내역\201608_SK텔레시스\개인정보보안작업 관련\20161018_반영결과캡쳐\20161018_접근계정권한부여_history_사용자조직역할이력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734" y="4053919"/>
            <a:ext cx="5206447" cy="509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D:\작업내역\201608_SK텔레시스\개인정보보안작업 관련\20161018_반영결과캡쳐\20161018_접근계정권한부여_history_영역메뉴권한이력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734" y="4653136"/>
            <a:ext cx="3838295" cy="52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:\작업내역\201608_SK텔레시스\개인정보보안작업 관련\20161018_반영결과캡쳐\20161018_접근계정권한부여_history_영역이력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734" y="5262963"/>
            <a:ext cx="5425490" cy="477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41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7504" y="9804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보안강화</a:t>
            </a:r>
            <a:r>
              <a:rPr lang="en-US" altLang="ko-KR" sz="1200" b="1" dirty="0" smtClean="0"/>
              <a:t>(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개인 정보의 접속 기록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 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처리에 대한 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History 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체계 구현 필요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5879104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실운영</a:t>
            </a:r>
            <a:r>
              <a:rPr lang="ko-KR" altLang="en-US" dirty="0" smtClean="0"/>
              <a:t> 서버에 적용 완료</a:t>
            </a:r>
            <a:endParaRPr lang="ko-KR" altLang="en-US" dirty="0"/>
          </a:p>
        </p:txBody>
      </p:sp>
      <p:pic>
        <p:nvPicPr>
          <p:cNvPr id="3074" name="Picture 2" descr="D:\작업내역\201608_SK텔레시스\개인정보보안작업 관련\20161018_반영결과캡쳐\20161018_개인정보접근기록_history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43" y="2060848"/>
            <a:ext cx="8382001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03143" y="1484784"/>
            <a:ext cx="4750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개인정보접근 기록 이력 </a:t>
            </a:r>
            <a:r>
              <a:rPr lang="en-US" altLang="ko-KR" dirty="0" smtClean="0"/>
              <a:t>DB </a:t>
            </a:r>
            <a:r>
              <a:rPr lang="ko-KR" altLang="en-US" dirty="0" smtClean="0"/>
              <a:t>작업 결과 </a:t>
            </a:r>
            <a:r>
              <a:rPr lang="ko-KR" altLang="en-US" dirty="0" err="1" smtClean="0"/>
              <a:t>캡쳐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68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7504" y="9804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보안강화</a:t>
            </a:r>
            <a:r>
              <a:rPr lang="en-US" altLang="ko-KR" sz="1200" b="1" dirty="0" smtClean="0"/>
              <a:t>(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식별 가능 정보 대상 암호화 작업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483857"/>
              </p:ext>
            </p:extLst>
          </p:nvPr>
        </p:nvGraphicFramePr>
        <p:xfrm>
          <a:off x="251520" y="980728"/>
          <a:ext cx="8496944" cy="482453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21243"/>
                <a:gridCol w="6175701"/>
              </a:tblGrid>
              <a:tr h="6030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작업대상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DB</a:t>
                      </a:r>
                      <a:r>
                        <a:rPr lang="ko-KR" altLang="en-US" dirty="0" err="1" smtClean="0"/>
                        <a:t>작업결과캡쳐</a:t>
                      </a:r>
                      <a:endParaRPr lang="ko-KR" altLang="en-US" dirty="0"/>
                    </a:p>
                  </a:txBody>
                  <a:tcPr anchor="ctr"/>
                </a:tc>
              </a:tr>
              <a:tr h="6030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고객의소리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6030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공급사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6030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공급사요청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6030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메일관리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6030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비회원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6030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사업장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  <a:tr h="60306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사업장요청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5879104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실운영</a:t>
            </a:r>
            <a:r>
              <a:rPr lang="ko-KR" altLang="en-US" dirty="0" smtClean="0"/>
              <a:t> 서버에 적용 예정</a:t>
            </a:r>
            <a:endParaRPr lang="ko-KR" altLang="en-US" dirty="0"/>
          </a:p>
        </p:txBody>
      </p:sp>
      <p:pic>
        <p:nvPicPr>
          <p:cNvPr id="6146" name="Picture 2" descr="D:\작업내역\201608_SK텔레시스\개인정보보안작업 관련\20161204_반영결과캡쳐\고객의소리_이메일,전화번호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50" y="1621294"/>
            <a:ext cx="3744416" cy="530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7" name="Picture 3" descr="D:\작업내역\201608_SK텔레시스\개인정보보안작업 관련\20161204_반영결과캡쳐\공급사_계좌번호,트러스트빌이메일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51" y="2233995"/>
            <a:ext cx="4630545" cy="495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D:\작업내역\201608_SK텔레시스\개인정보보안작업 관련\20161204_반영결과캡쳐\공급사요청_계좌번호,회사샵메일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51" y="2830903"/>
            <a:ext cx="3190385" cy="53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 descr="D:\작업내역\201608_SK텔레시스\개인정보보안작업 관련\20161204_반영결과캡쳐\메일관리_수신자메일주소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454" y="3429100"/>
            <a:ext cx="2125596" cy="53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D:\작업내역\201608_SK텔레시스\개인정보보안작업 관련\20161204_반영결과캡쳐\비회원_사업자등록번호,비밀번호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454" y="4040571"/>
            <a:ext cx="2125596" cy="510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 descr="D:\작업내역\201608_SK텔레시스\개인정보보안작업 관련\20161204_반영결과캡쳐\사업장_사업자등록번호,법인등록번호,대표전화번호,회사이메일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51" y="4653136"/>
            <a:ext cx="5062594" cy="498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D:\작업내역\201608_SK텔레시스\개인정보보안작업 관련\20161204_반영결과캡쳐\사업장요청_사업자등록번호,법인등록번호,대표전화번호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767" y="5253254"/>
            <a:ext cx="3899449" cy="51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7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7504" y="9804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보안강화</a:t>
            </a:r>
            <a:r>
              <a:rPr lang="en-US" altLang="ko-KR" sz="1200" b="1" dirty="0" smtClean="0"/>
              <a:t>(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첨부파일 암호화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복호화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5879104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실운영</a:t>
            </a:r>
            <a:r>
              <a:rPr lang="ko-KR" altLang="en-US" dirty="0" smtClean="0"/>
              <a:t> 서버에 적용 예정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3143" y="1484784"/>
            <a:ext cx="3825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서버에 첨부된 파일 오픈 결과 </a:t>
            </a:r>
            <a:r>
              <a:rPr lang="ko-KR" altLang="en-US" dirty="0" err="1" smtClean="0"/>
              <a:t>캡쳐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78" y="1988840"/>
            <a:ext cx="9144000" cy="114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09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2560318" y="3861048"/>
            <a:ext cx="5036018" cy="1471613"/>
            <a:chOff x="1874" y="2321"/>
            <a:chExt cx="2881" cy="927"/>
          </a:xfrm>
        </p:grpSpPr>
        <p:sp>
          <p:nvSpPr>
            <p:cNvPr id="4" name="Text Box 43"/>
            <p:cNvSpPr txBox="1">
              <a:spLocks noChangeArrowheads="1"/>
            </p:cNvSpPr>
            <p:nvPr/>
          </p:nvSpPr>
          <p:spPr bwMode="auto">
            <a:xfrm>
              <a:off x="1874" y="2321"/>
              <a:ext cx="617" cy="9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40000"/>
                </a:lnSpc>
                <a:buFontTx/>
                <a:buNone/>
              </a:pPr>
              <a:r>
                <a:rPr lang="ko-KR" altLang="en-US" sz="1600" dirty="0" smtClean="0">
                  <a:latin typeface="가는각진제목체" pitchFamily="18" charset="-127"/>
                </a:rPr>
                <a:t>주소</a:t>
              </a:r>
              <a:endParaRPr lang="en-US" altLang="ko-KR" sz="1600" dirty="0" smtClean="0">
                <a:latin typeface="가는각진제목체" pitchFamily="18" charset="-127"/>
              </a:endParaRPr>
            </a:p>
            <a:p>
              <a:pPr algn="l">
                <a:lnSpc>
                  <a:spcPct val="140000"/>
                </a:lnSpc>
                <a:buFontTx/>
                <a:buNone/>
              </a:pPr>
              <a:r>
                <a:rPr lang="ko-KR" altLang="en-US" sz="1600" dirty="0" smtClean="0">
                  <a:latin typeface="가는각진제목체" pitchFamily="18" charset="-127"/>
                </a:rPr>
                <a:t> </a:t>
              </a:r>
              <a:endParaRPr lang="ko-KR" altLang="en-US" sz="1600" dirty="0">
                <a:latin typeface="가는각진제목체" pitchFamily="18" charset="-127"/>
              </a:endParaRPr>
            </a:p>
            <a:p>
              <a:pPr algn="l">
                <a:lnSpc>
                  <a:spcPct val="140000"/>
                </a:lnSpc>
                <a:buFontTx/>
                <a:buNone/>
              </a:pPr>
              <a:r>
                <a:rPr lang="en-US" altLang="ko-KR" sz="1600" dirty="0">
                  <a:latin typeface="가는각진제목체" pitchFamily="18" charset="-127"/>
                </a:rPr>
                <a:t>TEL</a:t>
              </a:r>
            </a:p>
            <a:p>
              <a:pPr algn="l">
                <a:lnSpc>
                  <a:spcPct val="140000"/>
                </a:lnSpc>
                <a:buFontTx/>
                <a:buNone/>
              </a:pPr>
              <a:r>
                <a:rPr lang="en-US" altLang="ko-KR" sz="1600" dirty="0">
                  <a:latin typeface="가는각진제목체" pitchFamily="18" charset="-127"/>
                </a:rPr>
                <a:t>FAX</a:t>
              </a:r>
            </a:p>
          </p:txBody>
        </p:sp>
        <p:sp>
          <p:nvSpPr>
            <p:cNvPr id="5" name="Text Box 44"/>
            <p:cNvSpPr txBox="1">
              <a:spLocks noChangeArrowheads="1"/>
            </p:cNvSpPr>
            <p:nvPr/>
          </p:nvSpPr>
          <p:spPr bwMode="auto">
            <a:xfrm>
              <a:off x="2233" y="2321"/>
              <a:ext cx="2522" cy="9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lnSpc>
                  <a:spcPct val="140000"/>
                </a:lnSpc>
                <a:buFontTx/>
                <a:buNone/>
              </a:pPr>
              <a:r>
                <a:rPr lang="en-US" altLang="ko-KR" sz="1600" dirty="0">
                  <a:latin typeface="가는각진제목체" pitchFamily="18" charset="-127"/>
                </a:rPr>
                <a:t>: </a:t>
              </a:r>
              <a:r>
                <a:rPr lang="ko-KR" altLang="en-US" sz="1600" dirty="0">
                  <a:latin typeface="가는각진제목체" pitchFamily="18" charset="-127"/>
                </a:rPr>
                <a:t>서울시 </a:t>
              </a:r>
              <a:r>
                <a:rPr lang="ko-KR" altLang="en-US" sz="1600" dirty="0" smtClean="0">
                  <a:latin typeface="가는각진제목체" pitchFamily="18" charset="-127"/>
                </a:rPr>
                <a:t>광진구 </a:t>
              </a:r>
              <a:r>
                <a:rPr lang="ko-KR" altLang="en-US" sz="1600" dirty="0" err="1" smtClean="0">
                  <a:latin typeface="가는각진제목체" pitchFamily="18" charset="-127"/>
                </a:rPr>
                <a:t>능동로</a:t>
              </a:r>
              <a:r>
                <a:rPr lang="ko-KR" altLang="en-US" sz="1600" dirty="0" smtClean="0">
                  <a:latin typeface="가는각진제목체" pitchFamily="18" charset="-127"/>
                </a:rPr>
                <a:t> </a:t>
              </a:r>
              <a:r>
                <a:rPr lang="en-US" altLang="ko-KR" sz="1600" dirty="0" smtClean="0">
                  <a:latin typeface="가는각진제목체" pitchFamily="18" charset="-127"/>
                </a:rPr>
                <a:t>31</a:t>
              </a:r>
              <a:r>
                <a:rPr lang="ko-KR" altLang="en-US" sz="1600" dirty="0" smtClean="0">
                  <a:latin typeface="가는각진제목체" pitchFamily="18" charset="-127"/>
                </a:rPr>
                <a:t>길</a:t>
              </a:r>
              <a:r>
                <a:rPr lang="en-US" altLang="ko-KR" sz="1600" dirty="0" smtClean="0">
                  <a:latin typeface="가는각진제목체" pitchFamily="18" charset="-127"/>
                </a:rPr>
                <a:t/>
              </a:r>
              <a:br>
                <a:rPr lang="en-US" altLang="ko-KR" sz="1600" dirty="0" smtClean="0">
                  <a:latin typeface="가는각진제목체" pitchFamily="18" charset="-127"/>
                </a:rPr>
              </a:br>
              <a:r>
                <a:rPr lang="en-US" altLang="ko-KR" sz="1600" dirty="0" smtClean="0">
                  <a:latin typeface="가는각진제목체" pitchFamily="18" charset="-127"/>
                </a:rPr>
                <a:t>  12-8 3</a:t>
              </a:r>
              <a:r>
                <a:rPr lang="ko-KR" altLang="en-US" sz="1600" dirty="0" smtClean="0">
                  <a:latin typeface="가는각진제목체" pitchFamily="18" charset="-127"/>
                </a:rPr>
                <a:t>층 </a:t>
              </a:r>
              <a:r>
                <a:rPr lang="en-US" altLang="ko-KR" sz="1600" dirty="0" smtClean="0">
                  <a:latin typeface="가는각진제목체" pitchFamily="18" charset="-127"/>
                </a:rPr>
                <a:t>301</a:t>
              </a:r>
              <a:r>
                <a:rPr lang="ko-KR" altLang="en-US" sz="1600" dirty="0" smtClean="0">
                  <a:latin typeface="가는각진제목체" pitchFamily="18" charset="-127"/>
                </a:rPr>
                <a:t>호</a:t>
              </a:r>
              <a:endParaRPr lang="ko-KR" altLang="en-US" sz="1600" dirty="0">
                <a:latin typeface="가는각진제목체" pitchFamily="18" charset="-127"/>
              </a:endParaRPr>
            </a:p>
            <a:p>
              <a:pPr algn="l">
                <a:lnSpc>
                  <a:spcPct val="140000"/>
                </a:lnSpc>
                <a:buFontTx/>
                <a:buNone/>
              </a:pPr>
              <a:r>
                <a:rPr lang="en-US" altLang="ko-KR" sz="1600" dirty="0">
                  <a:latin typeface="가는각진제목체" pitchFamily="18" charset="-127"/>
                </a:rPr>
                <a:t>: 070-8119-3760</a:t>
              </a:r>
            </a:p>
            <a:p>
              <a:pPr algn="l">
                <a:lnSpc>
                  <a:spcPct val="140000"/>
                </a:lnSpc>
                <a:buFontTx/>
                <a:buNone/>
              </a:pPr>
              <a:r>
                <a:rPr lang="en-US" altLang="ko-KR" sz="1600" dirty="0">
                  <a:latin typeface="가는각진제목체" pitchFamily="18" charset="-127"/>
                </a:rPr>
                <a:t>: 02-512-3736</a:t>
              </a:r>
            </a:p>
          </p:txBody>
        </p:sp>
      </p:grpSp>
      <p:sp>
        <p:nvSpPr>
          <p:cNvPr id="6" name="Text Box 49"/>
          <p:cNvSpPr txBox="1">
            <a:spLocks noChangeArrowheads="1"/>
          </p:cNvSpPr>
          <p:nvPr/>
        </p:nvSpPr>
        <p:spPr bwMode="auto">
          <a:xfrm>
            <a:off x="4334420" y="1687573"/>
            <a:ext cx="233269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en-US" altLang="ko-KR" b="1" dirty="0">
                <a:latin typeface="가는각진제목체" pitchFamily="18" charset="-127"/>
              </a:rPr>
              <a:t>www.bitcube.co.kr</a:t>
            </a:r>
          </a:p>
        </p:txBody>
      </p:sp>
      <p:pic>
        <p:nvPicPr>
          <p:cNvPr id="7" name="그림 6" descr="logo.gif"/>
          <p:cNvPicPr>
            <a:picLocks noChangeAspect="1"/>
          </p:cNvPicPr>
          <p:nvPr/>
        </p:nvPicPr>
        <p:blipFill>
          <a:blip r:embed="rId2" cstate="print"/>
          <a:srcRect r="40135" b="16197"/>
          <a:stretch>
            <a:fillRect/>
          </a:stretch>
        </p:blipFill>
        <p:spPr>
          <a:xfrm>
            <a:off x="3010475" y="1402133"/>
            <a:ext cx="1184299" cy="630596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880159" y="2581833"/>
            <a:ext cx="44281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171450" lvl="1" indent="-514350" defTabSz="457200" latinLnBrk="0">
              <a:spcBef>
                <a:spcPct val="20000"/>
              </a:spcBef>
              <a:buNone/>
            </a:pPr>
            <a:r>
              <a:rPr lang="ko-KR" altLang="en-US" sz="3600" b="1" dirty="0" smtClean="0">
                <a:solidFill>
                  <a:srgbClr val="513528"/>
                </a:solidFill>
                <a:latin typeface="가는각진제목체" pitchFamily="18" charset="-127"/>
                <a:cs typeface="나눔고딕"/>
              </a:rPr>
              <a:t>최고가 되겠습니다</a:t>
            </a:r>
            <a:r>
              <a:rPr lang="en-US" altLang="ko-KR" sz="3600" b="1" dirty="0" smtClean="0">
                <a:solidFill>
                  <a:srgbClr val="513528"/>
                </a:solidFill>
                <a:latin typeface="가는각진제목체" pitchFamily="18" charset="-127"/>
                <a:cs typeface="나눔고딕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409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90"/>
          <p:cNvSpPr txBox="1"/>
          <p:nvPr/>
        </p:nvSpPr>
        <p:spPr>
          <a:xfrm>
            <a:off x="2987824" y="34820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latin typeface="맑은 고딕 (본문)"/>
              </a:rPr>
              <a:t>2016</a:t>
            </a:r>
            <a:r>
              <a:rPr lang="ko-KR" altLang="en-US" b="1" dirty="0" smtClean="0">
                <a:latin typeface="맑은 고딕 (본문)"/>
              </a:rPr>
              <a:t>년 </a:t>
            </a:r>
            <a:r>
              <a:rPr lang="ko-KR" altLang="en-US" b="1" dirty="0" smtClean="0">
                <a:latin typeface="맑은 고딕 (본문)"/>
              </a:rPr>
              <a:t>고도화 업무별 예상일정</a:t>
            </a:r>
            <a:endParaRPr lang="ko-KR" altLang="en-US" b="1" dirty="0">
              <a:latin typeface="맑은 고딕 (본문)"/>
            </a:endParaRPr>
          </a:p>
        </p:txBody>
      </p:sp>
      <p:graphicFrame>
        <p:nvGraphicFramePr>
          <p:cNvPr id="89" name="Group 2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407279"/>
              </p:ext>
            </p:extLst>
          </p:nvPr>
        </p:nvGraphicFramePr>
        <p:xfrm>
          <a:off x="614968" y="1412776"/>
          <a:ext cx="7845459" cy="4923018"/>
        </p:xfrm>
        <a:graphic>
          <a:graphicData uri="http://schemas.openxmlformats.org/drawingml/2006/table">
            <a:tbl>
              <a:tblPr/>
              <a:tblGrid>
                <a:gridCol w="6310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91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272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97929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97929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297929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297929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297929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296807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296807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00171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297929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297929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297929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297929">
                  <a:extLst>
                    <a:ext uri="{9D8B030D-6E8A-4147-A177-3AD203B41FA5}">
                      <a16:colId xmlns:a16="http://schemas.microsoft.com/office/drawing/2014/main" xmlns="" val="20016"/>
                    </a:ext>
                  </a:extLst>
                </a:gridCol>
                <a:gridCol w="297929">
                  <a:extLst>
                    <a:ext uri="{9D8B030D-6E8A-4147-A177-3AD203B41FA5}">
                      <a16:colId xmlns:a16="http://schemas.microsoft.com/office/drawing/2014/main" xmlns="" val="20017"/>
                    </a:ext>
                  </a:extLst>
                </a:gridCol>
                <a:gridCol w="297929">
                  <a:extLst>
                    <a:ext uri="{9D8B030D-6E8A-4147-A177-3AD203B41FA5}">
                      <a16:colId xmlns:a16="http://schemas.microsoft.com/office/drawing/2014/main" xmlns="" val="20018"/>
                    </a:ext>
                  </a:extLst>
                </a:gridCol>
                <a:gridCol w="297929">
                  <a:extLst>
                    <a:ext uri="{9D8B030D-6E8A-4147-A177-3AD203B41FA5}">
                      <a16:colId xmlns:a16="http://schemas.microsoft.com/office/drawing/2014/main" xmlns="" val="20019"/>
                    </a:ext>
                  </a:extLst>
                </a:gridCol>
                <a:gridCol w="297929">
                  <a:extLst>
                    <a:ext uri="{9D8B030D-6E8A-4147-A177-3AD203B41FA5}">
                      <a16:colId xmlns:a16="http://schemas.microsoft.com/office/drawing/2014/main" xmlns="" val="20020"/>
                    </a:ext>
                  </a:extLst>
                </a:gridCol>
                <a:gridCol w="297929">
                  <a:extLst>
                    <a:ext uri="{9D8B030D-6E8A-4147-A177-3AD203B41FA5}">
                      <a16:colId xmlns:a16="http://schemas.microsoft.com/office/drawing/2014/main" xmlns="" val="20021"/>
                    </a:ext>
                  </a:extLst>
                </a:gridCol>
                <a:gridCol w="297929"/>
                <a:gridCol w="297929"/>
              </a:tblGrid>
              <a:tr h="73660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36000" marR="36000" marT="36004" marB="3600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가는각진제목체" pitchFamily="18" charset="-127"/>
                        </a:rPr>
                        <a:t>16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가는각진제목체" pitchFamily="18" charset="-127"/>
                        </a:rPr>
                        <a:t>년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가는각진제목체" pitchFamily="18" charset="-127"/>
                        </a:rPr>
                        <a:t>10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가는각진제목체" pitchFamily="18" charset="-127"/>
                        </a:rPr>
                        <a:t>월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가는각진제목체" pitchFamily="18" charset="-127"/>
                        </a:rPr>
                        <a:t>16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가는각진제목체" pitchFamily="18" charset="-127"/>
                        </a:rPr>
                        <a:t>년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가는각진제목체" pitchFamily="18" charset="-127"/>
                        </a:rPr>
                        <a:t>11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가는각진제목체" pitchFamily="18" charset="-127"/>
                        </a:rPr>
                        <a:t>월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가는각진제목체" pitchFamily="18" charset="-127"/>
                        </a:rPr>
                        <a:t>16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가는각진제목체" pitchFamily="18" charset="-127"/>
                        </a:rPr>
                        <a:t>년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가는각진제목체" pitchFamily="18" charset="-127"/>
                        </a:rPr>
                        <a:t>12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가는각진제목체" pitchFamily="18" charset="-127"/>
                        </a:rPr>
                        <a:t>월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가는각진제목체" pitchFamily="18" charset="-127"/>
                        </a:rPr>
                        <a:t>17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가는각진제목체" pitchFamily="18" charset="-127"/>
                        </a:rPr>
                        <a:t>년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가는각진제목체" pitchFamily="18" charset="-127"/>
                        </a:rPr>
                        <a:t>1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가는각진제목체" pitchFamily="18" charset="-127"/>
                        </a:rPr>
                        <a:t>월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가는각진제목체" pitchFamily="18" charset="-127"/>
                        </a:rPr>
                        <a:t>17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가는각진제목체" pitchFamily="18" charset="-127"/>
                        </a:rPr>
                        <a:t>년 </a:t>
                      </a: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가는각진제목체" pitchFamily="18" charset="-127"/>
                        </a:rPr>
                        <a:t>2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가는각진제목체" pitchFamily="18" charset="-127"/>
                        </a:rPr>
                        <a:t>월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가는각진제목체" pitchFamily="18" charset="-127"/>
                        </a:rPr>
                        <a:t>17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가는각진제목체" pitchFamily="18" charset="-127"/>
                        </a:rPr>
                        <a:t>년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가는각진제목체" pitchFamily="18" charset="-127"/>
                        </a:rPr>
                        <a:t>3</a:t>
                      </a: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가는각진제목체" pitchFamily="18" charset="-127"/>
                        </a:rPr>
                        <a:t>월</a:t>
                      </a: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451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</a:t>
                      </a: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사용자요구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45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</a:t>
                      </a: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451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화면설계 리뷰</a:t>
                      </a: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4514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36000" marR="36000" marT="36004" marB="3600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45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및 </a:t>
                      </a:r>
                      <a:r>
                        <a:rPr kumimoji="0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 </a:t>
                      </a: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코딩</a:t>
                      </a: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28139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marL="36000" marR="36000" marT="36004" marB="3600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보안강화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813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검색기능강화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45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물류관리</a:t>
                      </a: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645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여신관리</a:t>
                      </a: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6451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기타항목</a:t>
                      </a: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2186730"/>
                  </a:ext>
                </a:extLst>
              </a:tr>
              <a:tr h="4140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안정화</a:t>
                      </a:r>
                    </a:p>
                  </a:txBody>
                  <a:tcPr marL="36000" marR="36000" marT="36004" marB="36004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안정화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itchFamily="34" charset="0"/>
                        <a:ea typeface="가는각진제목체" pitchFamily="18" charset="-127"/>
                      </a:endParaRPr>
                    </a:p>
                  </a:txBody>
                  <a:tcPr marL="36000" marR="36000" marT="36004" marB="3600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103" name="AutoShape 518"/>
          <p:cNvSpPr>
            <a:spLocks noChangeArrowheads="1"/>
          </p:cNvSpPr>
          <p:nvPr/>
        </p:nvSpPr>
        <p:spPr bwMode="auto">
          <a:xfrm>
            <a:off x="7805177" y="6265305"/>
            <a:ext cx="101254" cy="143586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36000" tIns="0" rIns="36000" bIns="0" anchor="ctr"/>
          <a:lstStyle/>
          <a:p>
            <a:pPr eaLnBrk="1" latinLnBrk="1" hangingPunct="1">
              <a:spcBef>
                <a:spcPct val="0"/>
              </a:spcBef>
            </a:pPr>
            <a:endParaRPr lang="ko-KR" altLang="en-US" sz="1000" b="0">
              <a:latin typeface="맑은 고딕 (본문)"/>
              <a:ea typeface="맑은 고딕" pitchFamily="50" charset="-127"/>
            </a:endParaRPr>
          </a:p>
        </p:txBody>
      </p:sp>
      <p:sp>
        <p:nvSpPr>
          <p:cNvPr id="104" name="Text Box 519"/>
          <p:cNvSpPr txBox="1">
            <a:spLocks noChangeArrowheads="1"/>
          </p:cNvSpPr>
          <p:nvPr/>
        </p:nvSpPr>
        <p:spPr bwMode="auto">
          <a:xfrm>
            <a:off x="7649682" y="6463925"/>
            <a:ext cx="39490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marL="92075" indent="-92075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9pPr>
          </a:lstStyle>
          <a:p>
            <a:r>
              <a:rPr lang="en-US" altLang="ko-KR" sz="1000" b="0" dirty="0" smtClean="0">
                <a:latin typeface="맑은 고딕 (본문)"/>
                <a:ea typeface="맑은 고딕" pitchFamily="50" charset="-127"/>
              </a:rPr>
              <a:t>Open</a:t>
            </a:r>
            <a:endParaRPr lang="ko-KR" altLang="en-US" sz="1000" b="0" dirty="0">
              <a:latin typeface="맑은 고딕 (본문)"/>
              <a:ea typeface="맑은 고딕" pitchFamily="50" charset="-127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11560" y="746042"/>
            <a:ext cx="7848872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>
                <a:latin typeface="맑은 고딕 (본문)"/>
              </a:rPr>
              <a:t>고도화 항목을 크게 </a:t>
            </a:r>
            <a:r>
              <a:rPr lang="ko-KR" altLang="en-US" sz="1200" b="1" dirty="0">
                <a:latin typeface="맑은 고딕 (본문)"/>
              </a:rPr>
              <a:t>보안강화</a:t>
            </a:r>
            <a:r>
              <a:rPr lang="en-US" altLang="ko-KR" sz="1200" b="1" dirty="0">
                <a:latin typeface="맑은 고딕 (본문)"/>
              </a:rPr>
              <a:t>(</a:t>
            </a:r>
            <a:r>
              <a:rPr lang="ko-KR" altLang="en-US" sz="1200" b="1" dirty="0" err="1">
                <a:latin typeface="맑은 고딕 (본문)"/>
              </a:rPr>
              <a:t>개인동의</a:t>
            </a:r>
            <a:r>
              <a:rPr lang="ko-KR" altLang="en-US" sz="1200" b="1" dirty="0">
                <a:latin typeface="맑은 고딕 (본문)"/>
              </a:rPr>
              <a:t> 포함</a:t>
            </a:r>
            <a:r>
              <a:rPr lang="en-US" altLang="ko-KR" sz="1200" b="1" dirty="0" smtClean="0">
                <a:latin typeface="맑은 고딕 (본문)"/>
              </a:rPr>
              <a:t>), </a:t>
            </a:r>
            <a:r>
              <a:rPr lang="ko-KR" altLang="en-US" sz="1200" b="1" dirty="0">
                <a:latin typeface="맑은 고딕 (본문)"/>
              </a:rPr>
              <a:t>검색기능강화</a:t>
            </a:r>
            <a:r>
              <a:rPr lang="en-US" altLang="ko-KR" sz="1200" b="1" dirty="0">
                <a:latin typeface="맑은 고딕 (본문)"/>
              </a:rPr>
              <a:t>(</a:t>
            </a:r>
            <a:r>
              <a:rPr lang="ko-KR" altLang="en-US" sz="1200" b="1" dirty="0">
                <a:latin typeface="맑은 고딕 (본문)"/>
              </a:rPr>
              <a:t>검색엔진</a:t>
            </a:r>
            <a:r>
              <a:rPr lang="en-US" altLang="ko-KR" sz="1200" b="1" dirty="0">
                <a:latin typeface="맑은 고딕 (본문)"/>
              </a:rPr>
              <a:t>),</a:t>
            </a:r>
            <a:r>
              <a:rPr lang="en-US" altLang="ko-KR" sz="1200" b="1" dirty="0" smtClean="0">
                <a:latin typeface="맑은 고딕 (본문)"/>
              </a:rPr>
              <a:t> </a:t>
            </a:r>
            <a:r>
              <a:rPr lang="ko-KR" altLang="en-US" sz="1200" b="1" dirty="0" smtClean="0">
                <a:latin typeface="맑은 고딕 (본문)"/>
              </a:rPr>
              <a:t>물류관리</a:t>
            </a:r>
            <a:r>
              <a:rPr lang="en-US" altLang="ko-KR" sz="1200" b="1" dirty="0" smtClean="0">
                <a:latin typeface="맑은 고딕 (본문)"/>
              </a:rPr>
              <a:t>, </a:t>
            </a:r>
            <a:r>
              <a:rPr lang="ko-KR" altLang="en-US" sz="1200" b="1" dirty="0" smtClean="0">
                <a:latin typeface="맑은 고딕 (본문)"/>
              </a:rPr>
              <a:t>여신관리</a:t>
            </a:r>
            <a:r>
              <a:rPr lang="en-US" altLang="ko-KR" sz="1200" b="1" dirty="0" smtClean="0">
                <a:latin typeface="맑은 고딕 (본문)"/>
              </a:rPr>
              <a:t> </a:t>
            </a:r>
            <a:r>
              <a:rPr lang="ko-KR" altLang="en-US" sz="1200" b="1" dirty="0" smtClean="0">
                <a:latin typeface="맑은 고딕 (본문)"/>
              </a:rPr>
              <a:t>및</a:t>
            </a:r>
            <a:r>
              <a:rPr lang="en-US" altLang="ko-KR" sz="1200" b="1" dirty="0" smtClean="0">
                <a:latin typeface="맑은 고딕 (본문)"/>
              </a:rPr>
              <a:t> </a:t>
            </a:r>
            <a:r>
              <a:rPr lang="ko-KR" altLang="en-US" sz="1200" b="1" dirty="0" smtClean="0">
                <a:latin typeface="맑은 고딕 (본문)"/>
              </a:rPr>
              <a:t>기타항목 </a:t>
            </a:r>
            <a:r>
              <a:rPr lang="en-US" altLang="ko-KR" sz="1200" b="1" dirty="0">
                <a:latin typeface="맑은 고딕 (본문)"/>
              </a:rPr>
              <a:t>5</a:t>
            </a:r>
            <a:r>
              <a:rPr lang="ko-KR" altLang="en-US" sz="1200" b="1" dirty="0" smtClean="0">
                <a:latin typeface="맑은 고딕 (본문)"/>
              </a:rPr>
              <a:t>가지 로 구분하였습니다</a:t>
            </a:r>
            <a:r>
              <a:rPr lang="en-US" altLang="ko-KR" sz="1200" b="1" dirty="0" smtClean="0">
                <a:latin typeface="맑은 고딕 (본문)"/>
              </a:rPr>
              <a:t>.</a:t>
            </a:r>
          </a:p>
          <a:p>
            <a:r>
              <a:rPr lang="en-US" altLang="ko-KR" sz="1000" dirty="0" smtClean="0">
                <a:latin typeface="맑은 고딕 (본문)"/>
              </a:rPr>
              <a:t>- </a:t>
            </a:r>
            <a:r>
              <a:rPr lang="ko-KR" altLang="en-US" sz="1000" dirty="0" smtClean="0">
                <a:latin typeface="맑은 고딕 (본문)"/>
              </a:rPr>
              <a:t>기타항목</a:t>
            </a:r>
            <a:r>
              <a:rPr lang="en-US" altLang="ko-KR" sz="1000" dirty="0" smtClean="0">
                <a:latin typeface="맑은 고딕 (본문)"/>
              </a:rPr>
              <a:t>(</a:t>
            </a:r>
            <a:r>
              <a:rPr lang="ko-KR" altLang="en-US" sz="1000" dirty="0" smtClean="0">
                <a:latin typeface="맑은 고딕 (본문)"/>
              </a:rPr>
              <a:t>장바구니 및 주문 프로세스 변경</a:t>
            </a:r>
            <a:r>
              <a:rPr lang="en-US" altLang="ko-KR" sz="1000" dirty="0" smtClean="0">
                <a:latin typeface="맑은 고딕 (본문)"/>
              </a:rPr>
              <a:t>, </a:t>
            </a:r>
            <a:r>
              <a:rPr lang="ko-KR" altLang="en-US" sz="1000" dirty="0" err="1" smtClean="0">
                <a:latin typeface="맑은 고딕 (본문)"/>
              </a:rPr>
              <a:t>이미지관리</a:t>
            </a:r>
            <a:r>
              <a:rPr lang="ko-KR" altLang="en-US" sz="1000" dirty="0">
                <a:latin typeface="맑은 고딕 (본문)"/>
              </a:rPr>
              <a:t> </a:t>
            </a:r>
            <a:r>
              <a:rPr lang="en-US" altLang="ko-KR" sz="1000" dirty="0" smtClean="0">
                <a:latin typeface="맑은 고딕 (본문)"/>
              </a:rPr>
              <a:t>Tool)</a:t>
            </a:r>
          </a:p>
        </p:txBody>
      </p:sp>
      <p:sp>
        <p:nvSpPr>
          <p:cNvPr id="21" name="오른쪽 화살표 20"/>
          <p:cNvSpPr/>
          <p:nvPr/>
        </p:nvSpPr>
        <p:spPr>
          <a:xfrm>
            <a:off x="2561203" y="2238479"/>
            <a:ext cx="1110205" cy="20441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(본문)"/>
            </a:endParaRPr>
          </a:p>
        </p:txBody>
      </p:sp>
      <p:sp>
        <p:nvSpPr>
          <p:cNvPr id="22" name="오른쪽 화살표 21"/>
          <p:cNvSpPr/>
          <p:nvPr/>
        </p:nvSpPr>
        <p:spPr>
          <a:xfrm>
            <a:off x="3120823" y="2598519"/>
            <a:ext cx="1753316" cy="20441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(본문)"/>
            </a:endParaRPr>
          </a:p>
        </p:txBody>
      </p:sp>
      <p:sp>
        <p:nvSpPr>
          <p:cNvPr id="23" name="오른쪽 화살표 22"/>
          <p:cNvSpPr/>
          <p:nvPr/>
        </p:nvSpPr>
        <p:spPr>
          <a:xfrm>
            <a:off x="3996810" y="2958559"/>
            <a:ext cx="606915" cy="20441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(본문)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3995936" y="3315863"/>
            <a:ext cx="600905" cy="20441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(본문)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4296538" y="3686533"/>
            <a:ext cx="1189532" cy="20441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(본문)"/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4595911" y="4926989"/>
            <a:ext cx="2989408" cy="20441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(본문)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5497086" y="4528659"/>
            <a:ext cx="2358717" cy="20441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(본문)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2555776" y="4087058"/>
            <a:ext cx="2930294" cy="20441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(본문)"/>
            </a:endParaRPr>
          </a:p>
        </p:txBody>
      </p:sp>
      <p:sp>
        <p:nvSpPr>
          <p:cNvPr id="30" name="오른쪽 화살표 29"/>
          <p:cNvSpPr/>
          <p:nvPr/>
        </p:nvSpPr>
        <p:spPr>
          <a:xfrm>
            <a:off x="4902296" y="5293839"/>
            <a:ext cx="2982072" cy="20441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(본문)"/>
            </a:endParaRPr>
          </a:p>
        </p:txBody>
      </p:sp>
      <p:sp>
        <p:nvSpPr>
          <p:cNvPr id="31" name="오른쪽 화살표 30"/>
          <p:cNvSpPr/>
          <p:nvPr/>
        </p:nvSpPr>
        <p:spPr>
          <a:xfrm>
            <a:off x="6067223" y="5660689"/>
            <a:ext cx="1786859" cy="20441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(본문)"/>
            </a:endParaRPr>
          </a:p>
        </p:txBody>
      </p:sp>
      <p:sp>
        <p:nvSpPr>
          <p:cNvPr id="17" name="오른쪽 화살표 16"/>
          <p:cNvSpPr/>
          <p:nvPr/>
        </p:nvSpPr>
        <p:spPr>
          <a:xfrm>
            <a:off x="7880605" y="6022862"/>
            <a:ext cx="584186" cy="21445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 (본문)"/>
            </a:endParaRPr>
          </a:p>
        </p:txBody>
      </p:sp>
    </p:spTree>
    <p:extLst>
      <p:ext uri="{BB962C8B-B14F-4D97-AF65-F5344CB8AC3E}">
        <p14:creationId xmlns:p14="http://schemas.microsoft.com/office/powerpoint/2010/main" val="116410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46738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r>
              <a:rPr lang="ko-KR" altLang="en-US" b="1" dirty="0" smtClean="0"/>
              <a:t>차</a:t>
            </a:r>
            <a:r>
              <a:rPr lang="ko-KR" altLang="en-US" b="1" dirty="0" smtClean="0"/>
              <a:t> </a:t>
            </a:r>
            <a:r>
              <a:rPr lang="ko-KR" altLang="en-US" b="1" dirty="0" smtClean="0"/>
              <a:t>고도화 프로젝트 범위</a:t>
            </a:r>
            <a:endParaRPr lang="ko-KR" altLang="en-US" b="1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862569"/>
              </p:ext>
            </p:extLst>
          </p:nvPr>
        </p:nvGraphicFramePr>
        <p:xfrm>
          <a:off x="244838" y="908720"/>
          <a:ext cx="8553600" cy="54006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3600">
                  <a:extLst>
                    <a:ext uri="{9D8B030D-6E8A-4147-A177-3AD203B41FA5}">
                      <a16:colId xmlns:a16="http://schemas.microsoft.com/office/drawing/2014/main" xmlns="" val="3834828161"/>
                    </a:ext>
                  </a:extLst>
                </a:gridCol>
                <a:gridCol w="4608000">
                  <a:extLst>
                    <a:ext uri="{9D8B030D-6E8A-4147-A177-3AD203B41FA5}">
                      <a16:colId xmlns:a16="http://schemas.microsoft.com/office/drawing/2014/main" xmlns="" val="714606761"/>
                    </a:ext>
                  </a:extLst>
                </a:gridCol>
                <a:gridCol w="720000"/>
                <a:gridCol w="1512000"/>
              </a:tblGrid>
              <a:tr h="2348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기능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60522071"/>
                  </a:ext>
                </a:extLst>
              </a:tr>
              <a:tr h="234809">
                <a:tc rowSpan="14"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</a:rPr>
                        <a:t>물류관리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물류센터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설계중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04413568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물류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수탁입고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67401752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물류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수탁출고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92740560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물류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수탁상품</a:t>
                      </a:r>
                      <a:r>
                        <a:rPr lang="ko-KR" altLang="en-US" sz="1000" u="none" strike="noStrike" dirty="0">
                          <a:effectLst/>
                        </a:rPr>
                        <a:t> 현황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682883072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물류 서비스관리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9288748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수탁상품</a:t>
                      </a:r>
                      <a:r>
                        <a:rPr lang="ko-KR" altLang="en-US" sz="1000" u="none" strike="noStrike" dirty="0">
                          <a:effectLst/>
                        </a:rPr>
                        <a:t> 주문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주문 프로세스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설계중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40358356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재고관리</a:t>
                      </a:r>
                      <a:r>
                        <a:rPr lang="en-US" altLang="ko-KR" sz="1000" u="none" strike="noStrike" dirty="0">
                          <a:effectLst/>
                        </a:rPr>
                        <a:t>(A</a:t>
                      </a:r>
                      <a:r>
                        <a:rPr lang="ko-KR" altLang="en-US" sz="1000" u="none" strike="noStrike" dirty="0">
                          <a:effectLst/>
                        </a:rPr>
                        <a:t>급</a:t>
                      </a:r>
                      <a:r>
                        <a:rPr lang="en-US" altLang="ko-KR" sz="1000" u="none" strike="noStrike" dirty="0">
                          <a:effectLst/>
                        </a:rPr>
                        <a:t>, B</a:t>
                      </a:r>
                      <a:r>
                        <a:rPr lang="ko-KR" altLang="en-US" sz="1000" u="none" strike="noStrike" dirty="0">
                          <a:effectLst/>
                        </a:rPr>
                        <a:t>급 자재관리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설계중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35566521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평균 소요량 산출 및 현재 적정 재고량 제시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6508716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안전재고</a:t>
                      </a:r>
                      <a:r>
                        <a:rPr lang="ko-KR" altLang="en-US" sz="1000" u="none" strike="noStrike" dirty="0">
                          <a:effectLst/>
                        </a:rPr>
                        <a:t>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9032657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바코드 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876195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재고입출고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바코드</a:t>
                      </a:r>
                      <a:r>
                        <a:rPr lang="en-US" altLang="ko-KR" sz="1000" u="none" strike="noStrike" dirty="0">
                          <a:effectLst/>
                        </a:rPr>
                        <a:t>) </a:t>
                      </a:r>
                      <a:r>
                        <a:rPr lang="ko-KR" altLang="en-US" sz="1000" u="none" strike="noStrike" dirty="0">
                          <a:effectLst/>
                        </a:rPr>
                        <a:t>인터페이스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23361192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모바일 바코드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안드로이드</a:t>
                      </a:r>
                      <a:r>
                        <a:rPr lang="en-US" altLang="ko-KR" sz="1000" u="none" strike="noStrike" dirty="0">
                          <a:effectLst/>
                        </a:rPr>
                        <a:t>) </a:t>
                      </a:r>
                      <a:r>
                        <a:rPr lang="ko-KR" altLang="en-US" sz="1000" u="none" strike="noStrike" dirty="0">
                          <a:effectLst/>
                        </a:rPr>
                        <a:t>인식 </a:t>
                      </a:r>
                      <a:r>
                        <a:rPr lang="en-US" altLang="ko-KR" sz="1000" u="none" strike="noStrike" dirty="0">
                          <a:effectLst/>
                        </a:rPr>
                        <a:t>App </a:t>
                      </a:r>
                      <a:r>
                        <a:rPr lang="ko-KR" altLang="en-US" sz="1000" u="none" strike="noStrike" dirty="0">
                          <a:effectLst/>
                        </a:rPr>
                        <a:t>개발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53731000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모바일 입출고 로그인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5788901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모바일 입</a:t>
                      </a:r>
                      <a:r>
                        <a:rPr lang="en-US" altLang="ko-KR" sz="1000" u="none" strike="noStrike" dirty="0">
                          <a:effectLst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</a:rPr>
                        <a:t>출고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재고상세정보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63665567"/>
                  </a:ext>
                </a:extLst>
              </a:tr>
              <a:tr h="234809">
                <a:tc rowSpan="5"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>
                          <a:effectLst/>
                        </a:rPr>
                        <a:t>여신관리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법인 등록 시 여신한도</a:t>
                      </a:r>
                      <a:r>
                        <a:rPr lang="en-US" altLang="ko-KR" sz="1000" u="none" strike="noStrike" dirty="0">
                          <a:effectLst/>
                        </a:rPr>
                        <a:t>/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평가정보</a:t>
                      </a:r>
                      <a:r>
                        <a:rPr lang="ko-KR" altLang="en-US" sz="1000" u="none" strike="noStrike" dirty="0">
                          <a:effectLst/>
                        </a:rPr>
                        <a:t> 관리체계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82959008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법인정보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여신금액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미납채권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미정산금액</a:t>
                      </a: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설계중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73745334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업체별 여신관리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3587144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주문실적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12868850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업체별 여신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잔여한도</a:t>
                      </a:r>
                      <a:r>
                        <a:rPr lang="ko-KR" altLang="en-US" sz="1000" u="none" strike="noStrike" dirty="0">
                          <a:effectLst/>
                        </a:rPr>
                        <a:t> 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45846210"/>
                  </a:ext>
                </a:extLst>
              </a:tr>
              <a:tr h="234809">
                <a:tc rowSpan="3">
                  <a:txBody>
                    <a:bodyPr/>
                    <a:lstStyle/>
                    <a:p>
                      <a:pPr algn="l" fontAlgn="t"/>
                      <a:r>
                        <a:rPr lang="ko-KR" altLang="en-US" sz="1000" u="none" strike="noStrike" dirty="0">
                          <a:effectLst/>
                        </a:rPr>
                        <a:t>장바구니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및</a:t>
                      </a:r>
                      <a:endParaRPr lang="en-US" altLang="ko-KR" sz="1000" u="none" strike="noStrike" dirty="0" smtClean="0">
                        <a:effectLst/>
                      </a:endParaRPr>
                    </a:p>
                    <a:p>
                      <a:pPr algn="l" fontAlgn="t"/>
                      <a:r>
                        <a:rPr lang="ko-KR" altLang="en-US" sz="1000" u="none" strike="noStrike" dirty="0" smtClean="0">
                          <a:effectLst/>
                        </a:rPr>
                        <a:t>주문프로세스 </a:t>
                      </a:r>
                      <a:r>
                        <a:rPr lang="ko-KR" altLang="en-US" sz="1000" u="none" strike="noStrike" dirty="0">
                          <a:effectLst/>
                        </a:rPr>
                        <a:t>변경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</a:rPr>
                        <a:t>동일상품코드 주문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발주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취소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발주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접수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출하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입고</a:t>
                      </a:r>
                      <a:r>
                        <a:rPr lang="en-US" altLang="ko-KR" sz="1000" u="none" strike="noStrike" dirty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>
                          <a:effectLst/>
                        </a:rPr>
                        <a:t>반품 처리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적용완료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64643682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상품군에</a:t>
                      </a:r>
                      <a:r>
                        <a:rPr lang="ko-KR" altLang="en-US" sz="1000" u="none" strike="noStrike" dirty="0">
                          <a:effectLst/>
                        </a:rPr>
                        <a:t> 따른 자동물량배분 구현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적용완료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424832710"/>
                  </a:ext>
                </a:extLst>
              </a:tr>
              <a:tr h="2348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 err="1">
                          <a:effectLst/>
                        </a:rPr>
                        <a:t>택배정보</a:t>
                      </a:r>
                      <a:r>
                        <a:rPr lang="ko-KR" altLang="en-US" sz="1000" u="none" strike="noStrike" dirty="0">
                          <a:effectLst/>
                        </a:rPr>
                        <a:t>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실시간조회</a:t>
                      </a:r>
                      <a:r>
                        <a:rPr lang="en-US" altLang="ko-KR" sz="1000" u="none" strike="noStrike" dirty="0">
                          <a:effectLst/>
                        </a:rPr>
                        <a:t>(Open-API </a:t>
                      </a:r>
                      <a:r>
                        <a:rPr lang="ko-KR" altLang="en-US" sz="1000" u="none" strike="noStrike" dirty="0">
                          <a:effectLst/>
                        </a:rPr>
                        <a:t>활용한 택배 정보 제공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적용 예정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91771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3437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7504" y="9804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장바구니</a:t>
            </a:r>
            <a:r>
              <a:rPr lang="en-US" altLang="ko-KR" sz="1200" b="1" dirty="0" smtClean="0"/>
              <a:t>(</a:t>
            </a:r>
            <a:r>
              <a:rPr lang="ko-KR" altLang="en-US" sz="1200" dirty="0"/>
              <a:t>동일상품코드 주문</a:t>
            </a:r>
            <a:r>
              <a:rPr lang="en-US" altLang="ko-KR" sz="1200" dirty="0"/>
              <a:t>, </a:t>
            </a:r>
            <a:r>
              <a:rPr lang="ko-KR" altLang="en-US" sz="1200" dirty="0"/>
              <a:t>발주</a:t>
            </a:r>
            <a:r>
              <a:rPr lang="en-US" altLang="ko-KR" sz="1200" dirty="0"/>
              <a:t>, </a:t>
            </a:r>
            <a:r>
              <a:rPr lang="ko-KR" altLang="en-US" sz="1200" dirty="0"/>
              <a:t>취소</a:t>
            </a:r>
            <a:r>
              <a:rPr lang="en-US" altLang="ko-KR" sz="1200" dirty="0"/>
              <a:t>, </a:t>
            </a:r>
            <a:r>
              <a:rPr lang="ko-KR" altLang="en-US" sz="1200" dirty="0"/>
              <a:t>발주</a:t>
            </a:r>
            <a:r>
              <a:rPr lang="en-US" altLang="ko-KR" sz="1200" dirty="0"/>
              <a:t>, </a:t>
            </a:r>
            <a:r>
              <a:rPr lang="ko-KR" altLang="en-US" sz="1200" dirty="0"/>
              <a:t>접수</a:t>
            </a:r>
            <a:r>
              <a:rPr lang="en-US" altLang="ko-KR" sz="1200" dirty="0"/>
              <a:t>, </a:t>
            </a:r>
            <a:r>
              <a:rPr lang="ko-KR" altLang="en-US" sz="1200" dirty="0"/>
              <a:t>출하</a:t>
            </a:r>
            <a:r>
              <a:rPr lang="en-US" altLang="ko-KR" sz="1200" dirty="0"/>
              <a:t>, </a:t>
            </a:r>
            <a:r>
              <a:rPr lang="ko-KR" altLang="en-US" sz="1200" dirty="0"/>
              <a:t>입고</a:t>
            </a:r>
            <a:r>
              <a:rPr lang="en-US" altLang="ko-KR" sz="1200" dirty="0"/>
              <a:t>, </a:t>
            </a:r>
            <a:r>
              <a:rPr lang="ko-KR" altLang="en-US" sz="1200" dirty="0"/>
              <a:t>반품 처리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620687"/>
            <a:ext cx="7704856" cy="51492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528" y="5879104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실운영</a:t>
            </a:r>
            <a:r>
              <a:rPr lang="ko-KR" altLang="en-US" dirty="0" smtClean="0"/>
              <a:t> 서버에 적용 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4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7504" y="9804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장바구니</a:t>
            </a:r>
            <a:r>
              <a:rPr lang="en-US" altLang="ko-KR" sz="1200" b="1" dirty="0" smtClean="0"/>
              <a:t>(</a:t>
            </a:r>
            <a:r>
              <a:rPr lang="ko-KR" altLang="en-US" sz="1200" dirty="0" err="1"/>
              <a:t>상품군에</a:t>
            </a:r>
            <a:r>
              <a:rPr lang="ko-KR" altLang="en-US" sz="1200" dirty="0"/>
              <a:t> 따른 자동물량배분 구현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5879104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실운영</a:t>
            </a:r>
            <a:r>
              <a:rPr lang="ko-KR" altLang="en-US" dirty="0" smtClean="0"/>
              <a:t> 서버에 적용 완료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8568952" cy="3469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748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7504" y="98048"/>
            <a:ext cx="6192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장바구니</a:t>
            </a:r>
            <a:r>
              <a:rPr lang="en-US" altLang="ko-KR" sz="1200" b="1" dirty="0" smtClean="0"/>
              <a:t>(</a:t>
            </a:r>
            <a:r>
              <a:rPr lang="ko-KR" altLang="en-US" sz="1200" dirty="0"/>
              <a:t>택배정보 </a:t>
            </a:r>
            <a:r>
              <a:rPr lang="ko-KR" altLang="en-US" sz="1200" dirty="0" err="1"/>
              <a:t>실시간조회</a:t>
            </a:r>
            <a:r>
              <a:rPr lang="en-US" altLang="ko-KR" sz="1200" dirty="0"/>
              <a:t>(Open-API </a:t>
            </a:r>
            <a:r>
              <a:rPr lang="ko-KR" altLang="en-US" sz="1200" dirty="0"/>
              <a:t>활용한 택배 정보 제공</a:t>
            </a:r>
            <a:r>
              <a:rPr lang="en-US" altLang="ko-KR" sz="1200" dirty="0"/>
              <a:t>)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5879104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실운영</a:t>
            </a:r>
            <a:r>
              <a:rPr lang="ko-KR" altLang="en-US" dirty="0" smtClean="0"/>
              <a:t> 서버에 적용 예정</a:t>
            </a:r>
            <a:endParaRPr lang="ko-KR" altLang="en-US" dirty="0"/>
          </a:p>
        </p:txBody>
      </p:sp>
      <p:pic>
        <p:nvPicPr>
          <p:cNvPr id="4098" name="Picture 2" descr="D:\작업내역\201608_SK텔레시스\3차고도화계약관련\물류시스템설계\참고자료\배송화면캡쳐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836712"/>
            <a:ext cx="596265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799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03848" y="467380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2</a:t>
            </a:r>
            <a:r>
              <a:rPr lang="ko-KR" altLang="en-US" b="1" dirty="0" smtClean="0"/>
              <a:t>차 </a:t>
            </a:r>
            <a:r>
              <a:rPr lang="ko-KR" altLang="en-US" b="1" dirty="0" smtClean="0"/>
              <a:t>고도화 프로젝트 범위</a:t>
            </a:r>
            <a:endParaRPr lang="ko-KR" altLang="en-US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597527"/>
              </p:ext>
            </p:extLst>
          </p:nvPr>
        </p:nvGraphicFramePr>
        <p:xfrm>
          <a:off x="195968" y="980728"/>
          <a:ext cx="8552496" cy="47525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1736">
                  <a:extLst>
                    <a:ext uri="{9D8B030D-6E8A-4147-A177-3AD203B41FA5}">
                      <a16:colId xmlns:a16="http://schemas.microsoft.com/office/drawing/2014/main" xmlns="" val="3834828161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xmlns="" val="714606761"/>
                    </a:ext>
                  </a:extLst>
                </a:gridCol>
                <a:gridCol w="720080"/>
                <a:gridCol w="1512168"/>
              </a:tblGrid>
              <a:tr h="2751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구분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effectLst/>
                        </a:rPr>
                        <a:t>기능</a:t>
                      </a:r>
                      <a:r>
                        <a:rPr lang="en-US" altLang="ko-KR" sz="1100" b="1" u="none" strike="noStrike" dirty="0">
                          <a:effectLst/>
                        </a:rPr>
                        <a:t>/</a:t>
                      </a:r>
                      <a:r>
                        <a:rPr lang="ko-KR" altLang="en-US" sz="1100" b="1" u="none" strike="noStrike" dirty="0">
                          <a:effectLst/>
                        </a:rPr>
                        <a:t>내용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진행상태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  <a:endParaRPr lang="ko-KR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83" marR="7883" marT="7883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260522071"/>
                  </a:ext>
                </a:extLst>
              </a:tr>
              <a:tr h="275135">
                <a:tc rowSpan="2"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검색엔진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검색엔진 유사어 동의어 관리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04413568"/>
                  </a:ext>
                </a:extLst>
              </a:tr>
              <a:tr h="275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검색어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제안어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검색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67401752"/>
                  </a:ext>
                </a:extLst>
              </a:tr>
              <a:tr h="275135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관리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Tool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첨부 시 이미지를 편집할 수 있는 기능 제공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적용 예정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292740560"/>
                  </a:ext>
                </a:extLst>
              </a:tr>
              <a:tr h="275135">
                <a:tc rowSpan="4"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개인동의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변경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82883072"/>
                  </a:ext>
                </a:extLst>
              </a:tr>
              <a:tr h="275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사용자등록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(index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설계중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39288748"/>
                  </a:ext>
                </a:extLst>
              </a:tr>
              <a:tr h="275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회원등록 및 탈퇴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640358356"/>
                  </a:ext>
                </a:extLst>
              </a:tr>
              <a:tr h="275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계약서 개인 정보처리방침 관리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935566521"/>
                  </a:ext>
                </a:extLst>
              </a:tr>
              <a:tr h="275135">
                <a:tc rowSpan="6">
                  <a:txBody>
                    <a:bodyPr/>
                    <a:lstStyle/>
                    <a:p>
                      <a:pPr algn="l" fontAlgn="t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보안강화</a:t>
                      </a:r>
                    </a:p>
                  </a:txBody>
                  <a:tcPr marL="72000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 변경 주기 설정 및 구성 체계 설정 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적용완료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06508716"/>
                  </a:ext>
                </a:extLst>
              </a:tr>
              <a:tr h="275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관리자 계정에 대한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권한부여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History 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체계 구현  필요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적용완료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529032657"/>
                  </a:ext>
                </a:extLst>
              </a:tr>
              <a:tr h="275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정보의 접속 기록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처리에 대한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History 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체계 구현 필요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적용완료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11876195"/>
                  </a:ext>
                </a:extLst>
              </a:tr>
              <a:tr h="2751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화면별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개인정보 표시 현황 파악 및 수정 조치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대기중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 리스트 선별 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823361192"/>
                  </a:ext>
                </a:extLst>
              </a:tr>
              <a:tr h="90402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핸드폰번호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법인번호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상세주소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DB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AES Encrypt/Decrypt) 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보안정보 마이그레이션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각서비스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사용자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발주정보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출고정보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입고정보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정산정보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매입정보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세금계산서정보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적용 예정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53731000"/>
                  </a:ext>
                </a:extLst>
              </a:tr>
              <a:tr h="546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 암호화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복호화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(Open API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AES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블록암호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알고리즘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 첨부파일 암호화 마이그레이션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적용 예정</a:t>
                      </a:r>
                    </a:p>
                  </a:txBody>
                  <a:tcPr marL="72000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795788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5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07504" y="98048"/>
            <a:ext cx="6696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이미지 관리 </a:t>
            </a:r>
            <a:r>
              <a:rPr lang="en-US" altLang="ko-KR" b="1" dirty="0" smtClean="0"/>
              <a:t>Tool</a:t>
            </a:r>
            <a:r>
              <a:rPr lang="en-US" altLang="ko-KR" sz="1200" b="1" dirty="0" smtClean="0"/>
              <a:t>(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 첨부 시 이미지를 편집할 수 있는 기능 제공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11775" y="551723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실운영</a:t>
            </a:r>
            <a:r>
              <a:rPr lang="ko-KR" altLang="en-US" dirty="0" smtClean="0"/>
              <a:t> 서버에 적용 예정</a:t>
            </a:r>
            <a:endParaRPr lang="ko-KR" altLang="en-US" dirty="0"/>
          </a:p>
        </p:txBody>
      </p:sp>
      <p:pic>
        <p:nvPicPr>
          <p:cNvPr id="5122" name="Picture 2" descr="C:\Users\tytolee\Downloads\이미지편집화면캡쳐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628650"/>
            <a:ext cx="7504796" cy="488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803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tytolee\Downloads\비밀번호 변경 팝업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761974"/>
            <a:ext cx="7840663" cy="446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107504" y="98048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/>
              <a:t>보안강화</a:t>
            </a:r>
            <a:r>
              <a:rPr lang="en-US" altLang="ko-KR" sz="1200" b="1" dirty="0" smtClean="0"/>
              <a:t>(</a:t>
            </a:r>
            <a:r>
              <a:rPr lang="en-US" altLang="ko-KR" sz="1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Okplaza</a:t>
            </a:r>
            <a:r>
              <a:rPr lang="en-US" altLang="ko-KR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lang="ko-KR" altLang="en-US" sz="1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암호화 변경 주기 설정 및 구성 체계 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11775" y="551723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실운영</a:t>
            </a:r>
            <a:r>
              <a:rPr lang="ko-KR" altLang="en-US" dirty="0" smtClean="0"/>
              <a:t> 서버에 적용 완료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050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</TotalTime>
  <Words>563</Words>
  <Application>Microsoft Office PowerPoint</Application>
  <PresentationFormat>화면 슬라이드 쇼(4:3)</PresentationFormat>
  <Paragraphs>183</Paragraphs>
  <Slides>14</Slides>
  <Notes>11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5" baseType="lpstr">
      <vt:lpstr>Office 테마</vt:lpstr>
      <vt:lpstr> 비트큐브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tytolee</cp:lastModifiedBy>
  <cp:revision>76</cp:revision>
  <dcterms:created xsi:type="dcterms:W3CDTF">2013-12-13T04:12:21Z</dcterms:created>
  <dcterms:modified xsi:type="dcterms:W3CDTF">2016-12-07T09:12:14Z</dcterms:modified>
</cp:coreProperties>
</file>