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90" r:id="rId2"/>
    <p:sldId id="280" r:id="rId3"/>
    <p:sldId id="299" r:id="rId4"/>
    <p:sldId id="295" r:id="rId5"/>
    <p:sldId id="296" r:id="rId6"/>
    <p:sldId id="297" r:id="rId7"/>
    <p:sldId id="291" r:id="rId8"/>
    <p:sldId id="292" r:id="rId9"/>
    <p:sldId id="293" r:id="rId10"/>
    <p:sldId id="294" r:id="rId11"/>
    <p:sldId id="29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77" autoAdjust="0"/>
  </p:normalViewPr>
  <p:slideViewPr>
    <p:cSldViewPr>
      <p:cViewPr varScale="1">
        <p:scale>
          <a:sx n="91" d="100"/>
          <a:sy n="91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2016-12-27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70234" y="1066800"/>
            <a:ext cx="5891564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tx1">
                <a:lumMod val="65000"/>
                <a:lumOff val="35000"/>
              </a:schemeClr>
            </a:outerShdw>
          </a:effectLst>
        </p:spPr>
        <p:txBody>
          <a:bodyPr lIns="90000" tIns="46800" rIns="90000" bIns="46800" anchor="ctr"/>
          <a:lstStyle/>
          <a:p>
            <a:pPr algn="ctr"/>
            <a:r>
              <a:rPr lang="en-US" altLang="ko-KR" sz="2800" b="1" dirty="0" err="1" smtClean="0">
                <a:latin typeface="+mj-ea"/>
                <a:ea typeface="+mj-ea"/>
              </a:rPr>
              <a:t>OKplaza</a:t>
            </a:r>
            <a:r>
              <a:rPr lang="en-US" altLang="ko-KR" sz="2800" b="1" dirty="0" smtClean="0">
                <a:latin typeface="+mj-ea"/>
                <a:ea typeface="+mj-ea"/>
              </a:rPr>
              <a:t> System </a:t>
            </a:r>
          </a:p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2</a:t>
            </a:r>
            <a:r>
              <a:rPr lang="ko-KR" altLang="en-US" sz="2800" b="1" dirty="0" smtClean="0">
                <a:latin typeface="+mj-ea"/>
                <a:ea typeface="+mj-ea"/>
              </a:rPr>
              <a:t>차 고도화 범위 및 일정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gray">
          <a:xfrm>
            <a:off x="3563888" y="5826750"/>
            <a:ext cx="1184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 smtClean="0">
                <a:latin typeface="+mj-ea"/>
                <a:ea typeface="+mj-ea"/>
              </a:rPr>
              <a:t>2016.12.08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75756" y="2207906"/>
            <a:ext cx="4680520" cy="339213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720000" tIns="46800" rIns="90000" bIns="46800" anchor="ctr"/>
          <a:lstStyle/>
          <a:p>
            <a:pPr marL="457200" indent="-457200" algn="l" defTabSz="762000" eaLnBrk="1" hangingPunct="1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구축 목적 및 경과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457200" indent="-457200" algn="l" defTabSz="762000" eaLnBrk="1" hangingPunct="1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진행 현황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457200" indent="-457200" algn="l" defTabSz="762000" eaLnBrk="1" hangingPunct="1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추진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사항 및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일정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457200" indent="-457200" defTabSz="762000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구축 범위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457200" indent="-457200" defTabSz="762000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구축 내역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개발완료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pic>
        <p:nvPicPr>
          <p:cNvPr id="8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510" y="5753892"/>
            <a:ext cx="815634" cy="3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5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구축 내역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09600" y="617900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+mn-ea"/>
                <a:ea typeface="+mn-ea"/>
              </a:rPr>
              <a:t>(3) </a:t>
            </a:r>
            <a:r>
              <a:rPr lang="ko-KR" altLang="en-US" sz="1400" b="1" dirty="0" smtClean="0">
                <a:latin typeface="+mn-ea"/>
                <a:ea typeface="+mn-ea"/>
              </a:rPr>
              <a:t>보안 강화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gray">
          <a:xfrm>
            <a:off x="671867" y="1136630"/>
            <a:ext cx="2603989" cy="364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ko-KR" altLang="en-US" sz="1100" b="1" dirty="0">
                <a:solidFill>
                  <a:srgbClr val="FFFFFF"/>
                </a:solidFill>
                <a:latin typeface="+mn-ea"/>
              </a:rPr>
              <a:t>사용자 비밀번호 관리 체계 확립</a:t>
            </a:r>
            <a:endParaRPr kumimoji="0" lang="ko-KR" altLang="en-US" sz="11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gray">
          <a:xfrm>
            <a:off x="671867" y="1487711"/>
            <a:ext cx="8014933" cy="244534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 sz="1200" dirty="0">
              <a:latin typeface="+mn-ea"/>
            </a:endParaRPr>
          </a:p>
        </p:txBody>
      </p:sp>
      <p:pic>
        <p:nvPicPr>
          <p:cNvPr id="8" name="Picture 3" descr="C:\Users\tytolee\Downloads\비밀번호 변경 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9" y="1634612"/>
            <a:ext cx="3776287" cy="21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 bwMode="gray">
          <a:xfrm>
            <a:off x="5004048" y="1644660"/>
            <a:ext cx="3384376" cy="215154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>
              <a:spcBef>
                <a:spcPct val="50000"/>
              </a:spcBef>
              <a:buClr>
                <a:srgbClr val="1F3F5F"/>
              </a:buClr>
            </a:pPr>
            <a:endParaRPr lang="ko-KR" altLang="en-US" sz="12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1670664"/>
            <a:ext cx="316835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주기적인 비밀번호 변경 유도</a:t>
            </a:r>
            <a:endParaRPr lang="en-US" altLang="ko-KR" sz="1200" dirty="0" smtClean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특수문자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숫자 및 문자 조합</a:t>
            </a:r>
            <a:endParaRPr lang="en-US" altLang="ko-KR" sz="1200" dirty="0" smtClean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1</a:t>
            </a:r>
            <a:r>
              <a:rPr lang="ko-KR" altLang="en-US" sz="1200" dirty="0" smtClean="0"/>
              <a:t>년 이상 미 사용자 안내메일 발송 및 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삭제 처리 </a:t>
            </a:r>
            <a:r>
              <a:rPr lang="en-US" altLang="ko-KR" sz="1200" dirty="0" smtClean="0"/>
              <a:t>(2</a:t>
            </a:r>
            <a:r>
              <a:rPr lang="ko-KR" altLang="en-US" sz="1200" dirty="0" smtClean="0"/>
              <a:t>년 이상 미 사용자 물리적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삭제처리</a:t>
            </a:r>
            <a:r>
              <a:rPr lang="en-US" altLang="ko-KR" sz="1200" dirty="0" smtClean="0"/>
              <a:t>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1</a:t>
            </a:r>
            <a:r>
              <a:rPr lang="ko-KR" altLang="en-US" sz="1200" dirty="0" smtClean="0"/>
              <a:t>년 이상 미 사용자 재 사용시 </a:t>
            </a:r>
            <a:r>
              <a:rPr lang="ko-KR" altLang="en-US" sz="1200" dirty="0" err="1" smtClean="0"/>
              <a:t>인증처리</a:t>
            </a:r>
            <a:r>
              <a:rPr lang="ko-KR" altLang="en-US" sz="1200" dirty="0" smtClean="0"/>
              <a:t> 후 사용자 활성화 처리</a:t>
            </a:r>
            <a:endParaRPr lang="en-US" altLang="ko-KR" sz="1200" dirty="0" smtClean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단 방향 암호화</a:t>
            </a:r>
            <a:r>
              <a:rPr lang="en-US" altLang="ko-KR" sz="1200" dirty="0" smtClean="0"/>
              <a:t>(SHA-256)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개인 암호 분실 시 비밀번호 초기화 처리</a:t>
            </a:r>
            <a:endParaRPr lang="ko-KR" altLang="en-US" sz="12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683568" y="4005064"/>
            <a:ext cx="2603989" cy="364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ko-KR" altLang="en-US" sz="1100" b="1" dirty="0" smtClean="0">
                <a:solidFill>
                  <a:srgbClr val="FFFFFF"/>
                </a:solidFill>
                <a:latin typeface="+mn-ea"/>
              </a:rPr>
              <a:t>권한 부여 </a:t>
            </a:r>
            <a:r>
              <a:rPr lang="en-US" altLang="ko-KR" sz="1100" b="1" dirty="0" smtClean="0">
                <a:solidFill>
                  <a:srgbClr val="FFFFFF"/>
                </a:solidFill>
                <a:latin typeface="+mn-ea"/>
              </a:rPr>
              <a:t>History </a:t>
            </a:r>
            <a:r>
              <a:rPr lang="ko-KR" altLang="en-US" sz="1100" b="1" dirty="0" smtClean="0">
                <a:solidFill>
                  <a:srgbClr val="FFFFFF"/>
                </a:solidFill>
                <a:latin typeface="+mn-ea"/>
              </a:rPr>
              <a:t>체계 구현</a:t>
            </a:r>
            <a:endParaRPr kumimoji="0" lang="ko-KR" altLang="en-US" sz="11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gray">
          <a:xfrm>
            <a:off x="683568" y="4369797"/>
            <a:ext cx="8014933" cy="224120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ctr"/>
            <a:endParaRPr lang="ko-KR" altLang="ko-KR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94139"/>
              </p:ext>
            </p:extLst>
          </p:nvPr>
        </p:nvGraphicFramePr>
        <p:xfrm>
          <a:off x="939729" y="4441804"/>
          <a:ext cx="7448696" cy="20520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09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387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권한영역 이력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권한 이력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메뉴 이력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메뉴화면 권한 이력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사용자 조직 역할 이력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영역메뉴 권한 이력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영역 이력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4" name="Picture 4" descr="D:\작업내역\201608_SK텔레시스\개인정보보안작업 관련\20161018_반영결과캡쳐\20161018_접근계정권한부여_history_메뉴이력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57468"/>
            <a:ext cx="5417066" cy="60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D:\작업내역\201608_SK텔레시스\개인정보보안작업 관련\20161018_반영결과캡쳐\20161018_접근계정권한부여_history_메뉴화면권한이력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282799"/>
            <a:ext cx="2171294" cy="47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D:\작업내역\201608_SK텔레시스\개인정보보안작업 관련\20161018_반영결과캡쳐\20161018_접근계정권한부여_history_영역메뉴권한이력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18" y="5881387"/>
            <a:ext cx="3838295" cy="52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5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구축 내역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09600" y="617900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+mn-ea"/>
                <a:ea typeface="+mn-ea"/>
              </a:rPr>
              <a:t>(3) </a:t>
            </a:r>
            <a:r>
              <a:rPr lang="ko-KR" altLang="en-US" sz="1400" b="1" dirty="0" smtClean="0">
                <a:latin typeface="+mn-ea"/>
                <a:ea typeface="+mn-ea"/>
              </a:rPr>
              <a:t>보안 강화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gray">
          <a:xfrm>
            <a:off x="671867" y="1136630"/>
            <a:ext cx="2603989" cy="364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ko-KR" altLang="en-US" sz="1100" b="1" dirty="0" smtClean="0">
                <a:solidFill>
                  <a:srgbClr val="FFFFFF"/>
                </a:solidFill>
                <a:latin typeface="+mn-ea"/>
              </a:rPr>
              <a:t>개인정보 암호화 처리</a:t>
            </a:r>
            <a:endParaRPr kumimoji="0" lang="ko-KR" altLang="en-US" sz="11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gray">
          <a:xfrm>
            <a:off x="671867" y="1487711"/>
            <a:ext cx="8014933" cy="244534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 sz="1200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61323"/>
              </p:ext>
            </p:extLst>
          </p:nvPr>
        </p:nvGraphicFramePr>
        <p:xfrm>
          <a:off x="847652" y="1536696"/>
          <a:ext cx="7684788" cy="23451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673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74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이메일</a:t>
                      </a:r>
                      <a:endParaRPr lang="en-US" altLang="ko-KR" sz="10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전화번호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휴대폰번호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사업자등록번호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법인등록번호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주소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팩스번호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계좌번호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809245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97" y="1700454"/>
            <a:ext cx="3990344" cy="202803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Rectangle 8"/>
          <p:cNvSpPr>
            <a:spLocks noChangeArrowheads="1"/>
          </p:cNvSpPr>
          <p:nvPr/>
        </p:nvSpPr>
        <p:spPr bwMode="gray">
          <a:xfrm>
            <a:off x="671867" y="3997755"/>
            <a:ext cx="2603989" cy="364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ko-KR" altLang="en-US" sz="1100" b="1" dirty="0" smtClean="0">
                <a:solidFill>
                  <a:srgbClr val="FFFFFF"/>
                </a:solidFill>
                <a:latin typeface="+mn-ea"/>
              </a:rPr>
              <a:t>첨부파일 암호화 처리</a:t>
            </a:r>
            <a:endParaRPr kumimoji="0" lang="ko-KR" altLang="en-US" sz="11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gray">
          <a:xfrm>
            <a:off x="671867" y="4348836"/>
            <a:ext cx="8014933" cy="232052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 sz="1200" dirty="0"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92" y="5345508"/>
            <a:ext cx="2935015" cy="12935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438718"/>
            <a:ext cx="4146783" cy="207822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8" name="AutoShape 133"/>
          <p:cNvCxnSpPr>
            <a:cxnSpLocks noChangeShapeType="1"/>
            <a:endCxn id="17" idx="1"/>
          </p:cNvCxnSpPr>
          <p:nvPr/>
        </p:nvCxnSpPr>
        <p:spPr bwMode="auto">
          <a:xfrm rot="5400000" flipH="1" flipV="1">
            <a:off x="3404372" y="5493331"/>
            <a:ext cx="1039112" cy="100811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429" y="2132856"/>
            <a:ext cx="1614319" cy="1469968"/>
          </a:xfrm>
          <a:prstGeom prst="rect">
            <a:avLst/>
          </a:prstGeom>
        </p:spPr>
      </p:pic>
      <p:grpSp>
        <p:nvGrpSpPr>
          <p:cNvPr id="23" name="Group 36"/>
          <p:cNvGrpSpPr>
            <a:grpSpLocks/>
          </p:cNvGrpSpPr>
          <p:nvPr/>
        </p:nvGrpSpPr>
        <p:grpSpPr bwMode="auto">
          <a:xfrm>
            <a:off x="2771800" y="1798910"/>
            <a:ext cx="3089853" cy="261938"/>
            <a:chOff x="223" y="2762"/>
            <a:chExt cx="2141" cy="165"/>
          </a:xfrm>
        </p:grpSpPr>
        <p:sp>
          <p:nvSpPr>
            <p:cNvPr id="24" name="AutoShape 33"/>
            <p:cNvSpPr>
              <a:spLocks noChangeArrowheads="1"/>
            </p:cNvSpPr>
            <p:nvPr/>
          </p:nvSpPr>
          <p:spPr bwMode="auto">
            <a:xfrm>
              <a:off x="223" y="2783"/>
              <a:ext cx="1146" cy="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Oval 34"/>
            <p:cNvSpPr>
              <a:spLocks noChangeArrowheads="1"/>
            </p:cNvSpPr>
            <p:nvPr/>
          </p:nvSpPr>
          <p:spPr bwMode="auto">
            <a:xfrm>
              <a:off x="274" y="2820"/>
              <a:ext cx="62" cy="62"/>
            </a:xfrm>
            <a:prstGeom prst="ellipse">
              <a:avLst/>
            </a:prstGeom>
            <a:solidFill>
              <a:srgbClr val="96969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330" y="2762"/>
              <a:ext cx="2034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22" tIns="45710" rIns="91422" bIns="4571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100" b="1" kern="0" dirty="0" smtClean="0">
                  <a:solidFill>
                    <a:srgbClr val="000000"/>
                  </a:solidFill>
                </a:rPr>
                <a:t>AES </a:t>
              </a:r>
              <a:r>
                <a:rPr kumimoji="0" lang="ko-KR" altLang="en-US" sz="1100" b="1" kern="0" dirty="0" smtClean="0">
                  <a:solidFill>
                    <a:srgbClr val="000000"/>
                  </a:solidFill>
                </a:rPr>
                <a:t>알고리즘</a:t>
              </a:r>
              <a:endParaRPr kumimoji="0" lang="en-US" altLang="ko-KR" sz="1100" b="1" kern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327730" y="4456489"/>
            <a:ext cx="3028246" cy="844719"/>
            <a:chOff x="679658" y="4456489"/>
            <a:chExt cx="3172262" cy="844719"/>
          </a:xfrm>
        </p:grpSpPr>
        <p:sp>
          <p:nvSpPr>
            <p:cNvPr id="13" name="직사각형 12"/>
            <p:cNvSpPr/>
            <p:nvPr/>
          </p:nvSpPr>
          <p:spPr bwMode="gray">
            <a:xfrm>
              <a:off x="755576" y="4456489"/>
              <a:ext cx="2740214" cy="844719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rtlCol="0" anchor="t">
              <a:noAutofit/>
            </a:bodyPr>
            <a:lstStyle/>
            <a:p>
              <a:pPr>
                <a:spcBef>
                  <a:spcPct val="50000"/>
                </a:spcBef>
                <a:buClr>
                  <a:srgbClr val="1F3F5F"/>
                </a:buClr>
              </a:pPr>
              <a:endParaRPr lang="ko-KR" altLang="en-US" sz="1200" b="1" dirty="0"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658" y="4543820"/>
              <a:ext cx="259619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/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   - AES </a:t>
              </a:r>
              <a:r>
                <a:rPr lang="ko-KR" altLang="en-US" sz="1100" dirty="0" smtClean="0"/>
                <a:t>블록 암호 알고리즘</a:t>
              </a:r>
              <a:r>
                <a:rPr lang="en-US" altLang="ko-KR" sz="1100" dirty="0" smtClean="0"/>
                <a:t/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   - </a:t>
              </a:r>
              <a:r>
                <a:rPr lang="ko-KR" altLang="en-US" sz="1100" dirty="0" smtClean="0"/>
                <a:t>기존 첨부파일 암호화 처리</a:t>
              </a:r>
              <a:endParaRPr lang="en-US" altLang="ko-KR" sz="1100" dirty="0" smtClean="0"/>
            </a:p>
          </p:txBody>
        </p:sp>
        <p:grpSp>
          <p:nvGrpSpPr>
            <p:cNvPr id="27" name="Group 36"/>
            <p:cNvGrpSpPr>
              <a:grpSpLocks/>
            </p:cNvGrpSpPr>
            <p:nvPr/>
          </p:nvGrpSpPr>
          <p:grpSpPr bwMode="auto">
            <a:xfrm>
              <a:off x="796703" y="4509120"/>
              <a:ext cx="3055217" cy="261938"/>
              <a:chOff x="223" y="2777"/>
              <a:chExt cx="2117" cy="165"/>
            </a:xfrm>
          </p:grpSpPr>
          <p:sp>
            <p:nvSpPr>
              <p:cNvPr id="28" name="AutoShape 33"/>
              <p:cNvSpPr>
                <a:spLocks noChangeArrowheads="1"/>
              </p:cNvSpPr>
              <p:nvPr/>
            </p:nvSpPr>
            <p:spPr bwMode="auto">
              <a:xfrm>
                <a:off x="223" y="2783"/>
                <a:ext cx="1146" cy="14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Oval 34"/>
              <p:cNvSpPr>
                <a:spLocks noChangeArrowheads="1"/>
              </p:cNvSpPr>
              <p:nvPr/>
            </p:nvSpPr>
            <p:spPr bwMode="auto">
              <a:xfrm>
                <a:off x="274" y="2820"/>
                <a:ext cx="62" cy="62"/>
              </a:xfrm>
              <a:prstGeom prst="ellipse">
                <a:avLst/>
              </a:prstGeom>
              <a:solidFill>
                <a:srgbClr val="969696"/>
              </a:solidFill>
              <a:ln w="28575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Rectangle 35"/>
              <p:cNvSpPr>
                <a:spLocks noChangeArrowheads="1"/>
              </p:cNvSpPr>
              <p:nvPr/>
            </p:nvSpPr>
            <p:spPr bwMode="auto">
              <a:xfrm>
                <a:off x="306" y="2777"/>
                <a:ext cx="2034" cy="1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91422" tIns="45710" rIns="91422" bIns="4571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100" b="1" kern="0" dirty="0" smtClean="0">
                    <a:solidFill>
                      <a:srgbClr val="000000"/>
                    </a:solidFill>
                  </a:rPr>
                  <a:t>첨부파일 암</a:t>
                </a:r>
                <a:r>
                  <a:rPr kumimoji="0" lang="en-US" altLang="ko-KR" sz="1100" b="1" kern="0" dirty="0" smtClean="0">
                    <a:solidFill>
                      <a:srgbClr val="000000"/>
                    </a:solidFill>
                  </a:rPr>
                  <a:t>/</a:t>
                </a:r>
                <a:r>
                  <a:rPr kumimoji="0" lang="ko-KR" altLang="en-US" sz="1100" b="1" kern="0" dirty="0" smtClean="0">
                    <a:solidFill>
                      <a:srgbClr val="000000"/>
                    </a:solidFill>
                  </a:rPr>
                  <a:t>복호화</a:t>
                </a:r>
                <a:endParaRPr kumimoji="0" lang="en-US" altLang="ko-KR" sz="1100" b="1" kern="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5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 smtClean="0">
                <a:latin typeface="+mn-ea"/>
                <a:ea typeface="+mn-ea"/>
              </a:rPr>
              <a:t>1. </a:t>
            </a:r>
            <a:r>
              <a:rPr lang="ko-KR" altLang="en-US" sz="1700" b="1" dirty="0" smtClean="0">
                <a:latin typeface="+mn-ea"/>
                <a:ea typeface="+mn-ea"/>
              </a:rPr>
              <a:t>구축 목적 및 경과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617900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+mn-ea"/>
                <a:ea typeface="+mn-ea"/>
              </a:rPr>
              <a:t>(1) </a:t>
            </a:r>
            <a:r>
              <a:rPr lang="ko-KR" altLang="en-US" sz="1400" b="1" dirty="0" smtClean="0">
                <a:latin typeface="+mn-ea"/>
                <a:ea typeface="+mn-ea"/>
              </a:rPr>
              <a:t>구축 목적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62000" y="922710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err="1" smtClean="0">
                <a:solidFill>
                  <a:srgbClr val="000000"/>
                </a:solidFill>
                <a:latin typeface="+mn-ea"/>
                <a:ea typeface="+mn-ea"/>
              </a:rPr>
              <a:t>OKplaza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B2B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사업의 효율적 운영과 </a:t>
            </a:r>
            <a:r>
              <a:rPr lang="ko-KR" altLang="en-US" sz="1500" b="1" dirty="0" err="1">
                <a:solidFill>
                  <a:srgbClr val="000000"/>
                </a:solidFill>
                <a:latin typeface="+mn-ea"/>
                <a:ea typeface="+mn-ea"/>
              </a:rPr>
              <a:t>비지니스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환경변화에 따른 사용자 요구사항에 대해 신속하고 유연한 대응으로 고객 만족도를 극대화 시킬 수 있는 시스템 구축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gray">
          <a:xfrm>
            <a:off x="671867" y="1556792"/>
            <a:ext cx="2603989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en-US" altLang="ko-KR" sz="1200" b="1" u="sng" dirty="0">
                <a:solidFill>
                  <a:srgbClr val="FFFFFF"/>
                </a:solidFill>
                <a:latin typeface="+mn-ea"/>
              </a:rPr>
              <a:t>Process </a:t>
            </a:r>
            <a:r>
              <a:rPr kumimoji="0" lang="ko-KR" altLang="en-US" sz="1200" b="1" u="sng" dirty="0">
                <a:solidFill>
                  <a:srgbClr val="FFFFFF"/>
                </a:solidFill>
                <a:latin typeface="+mn-ea"/>
              </a:rPr>
              <a:t>개선 요구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gray">
          <a:xfrm>
            <a:off x="671867" y="1991767"/>
            <a:ext cx="2603989" cy="183905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 sz="1200" dirty="0">
              <a:latin typeface="+mn-ea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gray">
          <a:xfrm>
            <a:off x="3313354" y="1559967"/>
            <a:ext cx="2603988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kumimoji="0" lang="ko-KR" altLang="en-US" sz="1200" b="1" u="sng" dirty="0">
                <a:solidFill>
                  <a:srgbClr val="FFFFFF"/>
                </a:solidFill>
                <a:latin typeface="+mn-ea"/>
              </a:rPr>
              <a:t>사용자 기능개선 요구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gray">
          <a:xfrm>
            <a:off x="3313354" y="1994941"/>
            <a:ext cx="2603988" cy="183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gray">
          <a:xfrm>
            <a:off x="5975321" y="1559967"/>
            <a:ext cx="2603989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ko-KR" altLang="en-US" sz="1200" b="1" u="sng" dirty="0">
                <a:solidFill>
                  <a:srgbClr val="FFFFFF"/>
                </a:solidFill>
                <a:latin typeface="+mn-ea"/>
              </a:rPr>
              <a:t>시스템관리 및 보안 강화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gray">
          <a:xfrm>
            <a:off x="5975321" y="1994941"/>
            <a:ext cx="2603989" cy="183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gray">
          <a:xfrm>
            <a:off x="671867" y="2074317"/>
            <a:ext cx="2603989" cy="127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431800" indent="-1714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물류관리를 통한 상품재고 확보</a:t>
            </a:r>
            <a:endParaRPr kumimoji="0" lang="ko-KR" altLang="en-US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업체별 여신관리로 채권관리 및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주문제한 프로세스처리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5250" lvl="1" indent="-95250"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주문 옵션이 상이한 동일상품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주문처리</a:t>
            </a:r>
            <a:endParaRPr kumimoji="0"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95250" lvl="1" indent="-95250"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상품군 배분율관리를 통한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자동물량배분 발주처리</a:t>
            </a:r>
            <a:endParaRPr kumimoji="0"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gray">
          <a:xfrm>
            <a:off x="3313354" y="2074317"/>
            <a:ext cx="256881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모바일 바코드 사용으로 재고상품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입</a:t>
            </a:r>
            <a: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출고 편의성 확보</a:t>
            </a: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en-US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 eaLnBrk="1" latin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검색엔진을 이용한 상품 검색의 용이</a:t>
            </a: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유사어 동의어 관리</a:t>
            </a: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검색 제안어 관리</a:t>
            </a:r>
            <a:endParaRPr lang="ko-KR" altLang="en-US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 eaLnBrk="1" latin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이미지 첨부 시 편집가능 웹 툴 제공</a:t>
            </a:r>
            <a:endParaRPr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l" eaLnBrk="1" latin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택배정보 </a:t>
            </a: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>Open API</a:t>
            </a: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를 활용한 </a:t>
            </a: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실시간 택배정보 제공</a:t>
            </a:r>
            <a:endParaRPr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gray">
          <a:xfrm>
            <a:off x="5940153" y="2074317"/>
            <a:ext cx="2639158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필수 및 권고사항 개인정보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암호화 처리</a:t>
            </a:r>
            <a:endParaRPr kumimoji="0" lang="ko-KR" altLang="en-US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관리자 권한과 관련된 정보처리의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이력관리</a:t>
            </a:r>
            <a:endParaRPr kumimoji="0" lang="ko-KR" altLang="en-US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회원탈퇴 시 개인정보의 물리적 삭제</a:t>
            </a:r>
            <a:endParaRPr kumimoji="0"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첨부파일 암호화 처리</a:t>
            </a:r>
            <a:endParaRPr kumimoji="0"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개인정보 처리 방침 계약관리</a:t>
            </a:r>
            <a:endParaRPr kumimoji="0"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웹 표준에 맞는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>System 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호환성</a:t>
            </a:r>
            <a:endParaRPr kumimoji="0" lang="ko-KR" altLang="en-US" sz="11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09600" y="4005064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+mn-ea"/>
                <a:ea typeface="+mn-ea"/>
              </a:rPr>
              <a:t>(2) </a:t>
            </a:r>
            <a:r>
              <a:rPr lang="ko-KR" altLang="en-US" sz="1400" b="1" dirty="0" smtClean="0">
                <a:latin typeface="+mn-ea"/>
                <a:ea typeface="+mn-ea"/>
              </a:rPr>
              <a:t>구축 경과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3" name="오른쪽 화살표 32"/>
          <p:cNvSpPr/>
          <p:nvPr/>
        </p:nvSpPr>
        <p:spPr bwMode="auto">
          <a:xfrm>
            <a:off x="487072" y="4398784"/>
            <a:ext cx="8245424" cy="43204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4" name="오각형 33"/>
          <p:cNvSpPr/>
          <p:nvPr/>
        </p:nvSpPr>
        <p:spPr bwMode="auto">
          <a:xfrm>
            <a:off x="4544808" y="4369761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시스템 개발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atin typeface="+mn-ea"/>
              </a:rPr>
              <a:t>(‘15.10~’16.2</a:t>
            </a:r>
            <a:r>
              <a:rPr lang="ko-KR" altLang="en-US" sz="1100" b="1" dirty="0" smtClean="0">
                <a:latin typeface="+mn-ea"/>
              </a:rPr>
              <a:t>월</a:t>
            </a:r>
            <a:r>
              <a:rPr lang="en-US" altLang="ko-KR" sz="1100" b="1" dirty="0" smtClean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5" name="오각형 34"/>
          <p:cNvSpPr/>
          <p:nvPr/>
        </p:nvSpPr>
        <p:spPr bwMode="auto">
          <a:xfrm>
            <a:off x="2574793" y="4381913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시스템 설계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atin typeface="+mn-ea"/>
              </a:rPr>
              <a:t>(‘16.11~12</a:t>
            </a:r>
            <a:r>
              <a:rPr lang="ko-KR" altLang="en-US" sz="1100" b="1" dirty="0" smtClean="0">
                <a:latin typeface="+mn-ea"/>
              </a:rPr>
              <a:t>월</a:t>
            </a:r>
            <a:r>
              <a:rPr lang="en-US" altLang="ko-KR" sz="1100" b="1" dirty="0" smtClean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6" name="오각형 35"/>
          <p:cNvSpPr/>
          <p:nvPr/>
        </p:nvSpPr>
        <p:spPr bwMode="auto">
          <a:xfrm>
            <a:off x="609374" y="4381913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요건정의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atin typeface="+mn-ea"/>
              </a:rPr>
              <a:t>(‘16.10~11</a:t>
            </a:r>
            <a:r>
              <a:rPr lang="ko-KR" altLang="en-US" sz="1100" b="1" dirty="0" smtClean="0">
                <a:latin typeface="+mn-ea"/>
              </a:rPr>
              <a:t>월</a:t>
            </a:r>
            <a:r>
              <a:rPr lang="en-US" altLang="ko-KR" sz="1100" b="1" dirty="0" smtClean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7" name="오각형 36"/>
          <p:cNvSpPr/>
          <p:nvPr/>
        </p:nvSpPr>
        <p:spPr bwMode="auto">
          <a:xfrm>
            <a:off x="6511602" y="4369761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latin typeface="+mn-ea"/>
              </a:rPr>
              <a:t>오픈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ko-KR" altLang="en-US" sz="1100" b="1" dirty="0" smtClean="0">
                <a:latin typeface="+mn-ea"/>
              </a:rPr>
              <a:t>안정화</a:t>
            </a:r>
            <a:endParaRPr lang="en-US" altLang="ko-KR" sz="1100" b="1" dirty="0" smtClean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(’16</a:t>
            </a:r>
            <a:r>
              <a:rPr lang="en-US" altLang="ko-KR" sz="1100" b="1" dirty="0" smtClean="0">
                <a:latin typeface="+mn-ea"/>
              </a:rPr>
              <a:t>.</a:t>
            </a:r>
            <a:r>
              <a:rPr kumimoji="1" lang="en-US" altLang="ko-KR" sz="1100" b="1" dirty="0">
                <a:latin typeface="+mn-ea"/>
              </a:rPr>
              <a:t>3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월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511602" y="4967844"/>
            <a:ext cx="1892028" cy="14547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개발업체 및 현업부서 </a:t>
            </a: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100" b="1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테스트 시행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개선사항 반영 및 </a:t>
            </a: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100" b="1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버그 수정 반영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99914" y="4979996"/>
            <a:ext cx="1910948" cy="1442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요구사항 정의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 -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요건정의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/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요건분석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시스템 개선방안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 -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시스템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Gap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분석 </a:t>
            </a:r>
            <a:endParaRPr lang="en-US" altLang="ko-KR" sz="11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574793" y="4979996"/>
            <a:ext cx="1892028" cy="1442563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화면설계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-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업무별 화면설계 및 확인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DB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설계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-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화면확인에 따른 프로세스변경 도출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544808" y="4967844"/>
            <a:ext cx="1892028" cy="14547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업무별 시스템 개발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현업개선사항 검토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47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09600" y="617900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latin typeface="+mn-ea"/>
                <a:ea typeface="+mn-ea"/>
              </a:rPr>
              <a:t>12</a:t>
            </a:r>
            <a:r>
              <a:rPr lang="ko-KR" altLang="en-US" sz="1400" dirty="0" smtClean="0">
                <a:latin typeface="+mn-ea"/>
                <a:ea typeface="+mn-ea"/>
              </a:rPr>
              <a:t>월 </a:t>
            </a:r>
            <a:r>
              <a:rPr lang="en-US" altLang="ko-KR" sz="1400" dirty="0" smtClean="0">
                <a:latin typeface="+mn-ea"/>
                <a:ea typeface="+mn-ea"/>
              </a:rPr>
              <a:t>26</a:t>
            </a:r>
            <a:r>
              <a:rPr lang="ko-KR" altLang="en-US" sz="1400" dirty="0" smtClean="0">
                <a:latin typeface="+mn-ea"/>
                <a:ea typeface="+mn-ea"/>
              </a:rPr>
              <a:t>일 현재 </a:t>
            </a:r>
            <a:r>
              <a:rPr lang="en-US" altLang="ko-KR" sz="1400" dirty="0" smtClean="0">
                <a:latin typeface="+mn-ea"/>
                <a:ea typeface="+mn-ea"/>
              </a:rPr>
              <a:t>39%</a:t>
            </a:r>
            <a:r>
              <a:rPr lang="ko-KR" altLang="en-US" sz="1400" dirty="0" smtClean="0">
                <a:latin typeface="+mn-ea"/>
                <a:ea typeface="+mn-ea"/>
              </a:rPr>
              <a:t>의 실적을 완수 하였습니다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직사각형 9"/>
          <p:cNvSpPr>
            <a:spLocks noChangeArrowheads="1"/>
          </p:cNvSpPr>
          <p:nvPr/>
        </p:nvSpPr>
        <p:spPr bwMode="auto">
          <a:xfrm>
            <a:off x="3347864" y="2484253"/>
            <a:ext cx="5058005" cy="7514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과제 수행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80%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5535" y="1628654"/>
            <a:ext cx="1444290" cy="1607079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진행율</a:t>
            </a:r>
            <a:endParaRPr lang="en-US" altLang="ko-KR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18"/>
          <p:cNvSpPr>
            <a:spLocks noChangeArrowheads="1"/>
          </p:cNvSpPr>
          <p:nvPr/>
        </p:nvSpPr>
        <p:spPr bwMode="auto">
          <a:xfrm>
            <a:off x="1844222" y="1628652"/>
            <a:ext cx="6561647" cy="836207"/>
          </a:xfrm>
          <a:prstGeom prst="rect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65138"/>
              </p:ext>
            </p:extLst>
          </p:nvPr>
        </p:nvGraphicFramePr>
        <p:xfrm>
          <a:off x="395535" y="3429001"/>
          <a:ext cx="8010334" cy="266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5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6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17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48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4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단계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주요업무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가중치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진척율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가중치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87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분석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설계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기획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디자인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업무정의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프로세스설계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화면설계서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기능분해도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10%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8%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4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DB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설계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DB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스키마 설계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Table</a:t>
                      </a:r>
                      <a:r>
                        <a:rPr lang="en-US" altLang="ko-KR" sz="1100" baseline="0" dirty="0" smtClean="0">
                          <a:latin typeface="다음_Regular" pitchFamily="2" charset="-127"/>
                          <a:ea typeface="다음_Regular" pitchFamily="2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생성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5%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4%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879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구현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보안강화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암호화관리체계 구축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권한 부여 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History,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개인정보암호 등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15%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13%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87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검색기능강화</a:t>
                      </a: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검색엔진 색인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유사어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동의어 관리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제안어 검색</a:t>
                      </a:r>
                      <a:endParaRPr lang="en-US" altLang="ko-KR" sz="1100" dirty="0" smtClean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12%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0%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87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물류관리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물류재고상품관리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재고 입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출고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바코드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모바일 입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출고 등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35%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0%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87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여신관리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업체별 여신관리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여신한도관리 체계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여신주문실적 등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11%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8%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9383103"/>
                  </a:ext>
                </a:extLst>
              </a:tr>
              <a:tr h="2687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기타항목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장바구니 주문프로세스변경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이미지 웹 툴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개인동의관리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12%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11%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0938380"/>
                  </a:ext>
                </a:extLst>
              </a:tr>
              <a:tr h="26879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합     계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100%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44%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오른쪽 화살표 21"/>
          <p:cNvSpPr>
            <a:spLocks noChangeArrowheads="1"/>
          </p:cNvSpPr>
          <p:nvPr/>
        </p:nvSpPr>
        <p:spPr bwMode="auto">
          <a:xfrm>
            <a:off x="1846571" y="1628652"/>
            <a:ext cx="3081600" cy="838200"/>
          </a:xfrm>
          <a:prstGeom prst="rightArrow">
            <a:avLst>
              <a:gd name="adj1" fmla="val 50000"/>
              <a:gd name="adj2" fmla="val 50011"/>
            </a:avLst>
          </a:prstGeom>
          <a:solidFill>
            <a:srgbClr val="EAEAEA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오른쪽 화살표 16"/>
          <p:cNvSpPr>
            <a:spLocks noChangeArrowheads="1"/>
          </p:cNvSpPr>
          <p:nvPr/>
        </p:nvSpPr>
        <p:spPr bwMode="auto">
          <a:xfrm>
            <a:off x="1851208" y="1842966"/>
            <a:ext cx="3076964" cy="428625"/>
          </a:xfrm>
          <a:prstGeom prst="rightArrow">
            <a:avLst>
              <a:gd name="adj1" fmla="val 50000"/>
              <a:gd name="adj2" fmla="val 80166"/>
            </a:avLst>
          </a:prstGeom>
          <a:solidFill>
            <a:srgbClr val="FFC0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한쪽 모서리가 잘린 사각형 13"/>
          <p:cNvSpPr/>
          <p:nvPr/>
        </p:nvSpPr>
        <p:spPr bwMode="auto">
          <a:xfrm>
            <a:off x="5436096" y="1817288"/>
            <a:ext cx="1296144" cy="500062"/>
          </a:xfrm>
          <a:prstGeom prst="snip1Rect">
            <a:avLst/>
          </a:prstGeom>
          <a:solidFill>
            <a:srgbClr val="EAEAEA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dirty="0">
                <a:latin typeface="+mn-ea"/>
              </a:rPr>
              <a:t>실적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계획</a:t>
            </a:r>
            <a:endParaRPr lang="en-US" altLang="ko-KR" dirty="0">
              <a:latin typeface="+mn-ea"/>
            </a:endParaRPr>
          </a:p>
          <a:p>
            <a:pPr algn="ctr">
              <a:defRPr/>
            </a:pP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44% 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/ 44%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39826" y="1628652"/>
            <a:ext cx="6566044" cy="160708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1687848" y="1357252"/>
            <a:ext cx="303214" cy="2520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3648" y="1124744"/>
            <a:ext cx="802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2016.10.17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4755008" y="1361158"/>
            <a:ext cx="303214" cy="2520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9992" y="1128650"/>
            <a:ext cx="802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2016.12.26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8242606" y="1362664"/>
            <a:ext cx="303214" cy="2520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84368" y="1128650"/>
            <a:ext cx="802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2017.03.16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2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진행 현황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6" name="직사각형 7"/>
          <p:cNvSpPr>
            <a:spLocks noChangeArrowheads="1"/>
          </p:cNvSpPr>
          <p:nvPr/>
        </p:nvSpPr>
        <p:spPr bwMode="auto">
          <a:xfrm>
            <a:off x="1839825" y="2484253"/>
            <a:ext cx="1508039" cy="7514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분석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설계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15%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00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4"/>
          <p:cNvSpPr/>
          <p:nvPr/>
        </p:nvSpPr>
        <p:spPr>
          <a:xfrm>
            <a:off x="467544" y="2328268"/>
            <a:ext cx="1186013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기획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디자인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2" name="Rectangle 95"/>
          <p:cNvSpPr/>
          <p:nvPr/>
        </p:nvSpPr>
        <p:spPr>
          <a:xfrm>
            <a:off x="467544" y="2782648"/>
            <a:ext cx="1186013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DB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설계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3" name="Rectangle 96"/>
          <p:cNvSpPr/>
          <p:nvPr/>
        </p:nvSpPr>
        <p:spPr>
          <a:xfrm>
            <a:off x="467544" y="3234744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보안강화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5" name="Rectangle 94"/>
          <p:cNvSpPr/>
          <p:nvPr/>
        </p:nvSpPr>
        <p:spPr>
          <a:xfrm>
            <a:off x="467544" y="3698608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검색기능강화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6" name="Rectangle 95"/>
          <p:cNvSpPr/>
          <p:nvPr/>
        </p:nvSpPr>
        <p:spPr>
          <a:xfrm>
            <a:off x="467544" y="4160800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물류관리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7" name="Rectangle 96"/>
          <p:cNvSpPr/>
          <p:nvPr/>
        </p:nvSpPr>
        <p:spPr>
          <a:xfrm>
            <a:off x="467544" y="4622108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여신관리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9" name="Rectangle 96"/>
          <p:cNvSpPr/>
          <p:nvPr/>
        </p:nvSpPr>
        <p:spPr>
          <a:xfrm>
            <a:off x="467544" y="5083896"/>
            <a:ext cx="1186013" cy="47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기타항목</a:t>
            </a: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(</a:t>
            </a:r>
            <a:r>
              <a:rPr lang="ko-KR" altLang="en-US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개인동의</a:t>
            </a: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, </a:t>
            </a:r>
            <a:r>
              <a:rPr lang="ko-KR" altLang="en-US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장바구니</a:t>
            </a: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ko-KR" altLang="en-US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이미지편집툴</a:t>
            </a: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)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11" name="Rectangle 97"/>
          <p:cNvSpPr/>
          <p:nvPr/>
        </p:nvSpPr>
        <p:spPr>
          <a:xfrm>
            <a:off x="475523" y="5589240"/>
            <a:ext cx="1186013" cy="50400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 Mind Stone</a:t>
            </a:r>
          </a:p>
        </p:txBody>
      </p:sp>
      <p:cxnSp>
        <p:nvCxnSpPr>
          <p:cNvPr id="112" name="Straight Connector 107"/>
          <p:cNvCxnSpPr/>
          <p:nvPr/>
        </p:nvCxnSpPr>
        <p:spPr>
          <a:xfrm>
            <a:off x="1653554" y="5559940"/>
            <a:ext cx="6243786" cy="12314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01"/>
          <p:cNvCxnSpPr/>
          <p:nvPr/>
        </p:nvCxnSpPr>
        <p:spPr>
          <a:xfrm>
            <a:off x="2785981" y="23255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01"/>
          <p:cNvCxnSpPr/>
          <p:nvPr/>
        </p:nvCxnSpPr>
        <p:spPr>
          <a:xfrm>
            <a:off x="2504332" y="23255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01"/>
          <p:cNvCxnSpPr/>
          <p:nvPr/>
        </p:nvCxnSpPr>
        <p:spPr>
          <a:xfrm>
            <a:off x="2222683" y="2295442"/>
            <a:ext cx="0" cy="32636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01"/>
          <p:cNvCxnSpPr/>
          <p:nvPr/>
        </p:nvCxnSpPr>
        <p:spPr>
          <a:xfrm>
            <a:off x="1941033" y="23255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01"/>
          <p:cNvCxnSpPr/>
          <p:nvPr/>
        </p:nvCxnSpPr>
        <p:spPr>
          <a:xfrm>
            <a:off x="1659384" y="2285394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01"/>
          <p:cNvCxnSpPr/>
          <p:nvPr/>
        </p:nvCxnSpPr>
        <p:spPr>
          <a:xfrm>
            <a:off x="3898981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01"/>
          <p:cNvCxnSpPr/>
          <p:nvPr/>
        </p:nvCxnSpPr>
        <p:spPr>
          <a:xfrm>
            <a:off x="3617332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01"/>
          <p:cNvCxnSpPr/>
          <p:nvPr/>
        </p:nvCxnSpPr>
        <p:spPr>
          <a:xfrm>
            <a:off x="3335682" y="23255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01"/>
          <p:cNvCxnSpPr/>
          <p:nvPr/>
        </p:nvCxnSpPr>
        <p:spPr>
          <a:xfrm>
            <a:off x="3054033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1"/>
          <p:cNvCxnSpPr/>
          <p:nvPr/>
        </p:nvCxnSpPr>
        <p:spPr>
          <a:xfrm>
            <a:off x="5019421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01"/>
          <p:cNvCxnSpPr/>
          <p:nvPr/>
        </p:nvCxnSpPr>
        <p:spPr>
          <a:xfrm>
            <a:off x="4737772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01"/>
          <p:cNvCxnSpPr/>
          <p:nvPr/>
        </p:nvCxnSpPr>
        <p:spPr>
          <a:xfrm>
            <a:off x="4456122" y="23255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01"/>
          <p:cNvCxnSpPr/>
          <p:nvPr/>
        </p:nvCxnSpPr>
        <p:spPr>
          <a:xfrm>
            <a:off x="4174473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01"/>
          <p:cNvCxnSpPr/>
          <p:nvPr/>
        </p:nvCxnSpPr>
        <p:spPr>
          <a:xfrm>
            <a:off x="6151687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01"/>
          <p:cNvCxnSpPr/>
          <p:nvPr/>
        </p:nvCxnSpPr>
        <p:spPr>
          <a:xfrm>
            <a:off x="5870038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01"/>
          <p:cNvCxnSpPr/>
          <p:nvPr/>
        </p:nvCxnSpPr>
        <p:spPr>
          <a:xfrm>
            <a:off x="5588388" y="2325586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01"/>
          <p:cNvCxnSpPr/>
          <p:nvPr/>
        </p:nvCxnSpPr>
        <p:spPr>
          <a:xfrm>
            <a:off x="5306739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01"/>
          <p:cNvCxnSpPr/>
          <p:nvPr/>
        </p:nvCxnSpPr>
        <p:spPr>
          <a:xfrm>
            <a:off x="7273981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01"/>
          <p:cNvCxnSpPr/>
          <p:nvPr/>
        </p:nvCxnSpPr>
        <p:spPr>
          <a:xfrm>
            <a:off x="6992332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01"/>
          <p:cNvCxnSpPr/>
          <p:nvPr/>
        </p:nvCxnSpPr>
        <p:spPr>
          <a:xfrm>
            <a:off x="6710682" y="2325586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01"/>
          <p:cNvCxnSpPr/>
          <p:nvPr/>
        </p:nvCxnSpPr>
        <p:spPr>
          <a:xfrm>
            <a:off x="6429033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Pentagon 81"/>
          <p:cNvSpPr/>
          <p:nvPr/>
        </p:nvSpPr>
        <p:spPr>
          <a:xfrm>
            <a:off x="1653555" y="1827253"/>
            <a:ext cx="6243785" cy="50305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738" b="1" dirty="0">
                <a:latin typeface="+mn-ea"/>
                <a:cs typeface="나눔고딕"/>
              </a:rPr>
              <a:t> </a:t>
            </a:r>
            <a:r>
              <a:rPr lang="en-US" altLang="ko-KR" sz="738" b="1" dirty="0">
                <a:latin typeface="+mn-ea"/>
                <a:cs typeface="나눔고딕"/>
              </a:rPr>
              <a:t>Time</a:t>
            </a:r>
            <a:endParaRPr lang="en-US" sz="738" b="1" dirty="0">
              <a:latin typeface="+mn-ea"/>
              <a:cs typeface="나눔고딕"/>
            </a:endParaRPr>
          </a:p>
        </p:txBody>
      </p:sp>
      <p:sp>
        <p:nvSpPr>
          <p:cNvPr id="146" name="Pentagon 90"/>
          <p:cNvSpPr/>
          <p:nvPr/>
        </p:nvSpPr>
        <p:spPr>
          <a:xfrm>
            <a:off x="1663972" y="1897140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‘16</a:t>
            </a:r>
            <a:r>
              <a:rPr lang="ko-KR" altLang="en-US" sz="923" b="1" dirty="0" smtClean="0">
                <a:latin typeface="+mn-ea"/>
                <a:cs typeface="나눔고딕"/>
              </a:rPr>
              <a:t>년 </a:t>
            </a:r>
            <a:r>
              <a:rPr lang="en-US" altLang="ko-KR" sz="923" b="1" dirty="0" smtClean="0">
                <a:latin typeface="+mn-ea"/>
                <a:cs typeface="나눔고딕"/>
              </a:rPr>
              <a:t>10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7" name="Pentagon 90"/>
          <p:cNvSpPr/>
          <p:nvPr/>
        </p:nvSpPr>
        <p:spPr>
          <a:xfrm>
            <a:off x="2215050" y="1880872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11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8" name="Pentagon 90"/>
          <p:cNvSpPr/>
          <p:nvPr/>
        </p:nvSpPr>
        <p:spPr>
          <a:xfrm>
            <a:off x="3341026" y="1880872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12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9" name="Pentagon 90"/>
          <p:cNvSpPr/>
          <p:nvPr/>
        </p:nvSpPr>
        <p:spPr>
          <a:xfrm>
            <a:off x="4467001" y="1880872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‘17</a:t>
            </a:r>
            <a:r>
              <a:rPr lang="ko-KR" altLang="en-US" sz="923" b="1" dirty="0" smtClean="0">
                <a:latin typeface="+mn-ea"/>
                <a:cs typeface="나눔고딕"/>
              </a:rPr>
              <a:t>년 </a:t>
            </a:r>
            <a:r>
              <a:rPr lang="en-US" altLang="ko-KR" sz="923" b="1" dirty="0" smtClean="0">
                <a:latin typeface="+mn-ea"/>
                <a:cs typeface="나눔고딕"/>
              </a:rPr>
              <a:t>1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50" name="Pentagon 90"/>
          <p:cNvSpPr/>
          <p:nvPr/>
        </p:nvSpPr>
        <p:spPr>
          <a:xfrm>
            <a:off x="5592977" y="1880872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23" b="1" dirty="0" smtClean="0">
                <a:latin typeface="+mn-ea"/>
                <a:cs typeface="나눔고딕"/>
              </a:rPr>
              <a:t>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53" name="Straight Connector 108"/>
          <p:cNvCxnSpPr/>
          <p:nvPr/>
        </p:nvCxnSpPr>
        <p:spPr>
          <a:xfrm>
            <a:off x="1661536" y="3226147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09"/>
          <p:cNvCxnSpPr/>
          <p:nvPr/>
        </p:nvCxnSpPr>
        <p:spPr>
          <a:xfrm>
            <a:off x="1661536" y="3674569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10"/>
          <p:cNvCxnSpPr/>
          <p:nvPr/>
        </p:nvCxnSpPr>
        <p:spPr>
          <a:xfrm>
            <a:off x="1661536" y="2770880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08"/>
          <p:cNvCxnSpPr/>
          <p:nvPr/>
        </p:nvCxnSpPr>
        <p:spPr>
          <a:xfrm>
            <a:off x="1661536" y="4615675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09"/>
          <p:cNvCxnSpPr/>
          <p:nvPr/>
        </p:nvCxnSpPr>
        <p:spPr>
          <a:xfrm>
            <a:off x="1661536" y="5074144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10"/>
          <p:cNvCxnSpPr/>
          <p:nvPr/>
        </p:nvCxnSpPr>
        <p:spPr>
          <a:xfrm>
            <a:off x="1661536" y="4140311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왼쪽/오른쪽 화살표 162"/>
          <p:cNvSpPr/>
          <p:nvPr/>
        </p:nvSpPr>
        <p:spPr>
          <a:xfrm>
            <a:off x="1656516" y="2462225"/>
            <a:ext cx="2795923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n-ea"/>
            </a:endParaRPr>
          </a:p>
        </p:txBody>
      </p:sp>
      <p:sp>
        <p:nvSpPr>
          <p:cNvPr id="172" name="왼쪽/오른쪽 화살표 171"/>
          <p:cNvSpPr/>
          <p:nvPr/>
        </p:nvSpPr>
        <p:spPr>
          <a:xfrm>
            <a:off x="1687390" y="3356372"/>
            <a:ext cx="2475267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lt1"/>
              </a:solidFill>
              <a:latin typeface="+mn-ea"/>
            </a:endParaRPr>
          </a:p>
        </p:txBody>
      </p:sp>
      <p:grpSp>
        <p:nvGrpSpPr>
          <p:cNvPr id="184" name="Group 100"/>
          <p:cNvGrpSpPr/>
          <p:nvPr/>
        </p:nvGrpSpPr>
        <p:grpSpPr>
          <a:xfrm>
            <a:off x="2849796" y="1324851"/>
            <a:ext cx="3958269" cy="303949"/>
            <a:chOff x="415486" y="2351986"/>
            <a:chExt cx="4288125" cy="329278"/>
          </a:xfrm>
        </p:grpSpPr>
        <p:cxnSp>
          <p:nvCxnSpPr>
            <p:cNvPr id="18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+mn-ea"/>
                <a:cs typeface="나눔고딕"/>
              </a:endParaRPr>
            </a:p>
          </p:txBody>
        </p:sp>
      </p:grpSp>
      <p:cxnSp>
        <p:nvCxnSpPr>
          <p:cNvPr id="187" name="Straight Connector 101"/>
          <p:cNvCxnSpPr>
            <a:stCxn id="145" idx="3"/>
          </p:cNvCxnSpPr>
          <p:nvPr/>
        </p:nvCxnSpPr>
        <p:spPr>
          <a:xfrm>
            <a:off x="7897340" y="2078779"/>
            <a:ext cx="0" cy="350180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3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추진사항 및 일정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762000" y="620688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고도화 수행은 총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개월 간 수행하며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기획의 중요도가 낮은 보안강화 및 기타항목은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개발을 선행 하였으며 그 외 항목은 기획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디자인 후 개발을 진행합니다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7" name="Pentagon 90"/>
          <p:cNvSpPr/>
          <p:nvPr/>
        </p:nvSpPr>
        <p:spPr>
          <a:xfrm>
            <a:off x="6732240" y="1882028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23" b="1" dirty="0" smtClean="0">
                <a:latin typeface="+mn-ea"/>
                <a:cs typeface="나눔고딕"/>
              </a:rPr>
              <a:t>3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89" name="왼쪽/오른쪽 화살표 88"/>
          <p:cNvSpPr/>
          <p:nvPr/>
        </p:nvSpPr>
        <p:spPr>
          <a:xfrm>
            <a:off x="3646276" y="2913109"/>
            <a:ext cx="781812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n-ea"/>
            </a:endParaRPr>
          </a:p>
        </p:txBody>
      </p:sp>
      <p:sp>
        <p:nvSpPr>
          <p:cNvPr id="90" name="왼쪽/오른쪽 화살표 89"/>
          <p:cNvSpPr/>
          <p:nvPr/>
        </p:nvSpPr>
        <p:spPr>
          <a:xfrm>
            <a:off x="1678066" y="5217365"/>
            <a:ext cx="3046334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lt1"/>
              </a:solidFill>
              <a:latin typeface="+mn-ea"/>
            </a:endParaRPr>
          </a:p>
        </p:txBody>
      </p:sp>
      <p:sp>
        <p:nvSpPr>
          <p:cNvPr id="99" name="왼쪽/오른쪽 화살표 98"/>
          <p:cNvSpPr/>
          <p:nvPr/>
        </p:nvSpPr>
        <p:spPr>
          <a:xfrm>
            <a:off x="4458129" y="3819184"/>
            <a:ext cx="1839508" cy="17761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00" name="Rectangle 97"/>
          <p:cNvSpPr/>
          <p:nvPr/>
        </p:nvSpPr>
        <p:spPr>
          <a:xfrm>
            <a:off x="1679947" y="5581024"/>
            <a:ext cx="6217393" cy="504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92" name="Rectangular Callout 97"/>
          <p:cNvSpPr/>
          <p:nvPr/>
        </p:nvSpPr>
        <p:spPr>
          <a:xfrm>
            <a:off x="3183752" y="5693065"/>
            <a:ext cx="897515" cy="359984"/>
          </a:xfrm>
          <a:prstGeom prst="wedgeRectCallout">
            <a:avLst>
              <a:gd name="adj1" fmla="val -4541"/>
              <a:gd name="adj2" fmla="val -78062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  <a:cs typeface="나눔고딕"/>
              </a:rPr>
              <a:t>1</a:t>
            </a:r>
            <a:r>
              <a:rPr lang="ko-KR" altLang="en-US" sz="1000" b="1" dirty="0" smtClean="0">
                <a:latin typeface="+mn-ea"/>
                <a:cs typeface="나눔고딕"/>
              </a:rPr>
              <a:t>차 이관</a:t>
            </a:r>
            <a:r>
              <a:rPr lang="en-US" altLang="ko-KR" sz="1000" b="1" dirty="0" smtClean="0">
                <a:latin typeface="+mn-ea"/>
                <a:cs typeface="나눔고딕"/>
              </a:rPr>
              <a:t/>
            </a:r>
            <a:br>
              <a:rPr lang="en-US" altLang="ko-KR" sz="1000" b="1" dirty="0" smtClean="0">
                <a:latin typeface="+mn-ea"/>
                <a:cs typeface="나눔고딕"/>
              </a:rPr>
            </a:br>
            <a:r>
              <a:rPr lang="en-US" altLang="ko-KR" sz="1000" b="1" dirty="0" smtClean="0">
                <a:latin typeface="+mn-ea"/>
                <a:cs typeface="나눔고딕"/>
              </a:rPr>
              <a:t>(</a:t>
            </a:r>
            <a:r>
              <a:rPr lang="ko-KR" altLang="en-US" sz="1000" b="1" dirty="0" smtClean="0">
                <a:latin typeface="+mn-ea"/>
                <a:cs typeface="나눔고딕"/>
              </a:rPr>
              <a:t>보안강화</a:t>
            </a:r>
            <a:r>
              <a:rPr lang="en-US" altLang="ko-KR" sz="1000" b="1" dirty="0" smtClean="0">
                <a:latin typeface="+mn-ea"/>
                <a:cs typeface="나눔고딕"/>
              </a:rPr>
              <a:t>)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94" name="Rectangular Callout 97"/>
          <p:cNvSpPr/>
          <p:nvPr/>
        </p:nvSpPr>
        <p:spPr>
          <a:xfrm>
            <a:off x="4716016" y="5693621"/>
            <a:ext cx="897515" cy="359984"/>
          </a:xfrm>
          <a:prstGeom prst="wedgeRectCallout">
            <a:avLst>
              <a:gd name="adj1" fmla="val -15737"/>
              <a:gd name="adj2" fmla="val -75270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n-ea"/>
                <a:cs typeface="나눔고딕"/>
              </a:rPr>
              <a:t>2</a:t>
            </a:r>
            <a:r>
              <a:rPr lang="ko-KR" altLang="en-US" sz="1000" b="1" dirty="0" smtClean="0">
                <a:latin typeface="+mn-ea"/>
                <a:cs typeface="나눔고딕"/>
              </a:rPr>
              <a:t>차 이관</a:t>
            </a:r>
            <a:r>
              <a:rPr lang="en-US" altLang="ko-KR" sz="1000" b="1" dirty="0" smtClean="0">
                <a:latin typeface="+mn-ea"/>
                <a:cs typeface="나눔고딕"/>
              </a:rPr>
              <a:t/>
            </a:r>
            <a:br>
              <a:rPr lang="en-US" altLang="ko-KR" sz="1000" b="1" dirty="0" smtClean="0">
                <a:latin typeface="+mn-ea"/>
                <a:cs typeface="나눔고딕"/>
              </a:rPr>
            </a:br>
            <a:r>
              <a:rPr lang="en-US" altLang="ko-KR" sz="1000" b="1" dirty="0" smtClean="0">
                <a:latin typeface="+mn-ea"/>
                <a:cs typeface="나눔고딕"/>
              </a:rPr>
              <a:t>(</a:t>
            </a:r>
            <a:r>
              <a:rPr lang="ko-KR" altLang="en-US" sz="1000" b="1" dirty="0" smtClean="0">
                <a:latin typeface="+mn-ea"/>
                <a:cs typeface="나눔고딕"/>
              </a:rPr>
              <a:t>여신관리</a:t>
            </a:r>
            <a:r>
              <a:rPr lang="en-US" altLang="ko-KR" sz="1000" b="1" dirty="0" smtClean="0">
                <a:latin typeface="+mn-ea"/>
                <a:cs typeface="나눔고딕"/>
              </a:rPr>
              <a:t>)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96" name="Rectangular Callout 97"/>
          <p:cNvSpPr/>
          <p:nvPr/>
        </p:nvSpPr>
        <p:spPr>
          <a:xfrm>
            <a:off x="5652120" y="5691392"/>
            <a:ext cx="1656184" cy="359984"/>
          </a:xfrm>
          <a:prstGeom prst="wedgeRectCallout">
            <a:avLst>
              <a:gd name="adj1" fmla="val 13661"/>
              <a:gd name="adj2" fmla="val -69688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  <a:cs typeface="나눔고딕"/>
              </a:rPr>
              <a:t>3</a:t>
            </a:r>
            <a:r>
              <a:rPr lang="ko-KR" altLang="en-US" sz="1000" b="1" dirty="0" smtClean="0">
                <a:latin typeface="+mn-ea"/>
                <a:cs typeface="나눔고딕"/>
              </a:rPr>
              <a:t>차 이관</a:t>
            </a:r>
            <a:r>
              <a:rPr lang="en-US" altLang="ko-KR" sz="1000" b="1" dirty="0" smtClean="0">
                <a:latin typeface="+mn-ea"/>
                <a:cs typeface="나눔고딕"/>
              </a:rPr>
              <a:t/>
            </a:r>
            <a:br>
              <a:rPr lang="en-US" altLang="ko-KR" sz="1000" b="1" dirty="0" smtClean="0">
                <a:latin typeface="+mn-ea"/>
                <a:cs typeface="나눔고딕"/>
              </a:rPr>
            </a:br>
            <a:r>
              <a:rPr lang="en-US" altLang="ko-KR" sz="1000" b="1" dirty="0" smtClean="0">
                <a:latin typeface="+mn-ea"/>
                <a:cs typeface="나눔고딕"/>
              </a:rPr>
              <a:t>(</a:t>
            </a:r>
            <a:r>
              <a:rPr lang="ko-KR" altLang="en-US" sz="1000" b="1" dirty="0" smtClean="0">
                <a:latin typeface="+mn-ea"/>
                <a:cs typeface="나눔고딕"/>
              </a:rPr>
              <a:t>물류관리</a:t>
            </a:r>
            <a:r>
              <a:rPr lang="en-US" altLang="ko-KR" sz="1000" b="1" dirty="0" smtClean="0">
                <a:latin typeface="+mn-ea"/>
                <a:cs typeface="나눔고딕"/>
              </a:rPr>
              <a:t>, </a:t>
            </a:r>
            <a:r>
              <a:rPr lang="ko-KR" altLang="en-US" sz="1000" b="1" dirty="0" smtClean="0">
                <a:latin typeface="+mn-ea"/>
                <a:cs typeface="나눔고딕"/>
              </a:rPr>
              <a:t>검색기능강화 </a:t>
            </a:r>
            <a:r>
              <a:rPr lang="en-US" altLang="ko-KR" sz="1000" b="1" dirty="0" smtClean="0">
                <a:latin typeface="+mn-ea"/>
                <a:cs typeface="나눔고딕"/>
              </a:rPr>
              <a:t>)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97" name="Oval 14"/>
          <p:cNvSpPr/>
          <p:nvPr/>
        </p:nvSpPr>
        <p:spPr>
          <a:xfrm>
            <a:off x="6604876" y="5471924"/>
            <a:ext cx="189324" cy="1893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3" name="Oval 14"/>
          <p:cNvSpPr/>
          <p:nvPr/>
        </p:nvSpPr>
        <p:spPr>
          <a:xfrm>
            <a:off x="4932040" y="5477040"/>
            <a:ext cx="189324" cy="1893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104" name="왼쪽/오른쪽 화살표 103"/>
          <p:cNvSpPr/>
          <p:nvPr/>
        </p:nvSpPr>
        <p:spPr>
          <a:xfrm>
            <a:off x="4185798" y="4293020"/>
            <a:ext cx="2522573" cy="17761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08" name="왼쪽/오른쪽 화살표 107"/>
          <p:cNvSpPr/>
          <p:nvPr/>
        </p:nvSpPr>
        <p:spPr>
          <a:xfrm>
            <a:off x="3346185" y="4733405"/>
            <a:ext cx="1673902" cy="17761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91" name="Oval 14"/>
          <p:cNvSpPr/>
          <p:nvPr/>
        </p:nvSpPr>
        <p:spPr>
          <a:xfrm>
            <a:off x="3522670" y="5471924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5" name="왼쪽/오른쪽 화살표 64"/>
          <p:cNvSpPr/>
          <p:nvPr/>
        </p:nvSpPr>
        <p:spPr>
          <a:xfrm>
            <a:off x="4047811" y="2459293"/>
            <a:ext cx="401193" cy="177619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n-ea"/>
            </a:endParaRPr>
          </a:p>
        </p:txBody>
      </p:sp>
      <p:sp>
        <p:nvSpPr>
          <p:cNvPr id="66" name="왼쪽/오른쪽 화살표 65"/>
          <p:cNvSpPr/>
          <p:nvPr/>
        </p:nvSpPr>
        <p:spPr>
          <a:xfrm>
            <a:off x="4190940" y="2914434"/>
            <a:ext cx="249110" cy="177619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n-ea"/>
            </a:endParaRPr>
          </a:p>
        </p:txBody>
      </p:sp>
      <p:sp>
        <p:nvSpPr>
          <p:cNvPr id="67" name="왼쪽/오른쪽 화살표 66"/>
          <p:cNvSpPr/>
          <p:nvPr/>
        </p:nvSpPr>
        <p:spPr>
          <a:xfrm>
            <a:off x="4479050" y="5227874"/>
            <a:ext cx="249110" cy="177619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895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42164"/>
              </p:ext>
            </p:extLst>
          </p:nvPr>
        </p:nvGraphicFramePr>
        <p:xfrm>
          <a:off x="539552" y="908720"/>
          <a:ext cx="8147248" cy="52910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2193">
                  <a:extLst>
                    <a:ext uri="{9D8B030D-6E8A-4147-A177-3AD203B41FA5}">
                      <a16:colId xmlns:a16="http://schemas.microsoft.com/office/drawing/2014/main" xmlns="" val="3834828161"/>
                    </a:ext>
                  </a:extLst>
                </a:gridCol>
                <a:gridCol w="4389090">
                  <a:extLst>
                    <a:ext uri="{9D8B030D-6E8A-4147-A177-3AD203B41FA5}">
                      <a16:colId xmlns:a16="http://schemas.microsoft.com/office/drawing/2014/main" xmlns="" val="714606761"/>
                    </a:ext>
                  </a:extLst>
                </a:gridCol>
                <a:gridCol w="6857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기능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내용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0522071"/>
                  </a:ext>
                </a:extLst>
              </a:tr>
              <a:tr h="234809">
                <a:tc rowSpan="13"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</a:rPr>
                        <a:t>물류관리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물류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수탁입고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DB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7401752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물류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수탁출고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274056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물류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수탁상품</a:t>
                      </a:r>
                      <a:r>
                        <a:rPr lang="ko-KR" altLang="en-US" sz="1000" u="none" strike="noStrike" dirty="0">
                          <a:effectLst/>
                        </a:rPr>
                        <a:t> 현황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2883072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물류 서비스관리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9288748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수탁상품</a:t>
                      </a:r>
                      <a:r>
                        <a:rPr lang="ko-KR" altLang="en-US" sz="1000" u="none" strike="noStrike" dirty="0">
                          <a:effectLst/>
                        </a:rPr>
                        <a:t> 주문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주문 프로세스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0358356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재고관리</a:t>
                      </a:r>
                      <a:r>
                        <a:rPr lang="en-US" altLang="ko-KR" sz="1000" u="none" strike="noStrike" dirty="0">
                          <a:effectLst/>
                        </a:rPr>
                        <a:t>(A</a:t>
                      </a:r>
                      <a:r>
                        <a:rPr lang="ko-KR" altLang="en-US" sz="1000" u="none" strike="noStrike" dirty="0">
                          <a:effectLst/>
                        </a:rPr>
                        <a:t>급</a:t>
                      </a:r>
                      <a:r>
                        <a:rPr lang="en-US" altLang="ko-KR" sz="1000" u="none" strike="noStrike" dirty="0">
                          <a:effectLst/>
                        </a:rPr>
                        <a:t>, B</a:t>
                      </a:r>
                      <a:r>
                        <a:rPr lang="ko-KR" altLang="en-US" sz="1000" u="none" strike="noStrike" dirty="0">
                          <a:effectLst/>
                        </a:rPr>
                        <a:t>급 자재관리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5566521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평균 소요량 산출 및 현재 적정 재고량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508716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안전재고</a:t>
                      </a:r>
                      <a:r>
                        <a:rPr lang="ko-KR" altLang="en-US" sz="1000" u="none" strike="noStrike" dirty="0">
                          <a:effectLst/>
                        </a:rPr>
                        <a:t>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9032657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바코드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876195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재고입출고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</a:rPr>
                        <a:t>인터페이스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3361192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모바일 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안드로이드</a:t>
                      </a:r>
                      <a:r>
                        <a:rPr lang="en-US" altLang="ko-KR" sz="1000" u="none" strike="noStrike" dirty="0">
                          <a:effectLst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</a:rPr>
                        <a:t>인식 </a:t>
                      </a:r>
                      <a:r>
                        <a:rPr lang="en-US" altLang="ko-KR" sz="1000" u="none" strike="noStrike" dirty="0">
                          <a:effectLst/>
                        </a:rPr>
                        <a:t>App </a:t>
                      </a:r>
                      <a:r>
                        <a:rPr lang="ko-KR" altLang="en-US" sz="1000" u="none" strike="noStrike" dirty="0">
                          <a:effectLst/>
                        </a:rPr>
                        <a:t>개발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373100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모바일 입출고 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5788901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모바일 입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출고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재고상세정보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3665567"/>
                  </a:ext>
                </a:extLst>
              </a:tr>
              <a:tr h="234809">
                <a:tc rowSpan="5"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</a:rPr>
                        <a:t>여신관리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법인 등록 시 여신한도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평가정보</a:t>
                      </a:r>
                      <a:r>
                        <a:rPr lang="ko-KR" altLang="en-US" sz="1000" u="none" strike="noStrike" dirty="0">
                          <a:effectLst/>
                        </a:rPr>
                        <a:t> 관리체계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58%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개발완료</a:t>
                      </a: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2959008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법인정보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여신금액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미납채권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미정산금액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3745334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업체별 여신관리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3587144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주문실적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286885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업체별 여신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잔여한도</a:t>
                      </a:r>
                      <a:r>
                        <a:rPr lang="ko-KR" altLang="en-US" sz="1000" u="none" strike="noStrike" dirty="0">
                          <a:effectLst/>
                        </a:rPr>
                        <a:t> 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5846210"/>
                  </a:ext>
                </a:extLst>
              </a:tr>
              <a:tr h="234809">
                <a:tc rowSpan="3"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</a:rPr>
                        <a:t>장바구니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및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ko-KR" altLang="en-US" sz="1000" u="none" strike="noStrike" dirty="0" smtClean="0">
                          <a:effectLst/>
                        </a:rPr>
                        <a:t>주문프로세스 </a:t>
                      </a:r>
                      <a:r>
                        <a:rPr lang="ko-KR" altLang="en-US" sz="1000" u="none" strike="noStrike" dirty="0">
                          <a:effectLst/>
                        </a:rPr>
                        <a:t>변경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동일상품코드 주문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발주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취소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발주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접수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출하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입고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반품 처리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lang="en-US" altLang="ko-KR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643682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상품군에 따른 자동물량배분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483271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택배정보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실시간조회</a:t>
                      </a:r>
                      <a:r>
                        <a:rPr lang="en-US" altLang="ko-KR" sz="1000" u="none" strike="noStrike" dirty="0">
                          <a:effectLst/>
                        </a:rPr>
                        <a:t>(Open-API </a:t>
                      </a:r>
                      <a:r>
                        <a:rPr lang="ko-KR" altLang="en-US" sz="1000" u="none" strike="noStrike" dirty="0">
                          <a:effectLst/>
                        </a:rPr>
                        <a:t>활용한 택배 정보 제공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1771766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4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구축 범위</a:t>
            </a:r>
            <a:endParaRPr lang="ko-KR" altLang="en-US" sz="17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165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44469"/>
              </p:ext>
            </p:extLst>
          </p:nvPr>
        </p:nvGraphicFramePr>
        <p:xfrm>
          <a:off x="539551" y="980728"/>
          <a:ext cx="8208913" cy="4837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xmlns="" val="3834828161"/>
                    </a:ext>
                  </a:extLst>
                </a:gridCol>
                <a:gridCol w="4626181">
                  <a:extLst>
                    <a:ext uri="{9D8B030D-6E8A-4147-A177-3AD203B41FA5}">
                      <a16:colId xmlns:a16="http://schemas.microsoft.com/office/drawing/2014/main" xmlns="" val="714606761"/>
                    </a:ext>
                  </a:extLst>
                </a:gridCol>
                <a:gridCol w="7602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23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기능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내용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0522071"/>
                  </a:ext>
                </a:extLst>
              </a:tr>
              <a:tr h="275135"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 유사어 동의어 관리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중 개발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4413568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7401752"/>
                  </a:ext>
                </a:extLst>
              </a:tr>
              <a:tr h="2751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관리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첨부 시 이미지를 편집할 수 있는 기능 제공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2740560"/>
                  </a:ext>
                </a:extLst>
              </a:tr>
              <a:tr h="275135">
                <a:tc rowSpan="4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개인동의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변경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개발완료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82883072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(index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9288748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회원등록 및 탈퇴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0358356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 개인 정보처리방침 관리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5566521"/>
                  </a:ext>
                </a:extLst>
              </a:tr>
              <a:tr h="275135">
                <a:tc rowSpan="6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보안강화</a:t>
                      </a:r>
                    </a:p>
                  </a:txBody>
                  <a:tcPr marL="7200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변경 주기 설정 및 구성 체계 설정 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6508716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계정에 대한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권한부여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History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 구현  필요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9032657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정보의 접속 기록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처리에 대한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History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 구현 필요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876195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개인정보 표시 현황 파악 및 수정 조치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3361192"/>
                  </a:ext>
                </a:extLst>
              </a:tr>
              <a:tr h="904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상세주소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AES Encrypt/Decrypt) 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보안정보 마이그레이션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각서비스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발주정보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세금계산서정보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3731000"/>
                  </a:ext>
                </a:extLst>
              </a:tr>
              <a:tr h="546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복호화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 API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AES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블록암호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첨부파일 암호화 마이그레이션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5788901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4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구축 범위</a:t>
            </a:r>
            <a:endParaRPr lang="ko-KR" altLang="en-US" sz="17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56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5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구축 내역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09600" y="617900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+mn-ea"/>
                <a:ea typeface="+mn-ea"/>
              </a:rPr>
              <a:t>(1) </a:t>
            </a:r>
            <a:r>
              <a:rPr lang="ko-KR" altLang="en-US" sz="1400" b="1" dirty="0" smtClean="0">
                <a:latin typeface="+mn-ea"/>
                <a:ea typeface="+mn-ea"/>
              </a:rPr>
              <a:t>장바구니 및 주문프로세스 변경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gray">
          <a:xfrm>
            <a:off x="671867" y="1136630"/>
            <a:ext cx="2603989" cy="364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ko-KR" altLang="en-US" sz="1100" b="1" dirty="0" smtClean="0">
                <a:solidFill>
                  <a:srgbClr val="FFFFFF"/>
                </a:solidFill>
                <a:latin typeface="+mn-ea"/>
              </a:rPr>
              <a:t>주문옵션이 상이한 동일상품 주문처리</a:t>
            </a:r>
            <a:endParaRPr kumimoji="0" lang="ko-KR" altLang="en-US" sz="11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671867" y="1487711"/>
            <a:ext cx="8014933" cy="244534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 sz="1200" dirty="0"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15" y="1628800"/>
            <a:ext cx="1584176" cy="124490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33" y="1843263"/>
            <a:ext cx="1294139" cy="5500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91465"/>
            <a:ext cx="1584176" cy="124490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138" y="2852936"/>
            <a:ext cx="1165041" cy="5431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411" y="1544937"/>
            <a:ext cx="3843587" cy="233725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</p:pic>
      <p:pic>
        <p:nvPicPr>
          <p:cNvPr id="28" name="Picture 289" descr="화살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4" t="70580" r="14194"/>
          <a:stretch>
            <a:fillRect/>
          </a:stretch>
        </p:blipFill>
        <p:spPr bwMode="auto">
          <a:xfrm rot="5400000">
            <a:off x="2549414" y="2336977"/>
            <a:ext cx="2949575" cy="71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gray">
          <a:xfrm>
            <a:off x="5508104" y="2343032"/>
            <a:ext cx="1368152" cy="300194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 bwMode="gray">
          <a:xfrm>
            <a:off x="5528200" y="3190766"/>
            <a:ext cx="1368152" cy="300194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gray">
          <a:xfrm>
            <a:off x="3057943" y="2828247"/>
            <a:ext cx="385826" cy="5678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gray">
          <a:xfrm>
            <a:off x="2009856" y="1834776"/>
            <a:ext cx="385826" cy="5678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gray">
          <a:xfrm>
            <a:off x="683568" y="4072380"/>
            <a:ext cx="2603989" cy="3647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 b="1" dirty="0">
                <a:solidFill>
                  <a:srgbClr val="FFFFFF"/>
                </a:solidFill>
                <a:latin typeface="+mn-ea"/>
              </a:rPr>
              <a:t>상품군에 따른 자동물량배분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gray">
          <a:xfrm>
            <a:off x="683568" y="4425392"/>
            <a:ext cx="8014933" cy="215731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 sz="1200" dirty="0">
              <a:latin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031112" y="4672970"/>
            <a:ext cx="2733625" cy="874734"/>
            <a:chOff x="868863" y="4861163"/>
            <a:chExt cx="3638455" cy="1164270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8863" y="5117810"/>
              <a:ext cx="3638455" cy="90762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8863" y="4861163"/>
              <a:ext cx="1304925" cy="228600"/>
            </a:xfrm>
            <a:prstGeom prst="rect">
              <a:avLst/>
            </a:prstGeom>
          </p:spPr>
        </p:pic>
      </p:grpSp>
      <p:sp>
        <p:nvSpPr>
          <p:cNvPr id="38" name="직사각형 37"/>
          <p:cNvSpPr/>
          <p:nvPr/>
        </p:nvSpPr>
        <p:spPr bwMode="gray">
          <a:xfrm>
            <a:off x="971601" y="4653136"/>
            <a:ext cx="2876942" cy="93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267745" y="5639480"/>
            <a:ext cx="220469" cy="234949"/>
            <a:chOff x="6128585" y="3345618"/>
            <a:chExt cx="385134" cy="385134"/>
          </a:xfrm>
        </p:grpSpPr>
        <p:sp>
          <p:nvSpPr>
            <p:cNvPr id="41" name="타원 40"/>
            <p:cNvSpPr/>
            <p:nvPr/>
          </p:nvSpPr>
          <p:spPr bwMode="auto">
            <a:xfrm>
              <a:off x="6128585" y="3345618"/>
              <a:ext cx="385134" cy="38513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b="1" dirty="0" smtClea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6204634" y="3421650"/>
              <a:ext cx="233072" cy="233071"/>
              <a:chOff x="8152899" y="2565079"/>
              <a:chExt cx="470729" cy="470729"/>
            </a:xfrm>
            <a:solidFill>
              <a:schemeClr val="bg1"/>
            </a:solidFill>
          </p:grpSpPr>
          <p:sp>
            <p:nvSpPr>
              <p:cNvPr id="43" name="직사각형 42"/>
              <p:cNvSpPr/>
              <p:nvPr/>
            </p:nvSpPr>
            <p:spPr bwMode="auto">
              <a:xfrm>
                <a:off x="8345760" y="2565079"/>
                <a:ext cx="85008" cy="470729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 bwMode="auto">
              <a:xfrm rot="16200000">
                <a:off x="8345760" y="2565079"/>
                <a:ext cx="85008" cy="470729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45" name="AutoShape 134"/>
          <p:cNvSpPr>
            <a:spLocks noChangeArrowheads="1"/>
          </p:cNvSpPr>
          <p:nvPr/>
        </p:nvSpPr>
        <p:spPr bwMode="auto">
          <a:xfrm>
            <a:off x="1972095" y="6014933"/>
            <a:ext cx="511674" cy="32203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AutoShape 134"/>
          <p:cNvSpPr>
            <a:spLocks noChangeArrowheads="1"/>
          </p:cNvSpPr>
          <p:nvPr/>
        </p:nvSpPr>
        <p:spPr bwMode="auto">
          <a:xfrm>
            <a:off x="2620167" y="6021288"/>
            <a:ext cx="511674" cy="32203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AutoShape 134"/>
          <p:cNvSpPr>
            <a:spLocks noChangeArrowheads="1"/>
          </p:cNvSpPr>
          <p:nvPr/>
        </p:nvSpPr>
        <p:spPr bwMode="auto">
          <a:xfrm>
            <a:off x="3268239" y="6021288"/>
            <a:ext cx="511674" cy="32203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pPr algn="ctr"/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7965" y="5999520"/>
            <a:ext cx="1053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진열 </a:t>
            </a:r>
            <a:r>
              <a:rPr lang="en-US" altLang="ko-KR" sz="1000" b="1" dirty="0" smtClean="0"/>
              <a:t>BP</a:t>
            </a:r>
            <a:r>
              <a:rPr lang="ko-KR" altLang="en-US" sz="1000" b="1" dirty="0" smtClean="0"/>
              <a:t>사의 </a:t>
            </a:r>
            <a:r>
              <a:rPr lang="ko-KR" altLang="en-US" sz="1000" b="1" dirty="0" err="1" smtClean="0"/>
              <a:t>매출금액</a:t>
            </a:r>
            <a:endParaRPr lang="ko-KR" altLang="en-US" sz="1000" b="1" dirty="0"/>
          </a:p>
        </p:txBody>
      </p:sp>
      <p:sp>
        <p:nvSpPr>
          <p:cNvPr id="50" name="직사각형 49"/>
          <p:cNvSpPr/>
          <p:nvPr/>
        </p:nvSpPr>
        <p:spPr bwMode="gray">
          <a:xfrm>
            <a:off x="971601" y="5910914"/>
            <a:ext cx="2876942" cy="58261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5255" y="4969294"/>
            <a:ext cx="3640062" cy="121918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</p:pic>
      <p:sp>
        <p:nvSpPr>
          <p:cNvPr id="54" name="직사각형 53"/>
          <p:cNvSpPr/>
          <p:nvPr/>
        </p:nvSpPr>
        <p:spPr bwMode="gray">
          <a:xfrm>
            <a:off x="5728353" y="5956041"/>
            <a:ext cx="2734739" cy="2485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81" name="Picture 289" descr="화살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4" t="70580" r="14194"/>
          <a:stretch>
            <a:fillRect/>
          </a:stretch>
        </p:blipFill>
        <p:spPr bwMode="auto">
          <a:xfrm rot="5400000">
            <a:off x="3444256" y="5305497"/>
            <a:ext cx="2295878" cy="53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923928" y="5383264"/>
            <a:ext cx="91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발주 시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자동발주 업체선정</a:t>
            </a:r>
            <a:endParaRPr lang="ko-KR" altLang="en-US" sz="1200" b="1" dirty="0"/>
          </a:p>
        </p:txBody>
      </p:sp>
      <p:grpSp>
        <p:nvGrpSpPr>
          <p:cNvPr id="57" name="Group 31"/>
          <p:cNvGrpSpPr>
            <a:grpSpLocks/>
          </p:cNvGrpSpPr>
          <p:nvPr/>
        </p:nvGrpSpPr>
        <p:grpSpPr bwMode="auto">
          <a:xfrm>
            <a:off x="3997851" y="5081112"/>
            <a:ext cx="574149" cy="292104"/>
            <a:chOff x="1924" y="1776"/>
            <a:chExt cx="1770" cy="498"/>
          </a:xfrm>
        </p:grpSpPr>
        <p:sp>
          <p:nvSpPr>
            <p:cNvPr id="59" name="Oval 32"/>
            <p:cNvSpPr>
              <a:spLocks noChangeArrowheads="1"/>
            </p:cNvSpPr>
            <p:nvPr/>
          </p:nvSpPr>
          <p:spPr bwMode="gray">
            <a:xfrm>
              <a:off x="1924" y="1776"/>
              <a:ext cx="120" cy="11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AutoShape 33"/>
            <p:cNvSpPr>
              <a:spLocks noChangeArrowheads="1"/>
            </p:cNvSpPr>
            <p:nvPr/>
          </p:nvSpPr>
          <p:spPr bwMode="gray">
            <a:xfrm>
              <a:off x="2164" y="1776"/>
              <a:ext cx="210" cy="111"/>
            </a:xfrm>
            <a:prstGeom prst="flowChartDecision">
              <a:avLst/>
            </a:prstGeom>
            <a:solidFill>
              <a:srgbClr val="99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gray">
            <a:xfrm>
              <a:off x="2044" y="1831"/>
              <a:ext cx="12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AutoShape 35"/>
            <p:cNvSpPr>
              <a:spLocks noChangeArrowheads="1"/>
            </p:cNvSpPr>
            <p:nvPr/>
          </p:nvSpPr>
          <p:spPr bwMode="gray">
            <a:xfrm>
              <a:off x="2494" y="1781"/>
              <a:ext cx="240" cy="101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" name="Line 36"/>
            <p:cNvSpPr>
              <a:spLocks noChangeShapeType="1"/>
            </p:cNvSpPr>
            <p:nvPr/>
          </p:nvSpPr>
          <p:spPr bwMode="gray">
            <a:xfrm>
              <a:off x="2374" y="1831"/>
              <a:ext cx="12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gray">
            <a:xfrm>
              <a:off x="2268" y="1886"/>
              <a:ext cx="0" cy="8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AutoShape 38"/>
            <p:cNvSpPr>
              <a:spLocks noChangeArrowheads="1"/>
            </p:cNvSpPr>
            <p:nvPr/>
          </p:nvSpPr>
          <p:spPr bwMode="gray">
            <a:xfrm>
              <a:off x="2138" y="1969"/>
              <a:ext cx="240" cy="101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AutoShape 39"/>
            <p:cNvSpPr>
              <a:spLocks noChangeArrowheads="1"/>
            </p:cNvSpPr>
            <p:nvPr/>
          </p:nvSpPr>
          <p:spPr bwMode="gray">
            <a:xfrm>
              <a:off x="2494" y="1969"/>
              <a:ext cx="240" cy="101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Line 40"/>
            <p:cNvSpPr>
              <a:spLocks noChangeShapeType="1"/>
            </p:cNvSpPr>
            <p:nvPr/>
          </p:nvSpPr>
          <p:spPr bwMode="gray">
            <a:xfrm>
              <a:off x="2374" y="2025"/>
              <a:ext cx="12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gray">
            <a:xfrm>
              <a:off x="2734" y="2025"/>
              <a:ext cx="12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Line 42"/>
            <p:cNvSpPr>
              <a:spLocks noChangeShapeType="1"/>
            </p:cNvSpPr>
            <p:nvPr/>
          </p:nvSpPr>
          <p:spPr bwMode="gray">
            <a:xfrm>
              <a:off x="2734" y="1831"/>
              <a:ext cx="12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AutoShape 43"/>
            <p:cNvSpPr>
              <a:spLocks noChangeArrowheads="1"/>
            </p:cNvSpPr>
            <p:nvPr/>
          </p:nvSpPr>
          <p:spPr bwMode="gray">
            <a:xfrm>
              <a:off x="2854" y="1776"/>
              <a:ext cx="240" cy="101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" name="AutoShape 44"/>
            <p:cNvSpPr>
              <a:spLocks noChangeArrowheads="1"/>
            </p:cNvSpPr>
            <p:nvPr/>
          </p:nvSpPr>
          <p:spPr bwMode="gray">
            <a:xfrm>
              <a:off x="2854" y="1969"/>
              <a:ext cx="209" cy="112"/>
            </a:xfrm>
            <a:prstGeom prst="flowChartDecision">
              <a:avLst/>
            </a:prstGeom>
            <a:solidFill>
              <a:srgbClr val="99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" name="Line 45"/>
            <p:cNvSpPr>
              <a:spLocks noChangeShapeType="1"/>
            </p:cNvSpPr>
            <p:nvPr/>
          </p:nvSpPr>
          <p:spPr bwMode="gray">
            <a:xfrm flipV="1">
              <a:off x="2958" y="1886"/>
              <a:ext cx="0" cy="8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46"/>
            <p:cNvSpPr>
              <a:spLocks noChangeShapeType="1"/>
            </p:cNvSpPr>
            <p:nvPr/>
          </p:nvSpPr>
          <p:spPr bwMode="gray">
            <a:xfrm>
              <a:off x="2969" y="2081"/>
              <a:ext cx="0" cy="8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AutoShape 47"/>
            <p:cNvSpPr>
              <a:spLocks noChangeArrowheads="1"/>
            </p:cNvSpPr>
            <p:nvPr/>
          </p:nvSpPr>
          <p:spPr bwMode="gray">
            <a:xfrm>
              <a:off x="2854" y="2164"/>
              <a:ext cx="240" cy="100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" name="AutoShape 48"/>
            <p:cNvSpPr>
              <a:spLocks noChangeArrowheads="1"/>
            </p:cNvSpPr>
            <p:nvPr/>
          </p:nvSpPr>
          <p:spPr bwMode="gray">
            <a:xfrm>
              <a:off x="3214" y="2164"/>
              <a:ext cx="240" cy="100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" name="Line 49"/>
            <p:cNvSpPr>
              <a:spLocks noChangeShapeType="1"/>
            </p:cNvSpPr>
            <p:nvPr/>
          </p:nvSpPr>
          <p:spPr bwMode="gray">
            <a:xfrm>
              <a:off x="3094" y="2219"/>
              <a:ext cx="11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Oval 50"/>
            <p:cNvSpPr>
              <a:spLocks noChangeArrowheads="1"/>
            </p:cNvSpPr>
            <p:nvPr/>
          </p:nvSpPr>
          <p:spPr bwMode="gray">
            <a:xfrm>
              <a:off x="3574" y="2164"/>
              <a:ext cx="120" cy="110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" name="Line 51"/>
            <p:cNvSpPr>
              <a:spLocks noChangeShapeType="1"/>
            </p:cNvSpPr>
            <p:nvPr/>
          </p:nvSpPr>
          <p:spPr bwMode="gray">
            <a:xfrm>
              <a:off x="3454" y="2219"/>
              <a:ext cx="12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Line 52"/>
            <p:cNvSpPr>
              <a:spLocks noChangeShapeType="1"/>
            </p:cNvSpPr>
            <p:nvPr/>
          </p:nvSpPr>
          <p:spPr bwMode="gray">
            <a:xfrm>
              <a:off x="3094" y="1831"/>
              <a:ext cx="2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gray">
            <a:xfrm>
              <a:off x="3334" y="1831"/>
              <a:ext cx="0" cy="33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738048" y="2358928"/>
            <a:ext cx="59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발주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배송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입고</a:t>
            </a:r>
            <a:endParaRPr lang="ko-KR" altLang="en-US" sz="1200" b="1" dirty="0"/>
          </a:p>
        </p:txBody>
      </p:sp>
      <p:grpSp>
        <p:nvGrpSpPr>
          <p:cNvPr id="83" name="Group 36"/>
          <p:cNvGrpSpPr>
            <a:grpSpLocks/>
          </p:cNvGrpSpPr>
          <p:nvPr/>
        </p:nvGrpSpPr>
        <p:grpSpPr bwMode="auto">
          <a:xfrm>
            <a:off x="4815427" y="4627318"/>
            <a:ext cx="3398837" cy="261938"/>
            <a:chOff x="223" y="2762"/>
            <a:chExt cx="2141" cy="165"/>
          </a:xfrm>
        </p:grpSpPr>
        <p:sp>
          <p:nvSpPr>
            <p:cNvPr id="84" name="AutoShape 33"/>
            <p:cNvSpPr>
              <a:spLocks noChangeArrowheads="1"/>
            </p:cNvSpPr>
            <p:nvPr/>
          </p:nvSpPr>
          <p:spPr bwMode="auto">
            <a:xfrm>
              <a:off x="223" y="2783"/>
              <a:ext cx="1302" cy="13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Oval 34"/>
            <p:cNvSpPr>
              <a:spLocks noChangeArrowheads="1"/>
            </p:cNvSpPr>
            <p:nvPr/>
          </p:nvSpPr>
          <p:spPr bwMode="auto">
            <a:xfrm>
              <a:off x="274" y="2820"/>
              <a:ext cx="62" cy="62"/>
            </a:xfrm>
            <a:prstGeom prst="ellipse">
              <a:avLst/>
            </a:prstGeom>
            <a:solidFill>
              <a:srgbClr val="96969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Rectangle 35"/>
            <p:cNvSpPr>
              <a:spLocks noChangeArrowheads="1"/>
            </p:cNvSpPr>
            <p:nvPr/>
          </p:nvSpPr>
          <p:spPr bwMode="auto">
            <a:xfrm>
              <a:off x="330" y="2762"/>
              <a:ext cx="2034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22" tIns="45710" rIns="91422" bIns="4571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b="1" kern="0" dirty="0" smtClean="0">
                  <a:solidFill>
                    <a:srgbClr val="000000"/>
                  </a:solidFill>
                </a:rPr>
                <a:t>자동발주</a:t>
              </a:r>
              <a:endParaRPr kumimoji="0" lang="en-US" altLang="ko-KR" sz="1100" b="1" kern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3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5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구축 내역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09600" y="617900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+mn-ea"/>
                <a:ea typeface="+mn-ea"/>
              </a:rPr>
              <a:t>(1) </a:t>
            </a:r>
            <a:r>
              <a:rPr lang="ko-KR" altLang="en-US" sz="1400" b="1" dirty="0" smtClean="0">
                <a:latin typeface="+mn-ea"/>
                <a:ea typeface="+mn-ea"/>
              </a:rPr>
              <a:t>장바구니 및 주문프로세스 변경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gray">
          <a:xfrm>
            <a:off x="671867" y="1136630"/>
            <a:ext cx="2603989" cy="364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ko-KR" altLang="en-US" sz="1100" b="1" dirty="0" smtClean="0">
                <a:solidFill>
                  <a:srgbClr val="FFFFFF"/>
                </a:solidFill>
                <a:latin typeface="+mn-ea"/>
              </a:rPr>
              <a:t>실시간 택배정보 제공</a:t>
            </a:r>
            <a:endParaRPr kumimoji="0" lang="ko-KR" altLang="en-US" sz="11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gray">
          <a:xfrm>
            <a:off x="671867" y="1501363"/>
            <a:ext cx="8014933" cy="4461569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 sz="1200" dirty="0">
              <a:latin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2039576"/>
            <a:ext cx="3096344" cy="188167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827584" y="1772816"/>
            <a:ext cx="212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공급사 배송처리</a:t>
            </a:r>
            <a:endParaRPr lang="ko-KR" altLang="en-US" sz="1200" b="1" dirty="0"/>
          </a:p>
        </p:txBody>
      </p:sp>
      <p:sp>
        <p:nvSpPr>
          <p:cNvPr id="20" name="AutoShape 134"/>
          <p:cNvSpPr>
            <a:spLocks noChangeArrowheads="1"/>
          </p:cNvSpPr>
          <p:nvPr/>
        </p:nvSpPr>
        <p:spPr bwMode="auto">
          <a:xfrm>
            <a:off x="1622711" y="4404336"/>
            <a:ext cx="947821" cy="465429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pPr algn="ctr"/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배송업체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위로 굽은 화살표 21"/>
          <p:cNvSpPr/>
          <p:nvPr/>
        </p:nvSpPr>
        <p:spPr bwMode="gray">
          <a:xfrm rot="16200000" flipH="1" flipV="1">
            <a:off x="889233" y="4019628"/>
            <a:ext cx="812805" cy="648071"/>
          </a:xfrm>
          <a:prstGeom prst="bentUpArrow">
            <a:avLst>
              <a:gd name="adj1" fmla="val 26467"/>
              <a:gd name="adj2" fmla="val 24431"/>
              <a:gd name="adj3" fmla="val 25000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23" name="모서리가 둥근 직사각형 53"/>
          <p:cNvSpPr>
            <a:spLocks noChangeArrowheads="1"/>
          </p:cNvSpPr>
          <p:nvPr/>
        </p:nvSpPr>
        <p:spPr bwMode="auto">
          <a:xfrm>
            <a:off x="2447765" y="5336840"/>
            <a:ext cx="1531126" cy="420122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ko-KR" altLang="en-US" sz="1400" dirty="0" smtClean="0">
                <a:solidFill>
                  <a:srgbClr val="FFFFFF"/>
                </a:solidFill>
                <a:latin typeface="Arial" charset="0"/>
                <a:ea typeface="가는각진제목체" pitchFamily="18" charset="-127"/>
              </a:rPr>
              <a:t>택배정보 제공업체</a:t>
            </a:r>
            <a:endParaRPr lang="en-US" altLang="ko-KR" sz="1400" dirty="0">
              <a:solidFill>
                <a:srgbClr val="FFFFFF"/>
              </a:solidFill>
              <a:latin typeface="Arial" charset="0"/>
              <a:ea typeface="가는각진제목체" pitchFamily="18" charset="-127"/>
            </a:endParaRPr>
          </a:p>
        </p:txBody>
      </p:sp>
      <p:pic>
        <p:nvPicPr>
          <p:cNvPr id="27" name="Picture 2" descr="D:\작업내역\201608_SK텔레시스\3차고도화계약관련\물류시스템설계\참고자료\배송화면캡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4864"/>
            <a:ext cx="3730252" cy="321969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36"/>
          <p:cNvGrpSpPr>
            <a:grpSpLocks/>
          </p:cNvGrpSpPr>
          <p:nvPr/>
        </p:nvGrpSpPr>
        <p:grpSpPr bwMode="auto">
          <a:xfrm>
            <a:off x="4572000" y="1891529"/>
            <a:ext cx="3398837" cy="261938"/>
            <a:chOff x="223" y="2762"/>
            <a:chExt cx="2141" cy="165"/>
          </a:xfrm>
        </p:grpSpPr>
        <p:sp>
          <p:nvSpPr>
            <p:cNvPr id="29" name="AutoShape 33"/>
            <p:cNvSpPr>
              <a:spLocks noChangeArrowheads="1"/>
            </p:cNvSpPr>
            <p:nvPr/>
          </p:nvSpPr>
          <p:spPr bwMode="auto">
            <a:xfrm>
              <a:off x="223" y="2783"/>
              <a:ext cx="1302" cy="13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274" y="2820"/>
              <a:ext cx="62" cy="62"/>
            </a:xfrm>
            <a:prstGeom prst="ellipse">
              <a:avLst/>
            </a:prstGeom>
            <a:solidFill>
              <a:srgbClr val="969696"/>
            </a:solidFill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35"/>
            <p:cNvSpPr>
              <a:spLocks noChangeArrowheads="1"/>
            </p:cNvSpPr>
            <p:nvPr/>
          </p:nvSpPr>
          <p:spPr bwMode="auto">
            <a:xfrm>
              <a:off x="330" y="2762"/>
              <a:ext cx="2034" cy="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22" tIns="45710" rIns="91422" bIns="4571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b="1" kern="0" dirty="0" smtClean="0">
                  <a:solidFill>
                    <a:srgbClr val="000000"/>
                  </a:solidFill>
                </a:rPr>
                <a:t>실시간 배송정보 확인</a:t>
              </a:r>
              <a:endParaRPr kumimoji="0" lang="en-US" altLang="ko-KR" sz="1100" b="1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33" name="Freeform 116"/>
          <p:cNvSpPr>
            <a:spLocks/>
          </p:cNvSpPr>
          <p:nvPr/>
        </p:nvSpPr>
        <p:spPr bwMode="auto">
          <a:xfrm rot="16820056">
            <a:off x="2134944" y="4780810"/>
            <a:ext cx="419100" cy="663426"/>
          </a:xfrm>
          <a:custGeom>
            <a:avLst/>
            <a:gdLst>
              <a:gd name="T0" fmla="*/ 2147483647 w 275"/>
              <a:gd name="T1" fmla="*/ 0 h 432"/>
              <a:gd name="T2" fmla="*/ 2147483647 w 275"/>
              <a:gd name="T3" fmla="*/ 2147483647 h 432"/>
              <a:gd name="T4" fmla="*/ 2147483647 w 275"/>
              <a:gd name="T5" fmla="*/ 2147483647 h 432"/>
              <a:gd name="T6" fmla="*/ 2147483647 w 275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75"/>
              <a:gd name="T13" fmla="*/ 0 h 432"/>
              <a:gd name="T14" fmla="*/ 275 w 275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" h="432">
                <a:moveTo>
                  <a:pt x="247" y="0"/>
                </a:moveTo>
                <a:cubicBezTo>
                  <a:pt x="207" y="14"/>
                  <a:pt x="0" y="46"/>
                  <a:pt x="5" y="93"/>
                </a:cubicBezTo>
                <a:cubicBezTo>
                  <a:pt x="10" y="140"/>
                  <a:pt x="275" y="224"/>
                  <a:pt x="275" y="280"/>
                </a:cubicBezTo>
                <a:cubicBezTo>
                  <a:pt x="275" y="336"/>
                  <a:pt x="63" y="400"/>
                  <a:pt x="7" y="432"/>
                </a:cubicBez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lIns="54000" tIns="36000" rIns="54000" bIns="36000" anchor="ctr"/>
          <a:lstStyle/>
          <a:p>
            <a:endParaRPr lang="ko-KR" altLang="en-US"/>
          </a:p>
        </p:txBody>
      </p:sp>
      <p:cxnSp>
        <p:nvCxnSpPr>
          <p:cNvPr id="34" name="AutoShape 133"/>
          <p:cNvCxnSpPr>
            <a:cxnSpLocks noChangeShapeType="1"/>
            <a:stCxn id="23" idx="0"/>
            <a:endCxn id="27" idx="1"/>
          </p:cNvCxnSpPr>
          <p:nvPr/>
        </p:nvCxnSpPr>
        <p:spPr bwMode="auto">
          <a:xfrm rot="5400000" flipH="1" flipV="1">
            <a:off x="3131601" y="3896441"/>
            <a:ext cx="1522126" cy="135867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75856" y="4110171"/>
            <a:ext cx="913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Open API</a:t>
            </a:r>
            <a:r>
              <a:rPr lang="ko-KR" altLang="en-US" sz="1200" b="1" dirty="0" smtClean="0"/>
              <a:t>를 이용한 배송정보 연계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6908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5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구축 내역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09600" y="617900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+mn-ea"/>
                <a:ea typeface="+mn-ea"/>
              </a:rPr>
              <a:t>(2) </a:t>
            </a:r>
            <a:r>
              <a:rPr lang="ko-KR" altLang="en-US" sz="1400" b="1" dirty="0" smtClean="0">
                <a:latin typeface="+mn-ea"/>
                <a:ea typeface="+mn-ea"/>
              </a:rPr>
              <a:t>이미지 편집 웹 툴 제공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94" y="1124744"/>
            <a:ext cx="5386332" cy="38884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2" descr="C:\Users\tytolee\Downloads\이미지편집화면캡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86528"/>
            <a:ext cx="4974498" cy="3240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AutoShape 133"/>
          <p:cNvCxnSpPr>
            <a:cxnSpLocks noChangeShapeType="1"/>
            <a:endCxn id="7" idx="0"/>
          </p:cNvCxnSpPr>
          <p:nvPr/>
        </p:nvCxnSpPr>
        <p:spPr bwMode="auto">
          <a:xfrm>
            <a:off x="4067944" y="2780928"/>
            <a:ext cx="1479137" cy="305600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 bwMode="gray">
          <a:xfrm>
            <a:off x="3759693" y="2706009"/>
            <a:ext cx="308251" cy="186762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789</Words>
  <Application>Microsoft Office PowerPoint</Application>
  <PresentationFormat>화면 슬라이드 쇼(4:3)</PresentationFormat>
  <Paragraphs>240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1_Office 테마</vt:lpstr>
      <vt:lpstr>PowerPoint 프레젠테이션</vt:lpstr>
      <vt:lpstr>1. 구축 목적 및 경과</vt:lpstr>
      <vt:lpstr>2. 진행 현황</vt:lpstr>
      <vt:lpstr>3. 추진사항 및 일정</vt:lpstr>
      <vt:lpstr>4. 구축 범위</vt:lpstr>
      <vt:lpstr>4. 구축 범위</vt:lpstr>
      <vt:lpstr>5. 구축 내역</vt:lpstr>
      <vt:lpstr>5. 구축 내역</vt:lpstr>
      <vt:lpstr>5. 구축 내역</vt:lpstr>
      <vt:lpstr>5. 구축 내역</vt:lpstr>
      <vt:lpstr>5. 구축 내역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tytolee</cp:lastModifiedBy>
  <cp:revision>173</cp:revision>
  <dcterms:created xsi:type="dcterms:W3CDTF">2012-10-26T02:18:54Z</dcterms:created>
  <dcterms:modified xsi:type="dcterms:W3CDTF">2016-12-27T01:20:10Z</dcterms:modified>
</cp:coreProperties>
</file>