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99" r:id="rId2"/>
    <p:sldId id="295" r:id="rId3"/>
    <p:sldId id="296" r:id="rId4"/>
    <p:sldId id="297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77" autoAdjust="0"/>
  </p:normalViewPr>
  <p:slideViewPr>
    <p:cSldViewPr>
      <p:cViewPr varScale="1">
        <p:scale>
          <a:sx n="98" d="100"/>
          <a:sy n="98" d="100"/>
        </p:scale>
        <p:origin x="2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2017-02-02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09600" y="617900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smtClean="0">
                <a:latin typeface="+mn-ea"/>
                <a:ea typeface="+mn-ea"/>
              </a:rPr>
              <a:t>2</a:t>
            </a:r>
            <a:r>
              <a:rPr lang="ko-KR" altLang="en-US" sz="1400" dirty="0" smtClean="0">
                <a:latin typeface="+mn-ea"/>
                <a:ea typeface="+mn-ea"/>
              </a:rPr>
              <a:t>월 </a:t>
            </a:r>
            <a:r>
              <a:rPr lang="en-US" altLang="ko-KR" sz="1400" dirty="0" smtClean="0">
                <a:latin typeface="+mn-ea"/>
                <a:ea typeface="+mn-ea"/>
              </a:rPr>
              <a:t>3</a:t>
            </a:r>
            <a:r>
              <a:rPr lang="ko-KR" altLang="en-US" sz="1400" dirty="0" smtClean="0">
                <a:latin typeface="+mn-ea"/>
                <a:ea typeface="+mn-ea"/>
              </a:rPr>
              <a:t>일 </a:t>
            </a:r>
            <a:r>
              <a:rPr lang="ko-KR" altLang="en-US" sz="1400" dirty="0" smtClean="0">
                <a:latin typeface="+mn-ea"/>
                <a:ea typeface="+mn-ea"/>
              </a:rPr>
              <a:t>현재 </a:t>
            </a:r>
            <a:r>
              <a:rPr lang="en-US" altLang="ko-KR" sz="1400" dirty="0" smtClean="0">
                <a:latin typeface="+mn-ea"/>
                <a:ea typeface="+mn-ea"/>
              </a:rPr>
              <a:t>70</a:t>
            </a:r>
            <a:r>
              <a:rPr lang="en-US" altLang="ko-KR" sz="1400" dirty="0" smtClean="0">
                <a:latin typeface="+mn-ea"/>
                <a:ea typeface="+mn-ea"/>
              </a:rPr>
              <a:t>%</a:t>
            </a:r>
            <a:r>
              <a:rPr lang="ko-KR" altLang="en-US" sz="1400" dirty="0" smtClean="0">
                <a:latin typeface="+mn-ea"/>
                <a:ea typeface="+mn-ea"/>
              </a:rPr>
              <a:t>의 실적을 완수 하였습니다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직사각형 9"/>
          <p:cNvSpPr>
            <a:spLocks noChangeArrowheads="1"/>
          </p:cNvSpPr>
          <p:nvPr/>
        </p:nvSpPr>
        <p:spPr bwMode="auto">
          <a:xfrm>
            <a:off x="3347864" y="2484253"/>
            <a:ext cx="5058005" cy="7514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과제 수행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구현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75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%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5535" y="1628654"/>
            <a:ext cx="1444290" cy="1607079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sz="2400" dirty="0" smtClean="0">
                <a:solidFill>
                  <a:srgbClr val="FF0000"/>
                </a:solidFill>
                <a:latin typeface="+mn-ea"/>
              </a:rPr>
              <a:t>진행율</a:t>
            </a:r>
            <a:endParaRPr lang="en-US" altLang="ko-KR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18"/>
          <p:cNvSpPr>
            <a:spLocks noChangeArrowheads="1"/>
          </p:cNvSpPr>
          <p:nvPr/>
        </p:nvSpPr>
        <p:spPr bwMode="auto">
          <a:xfrm>
            <a:off x="1844222" y="1628652"/>
            <a:ext cx="6561647" cy="836207"/>
          </a:xfrm>
          <a:prstGeom prst="rect">
            <a:avLst/>
          </a:prstGeom>
          <a:noFill/>
          <a:ln w="952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013666"/>
              </p:ext>
            </p:extLst>
          </p:nvPr>
        </p:nvGraphicFramePr>
        <p:xfrm>
          <a:off x="395535" y="3429001"/>
          <a:ext cx="8010334" cy="266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89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구분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단계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주요업무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가중치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진척율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가중치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7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분석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설계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기획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디자인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업무정의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프로세스설계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화면설계서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기능분해도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10%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10%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DB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설계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DB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스키마 설계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Table</a:t>
                      </a:r>
                      <a:r>
                        <a:rPr lang="en-US" altLang="ko-KR" sz="1100" baseline="0" dirty="0" smtClean="0">
                          <a:latin typeface="다음_Regular" pitchFamily="2" charset="-127"/>
                          <a:ea typeface="다음_Regular" pitchFamily="2" charset="-127"/>
                        </a:rPr>
                        <a:t>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생성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5%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5%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791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구현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보안강화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암호화관리체계 구축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권한 부여 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History,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개인정보암호 등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15%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15%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7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검색기능강화</a:t>
                      </a: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검색엔진 색인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유사어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동의어 관리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제안어 검색</a:t>
                      </a:r>
                      <a:endParaRPr lang="en-US" altLang="ko-KR" sz="1100" dirty="0" smtClean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12%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7%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7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물류관리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물류재고상품관리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재고 입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출고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바코드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모바일 입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/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출고 등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35%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10%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7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여신관리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업체별 여신관리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여신한도관리 체계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여신주문실적 등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11%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11%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383103"/>
                  </a:ext>
                </a:extLst>
              </a:tr>
              <a:tr h="2687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기타항목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장바구니 주문프로세스변경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이미지 웹 툴</a:t>
                      </a:r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개인동의관리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다음_Regular" pitchFamily="2" charset="-127"/>
                          <a:ea typeface="다음_Regular" pitchFamily="2" charset="-127"/>
                        </a:rPr>
                        <a:t>12%</a:t>
                      </a:r>
                      <a:endParaRPr lang="ko-KR" altLang="en-US" sz="1100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12%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938380"/>
                  </a:ext>
                </a:extLst>
              </a:tr>
              <a:tr h="26879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다음_Regular" pitchFamily="2" charset="-127"/>
                          <a:ea typeface="다음_Regular" pitchFamily="2" charset="-127"/>
                        </a:rPr>
                        <a:t>합     계</a:t>
                      </a:r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100%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  <a:latin typeface="다음_Regular" pitchFamily="2" charset="-127"/>
                          <a:ea typeface="다음_Regular" pitchFamily="2" charset="-127"/>
                        </a:rPr>
                        <a:t>70%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다음_Regular" pitchFamily="2" charset="-127"/>
                        <a:ea typeface="다음_Regular" pitchFamily="2" charset="-127"/>
                      </a:endParaRPr>
                    </a:p>
                  </a:txBody>
                  <a:tcPr marL="84405" marR="84405" marT="45708" marB="457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오른쪽 화살표 21"/>
          <p:cNvSpPr>
            <a:spLocks noChangeArrowheads="1"/>
          </p:cNvSpPr>
          <p:nvPr/>
        </p:nvSpPr>
        <p:spPr bwMode="auto">
          <a:xfrm>
            <a:off x="1846571" y="1628652"/>
            <a:ext cx="5101693" cy="838200"/>
          </a:xfrm>
          <a:prstGeom prst="rightArrow">
            <a:avLst>
              <a:gd name="adj1" fmla="val 50000"/>
              <a:gd name="adj2" fmla="val 50011"/>
            </a:avLst>
          </a:prstGeom>
          <a:solidFill>
            <a:srgbClr val="EAEAEA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오른쪽 화살표 16"/>
          <p:cNvSpPr>
            <a:spLocks noChangeArrowheads="1"/>
          </p:cNvSpPr>
          <p:nvPr/>
        </p:nvSpPr>
        <p:spPr bwMode="auto">
          <a:xfrm>
            <a:off x="1851207" y="1842966"/>
            <a:ext cx="5097057" cy="428625"/>
          </a:xfrm>
          <a:prstGeom prst="rightArrow">
            <a:avLst>
              <a:gd name="adj1" fmla="val 50000"/>
              <a:gd name="adj2" fmla="val 80166"/>
            </a:avLst>
          </a:prstGeom>
          <a:solidFill>
            <a:srgbClr val="FFC0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한쪽 모서리가 잘린 사각형 13"/>
          <p:cNvSpPr/>
          <p:nvPr/>
        </p:nvSpPr>
        <p:spPr bwMode="auto">
          <a:xfrm>
            <a:off x="5148064" y="1107221"/>
            <a:ext cx="1296144" cy="500062"/>
          </a:xfrm>
          <a:prstGeom prst="snip1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ko-KR" altLang="en-US" dirty="0">
                <a:solidFill>
                  <a:schemeClr val="bg1"/>
                </a:solidFill>
                <a:latin typeface="+mn-ea"/>
              </a:rPr>
              <a:t>실적 </a:t>
            </a:r>
            <a:r>
              <a:rPr lang="en-US" altLang="ko-KR" dirty="0" smtClean="0">
                <a:solidFill>
                  <a:schemeClr val="bg1"/>
                </a:solidFill>
                <a:latin typeface="+mn-ea"/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  <a:latin typeface="+mn-ea"/>
              </a:rPr>
              <a:t>계획</a:t>
            </a:r>
            <a:endParaRPr lang="en-US" altLang="ko-KR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70%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/ 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</a:rPr>
              <a:t>70%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39826" y="1628652"/>
            <a:ext cx="6566044" cy="160708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1687848" y="1357252"/>
            <a:ext cx="303214" cy="2520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03648" y="1124744"/>
            <a:ext cx="802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2016.10.17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6735436" y="1361158"/>
            <a:ext cx="303214" cy="2520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80420" y="1128650"/>
            <a:ext cx="802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2017.02.03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8242606" y="1362664"/>
            <a:ext cx="303214" cy="2520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84368" y="1128650"/>
            <a:ext cx="8028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2017.03.16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2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진행 현황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6" name="직사각형 7"/>
          <p:cNvSpPr>
            <a:spLocks noChangeArrowheads="1"/>
          </p:cNvSpPr>
          <p:nvPr/>
        </p:nvSpPr>
        <p:spPr bwMode="auto">
          <a:xfrm>
            <a:off x="1839825" y="2484253"/>
            <a:ext cx="1508039" cy="7514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분석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설계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15%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006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4"/>
          <p:cNvSpPr/>
          <p:nvPr/>
        </p:nvSpPr>
        <p:spPr>
          <a:xfrm>
            <a:off x="804252" y="2389232"/>
            <a:ext cx="1186013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기획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디자인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2" name="Rectangle 95"/>
          <p:cNvSpPr/>
          <p:nvPr/>
        </p:nvSpPr>
        <p:spPr>
          <a:xfrm>
            <a:off x="804252" y="2843612"/>
            <a:ext cx="1186013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DB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설계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3" name="Rectangle 96"/>
          <p:cNvSpPr/>
          <p:nvPr/>
        </p:nvSpPr>
        <p:spPr>
          <a:xfrm>
            <a:off x="804252" y="3295708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보안강화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5" name="Rectangle 94"/>
          <p:cNvSpPr/>
          <p:nvPr/>
        </p:nvSpPr>
        <p:spPr>
          <a:xfrm>
            <a:off x="804252" y="3759572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검색기능강화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6" name="Rectangle 95"/>
          <p:cNvSpPr/>
          <p:nvPr/>
        </p:nvSpPr>
        <p:spPr>
          <a:xfrm>
            <a:off x="804252" y="4221764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물류관리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7" name="Rectangle 96"/>
          <p:cNvSpPr/>
          <p:nvPr/>
        </p:nvSpPr>
        <p:spPr>
          <a:xfrm>
            <a:off x="804252" y="4683072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여신관리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9" name="Rectangle 96"/>
          <p:cNvSpPr/>
          <p:nvPr/>
        </p:nvSpPr>
        <p:spPr>
          <a:xfrm>
            <a:off x="804252" y="5144860"/>
            <a:ext cx="1186013" cy="47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기타항목</a:t>
            </a: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(</a:t>
            </a:r>
            <a:r>
              <a:rPr lang="ko-KR" altLang="en-US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개인동의</a:t>
            </a: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, </a:t>
            </a:r>
            <a:r>
              <a:rPr lang="ko-KR" altLang="en-US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장바구니</a:t>
            </a: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ko-KR" altLang="en-US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이미지편집툴</a:t>
            </a:r>
            <a:r>
              <a:rPr lang="en-US" altLang="ko-KR" sz="831" b="1" dirty="0" smtClean="0">
                <a:solidFill>
                  <a:srgbClr val="000000"/>
                </a:solidFill>
                <a:latin typeface="+mn-ea"/>
                <a:cs typeface="나눔고딕"/>
              </a:rPr>
              <a:t>)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11" name="Rectangle 97"/>
          <p:cNvSpPr/>
          <p:nvPr/>
        </p:nvSpPr>
        <p:spPr>
          <a:xfrm>
            <a:off x="812231" y="5650204"/>
            <a:ext cx="1186013" cy="73112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 Mind Stone</a:t>
            </a:r>
          </a:p>
        </p:txBody>
      </p:sp>
      <p:cxnSp>
        <p:nvCxnSpPr>
          <p:cNvPr id="112" name="Straight Connector 107"/>
          <p:cNvCxnSpPr/>
          <p:nvPr/>
        </p:nvCxnSpPr>
        <p:spPr>
          <a:xfrm>
            <a:off x="1990262" y="5620904"/>
            <a:ext cx="6243786" cy="12314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01"/>
          <p:cNvCxnSpPr/>
          <p:nvPr/>
        </p:nvCxnSpPr>
        <p:spPr>
          <a:xfrm>
            <a:off x="3122689" y="2386550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01"/>
          <p:cNvCxnSpPr/>
          <p:nvPr/>
        </p:nvCxnSpPr>
        <p:spPr>
          <a:xfrm>
            <a:off x="2841040" y="2386550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01"/>
          <p:cNvCxnSpPr/>
          <p:nvPr/>
        </p:nvCxnSpPr>
        <p:spPr>
          <a:xfrm>
            <a:off x="2559391" y="2356406"/>
            <a:ext cx="0" cy="32636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01"/>
          <p:cNvCxnSpPr/>
          <p:nvPr/>
        </p:nvCxnSpPr>
        <p:spPr>
          <a:xfrm>
            <a:off x="2277741" y="2386550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01"/>
          <p:cNvCxnSpPr/>
          <p:nvPr/>
        </p:nvCxnSpPr>
        <p:spPr>
          <a:xfrm>
            <a:off x="1996092" y="2346358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01"/>
          <p:cNvCxnSpPr/>
          <p:nvPr/>
        </p:nvCxnSpPr>
        <p:spPr>
          <a:xfrm>
            <a:off x="4235689" y="238654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01"/>
          <p:cNvCxnSpPr/>
          <p:nvPr/>
        </p:nvCxnSpPr>
        <p:spPr>
          <a:xfrm>
            <a:off x="3954040" y="238654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01"/>
          <p:cNvCxnSpPr/>
          <p:nvPr/>
        </p:nvCxnSpPr>
        <p:spPr>
          <a:xfrm>
            <a:off x="3672390" y="2386549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01"/>
          <p:cNvCxnSpPr/>
          <p:nvPr/>
        </p:nvCxnSpPr>
        <p:spPr>
          <a:xfrm>
            <a:off x="3390741" y="238654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1"/>
          <p:cNvCxnSpPr/>
          <p:nvPr/>
        </p:nvCxnSpPr>
        <p:spPr>
          <a:xfrm>
            <a:off x="5356129" y="238654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01"/>
          <p:cNvCxnSpPr/>
          <p:nvPr/>
        </p:nvCxnSpPr>
        <p:spPr>
          <a:xfrm>
            <a:off x="5074480" y="238654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01"/>
          <p:cNvCxnSpPr/>
          <p:nvPr/>
        </p:nvCxnSpPr>
        <p:spPr>
          <a:xfrm>
            <a:off x="4792830" y="2386549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01"/>
          <p:cNvCxnSpPr/>
          <p:nvPr/>
        </p:nvCxnSpPr>
        <p:spPr>
          <a:xfrm>
            <a:off x="4511181" y="2386549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01"/>
          <p:cNvCxnSpPr/>
          <p:nvPr/>
        </p:nvCxnSpPr>
        <p:spPr>
          <a:xfrm>
            <a:off x="6488395" y="238655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01"/>
          <p:cNvCxnSpPr/>
          <p:nvPr/>
        </p:nvCxnSpPr>
        <p:spPr>
          <a:xfrm>
            <a:off x="6206746" y="238655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01"/>
          <p:cNvCxnSpPr/>
          <p:nvPr/>
        </p:nvCxnSpPr>
        <p:spPr>
          <a:xfrm>
            <a:off x="5925096" y="2386550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01"/>
          <p:cNvCxnSpPr/>
          <p:nvPr/>
        </p:nvCxnSpPr>
        <p:spPr>
          <a:xfrm>
            <a:off x="5643447" y="238655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01"/>
          <p:cNvCxnSpPr/>
          <p:nvPr/>
        </p:nvCxnSpPr>
        <p:spPr>
          <a:xfrm>
            <a:off x="7610689" y="238655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01"/>
          <p:cNvCxnSpPr/>
          <p:nvPr/>
        </p:nvCxnSpPr>
        <p:spPr>
          <a:xfrm>
            <a:off x="7329040" y="238655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01"/>
          <p:cNvCxnSpPr/>
          <p:nvPr/>
        </p:nvCxnSpPr>
        <p:spPr>
          <a:xfrm>
            <a:off x="7047390" y="2386550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01"/>
          <p:cNvCxnSpPr/>
          <p:nvPr/>
        </p:nvCxnSpPr>
        <p:spPr>
          <a:xfrm>
            <a:off x="6765741" y="2386550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Pentagon 81"/>
          <p:cNvSpPr/>
          <p:nvPr/>
        </p:nvSpPr>
        <p:spPr>
          <a:xfrm>
            <a:off x="1990263" y="1888217"/>
            <a:ext cx="6243785" cy="50305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738" b="1" dirty="0">
                <a:latin typeface="+mn-ea"/>
                <a:cs typeface="나눔고딕"/>
              </a:rPr>
              <a:t> </a:t>
            </a:r>
            <a:r>
              <a:rPr lang="en-US" altLang="ko-KR" sz="738" b="1" dirty="0">
                <a:latin typeface="+mn-ea"/>
                <a:cs typeface="나눔고딕"/>
              </a:rPr>
              <a:t>Time</a:t>
            </a:r>
            <a:endParaRPr lang="en-US" sz="738" b="1" dirty="0">
              <a:latin typeface="+mn-ea"/>
              <a:cs typeface="나눔고딕"/>
            </a:endParaRPr>
          </a:p>
        </p:txBody>
      </p:sp>
      <p:sp>
        <p:nvSpPr>
          <p:cNvPr id="146" name="Pentagon 90"/>
          <p:cNvSpPr/>
          <p:nvPr/>
        </p:nvSpPr>
        <p:spPr>
          <a:xfrm>
            <a:off x="2000680" y="1958104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‘16</a:t>
            </a:r>
            <a:r>
              <a:rPr lang="ko-KR" altLang="en-US" sz="923" b="1" dirty="0" smtClean="0">
                <a:latin typeface="+mn-ea"/>
                <a:cs typeface="나눔고딕"/>
              </a:rPr>
              <a:t>년 </a:t>
            </a:r>
            <a:r>
              <a:rPr lang="en-US" altLang="ko-KR" sz="923" b="1" dirty="0" smtClean="0">
                <a:latin typeface="+mn-ea"/>
                <a:cs typeface="나눔고딕"/>
              </a:rPr>
              <a:t>10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7" name="Pentagon 90"/>
          <p:cNvSpPr/>
          <p:nvPr/>
        </p:nvSpPr>
        <p:spPr>
          <a:xfrm>
            <a:off x="2551758" y="1941836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11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8" name="Pentagon 90"/>
          <p:cNvSpPr/>
          <p:nvPr/>
        </p:nvSpPr>
        <p:spPr>
          <a:xfrm>
            <a:off x="3677734" y="1941836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12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9" name="Pentagon 90"/>
          <p:cNvSpPr/>
          <p:nvPr/>
        </p:nvSpPr>
        <p:spPr>
          <a:xfrm>
            <a:off x="4803709" y="1941836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‘17</a:t>
            </a:r>
            <a:r>
              <a:rPr lang="ko-KR" altLang="en-US" sz="923" b="1" dirty="0" smtClean="0">
                <a:latin typeface="+mn-ea"/>
                <a:cs typeface="나눔고딕"/>
              </a:rPr>
              <a:t>년 </a:t>
            </a:r>
            <a:r>
              <a:rPr lang="en-US" altLang="ko-KR" sz="923" b="1" dirty="0" smtClean="0">
                <a:latin typeface="+mn-ea"/>
                <a:cs typeface="나눔고딕"/>
              </a:rPr>
              <a:t>1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50" name="Pentagon 90"/>
          <p:cNvSpPr/>
          <p:nvPr/>
        </p:nvSpPr>
        <p:spPr>
          <a:xfrm>
            <a:off x="5929685" y="1941836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23" b="1" dirty="0" smtClean="0">
                <a:latin typeface="+mn-ea"/>
                <a:cs typeface="나눔고딕"/>
              </a:rPr>
              <a:t>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53" name="Straight Connector 108"/>
          <p:cNvCxnSpPr/>
          <p:nvPr/>
        </p:nvCxnSpPr>
        <p:spPr>
          <a:xfrm>
            <a:off x="1998244" y="3287111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09"/>
          <p:cNvCxnSpPr/>
          <p:nvPr/>
        </p:nvCxnSpPr>
        <p:spPr>
          <a:xfrm>
            <a:off x="1998244" y="3735533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10"/>
          <p:cNvCxnSpPr/>
          <p:nvPr/>
        </p:nvCxnSpPr>
        <p:spPr>
          <a:xfrm>
            <a:off x="1998244" y="2831844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08"/>
          <p:cNvCxnSpPr/>
          <p:nvPr/>
        </p:nvCxnSpPr>
        <p:spPr>
          <a:xfrm>
            <a:off x="1998244" y="4676639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09"/>
          <p:cNvCxnSpPr/>
          <p:nvPr/>
        </p:nvCxnSpPr>
        <p:spPr>
          <a:xfrm>
            <a:off x="1998244" y="5135108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10"/>
          <p:cNvCxnSpPr/>
          <p:nvPr/>
        </p:nvCxnSpPr>
        <p:spPr>
          <a:xfrm>
            <a:off x="1998244" y="4201275"/>
            <a:ext cx="5620111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왼쪽/오른쪽 화살표 162"/>
          <p:cNvSpPr/>
          <p:nvPr/>
        </p:nvSpPr>
        <p:spPr>
          <a:xfrm>
            <a:off x="1992592" y="2523189"/>
            <a:ext cx="3911202" cy="177619"/>
          </a:xfrm>
          <a:prstGeom prst="leftRightArrow">
            <a:avLst/>
          </a:prstGeom>
          <a:solidFill>
            <a:schemeClr val="accent6"/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172" name="왼쪽/오른쪽 화살표 171"/>
          <p:cNvSpPr/>
          <p:nvPr/>
        </p:nvSpPr>
        <p:spPr>
          <a:xfrm>
            <a:off x="2010532" y="3417336"/>
            <a:ext cx="2765899" cy="177619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dk1"/>
              </a:solidFill>
              <a:latin typeface="+mn-ea"/>
            </a:endParaRPr>
          </a:p>
        </p:txBody>
      </p:sp>
      <p:grpSp>
        <p:nvGrpSpPr>
          <p:cNvPr id="184" name="Group 100"/>
          <p:cNvGrpSpPr/>
          <p:nvPr/>
        </p:nvGrpSpPr>
        <p:grpSpPr>
          <a:xfrm>
            <a:off x="3186504" y="1385815"/>
            <a:ext cx="3958269" cy="303949"/>
            <a:chOff x="415486" y="2351986"/>
            <a:chExt cx="4288125" cy="329278"/>
          </a:xfrm>
        </p:grpSpPr>
        <p:cxnSp>
          <p:nvCxnSpPr>
            <p:cNvPr id="18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+mn-ea"/>
                <a:cs typeface="나눔고딕"/>
              </a:endParaRPr>
            </a:p>
          </p:txBody>
        </p:sp>
      </p:grpSp>
      <p:cxnSp>
        <p:nvCxnSpPr>
          <p:cNvPr id="187" name="Straight Connector 101"/>
          <p:cNvCxnSpPr>
            <a:stCxn id="145" idx="3"/>
          </p:cNvCxnSpPr>
          <p:nvPr/>
        </p:nvCxnSpPr>
        <p:spPr>
          <a:xfrm>
            <a:off x="8234048" y="2139743"/>
            <a:ext cx="0" cy="350180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3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추진사항 및 일정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673224" y="620687"/>
            <a:ext cx="7643192" cy="86975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고도화 수행은 총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개월 간 수행하며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보안강화 및 기타항목은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차로 이관을 하였으며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월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7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일 정도에 개인정보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여신관리를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차 이관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, 2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월 말 물류 관리와 검색기능강화를 </a:t>
            </a:r>
            <a:endParaRPr lang="en-US" altLang="ko-KR" sz="1500" b="1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차 이관 으로 계획 진행합니다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7" name="Pentagon 90"/>
          <p:cNvSpPr/>
          <p:nvPr/>
        </p:nvSpPr>
        <p:spPr>
          <a:xfrm>
            <a:off x="7068948" y="1942992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23" b="1" dirty="0" smtClean="0">
                <a:latin typeface="+mn-ea"/>
                <a:cs typeface="나눔고딕"/>
              </a:rPr>
              <a:t>3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89" name="왼쪽/오른쪽 화살표 88"/>
          <p:cNvSpPr/>
          <p:nvPr/>
        </p:nvSpPr>
        <p:spPr>
          <a:xfrm>
            <a:off x="4231179" y="2952103"/>
            <a:ext cx="1682926" cy="195381"/>
          </a:xfrm>
          <a:prstGeom prst="leftRightArrow">
            <a:avLst/>
          </a:prstGeom>
          <a:solidFill>
            <a:schemeClr val="accent6"/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90" name="왼쪽/오른쪽 화살표 89"/>
          <p:cNvSpPr/>
          <p:nvPr/>
        </p:nvSpPr>
        <p:spPr>
          <a:xfrm>
            <a:off x="2006438" y="5279260"/>
            <a:ext cx="1943344" cy="199675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99" name="왼쪽/오른쪽 화살표 98"/>
          <p:cNvSpPr/>
          <p:nvPr/>
        </p:nvSpPr>
        <p:spPr>
          <a:xfrm>
            <a:off x="4807505" y="3888409"/>
            <a:ext cx="2239931" cy="17761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00" name="Rectangle 97"/>
          <p:cNvSpPr/>
          <p:nvPr/>
        </p:nvSpPr>
        <p:spPr>
          <a:xfrm>
            <a:off x="2016655" y="5641988"/>
            <a:ext cx="6217393" cy="7393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92" name="Rectangular Callout 97"/>
          <p:cNvSpPr/>
          <p:nvPr/>
        </p:nvSpPr>
        <p:spPr>
          <a:xfrm>
            <a:off x="3520460" y="5877328"/>
            <a:ext cx="897515" cy="359984"/>
          </a:xfrm>
          <a:prstGeom prst="wedgeRectCallout">
            <a:avLst>
              <a:gd name="adj1" fmla="val -5550"/>
              <a:gd name="adj2" fmla="val -98182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  <a:cs typeface="나눔고딕"/>
              </a:rPr>
              <a:t>1</a:t>
            </a:r>
            <a:r>
              <a:rPr lang="ko-KR" altLang="en-US" sz="1000" b="1" dirty="0" smtClean="0">
                <a:latin typeface="+mn-ea"/>
                <a:cs typeface="나눔고딕"/>
              </a:rPr>
              <a:t>차 이관</a:t>
            </a:r>
            <a:r>
              <a:rPr lang="en-US" altLang="ko-KR" sz="1000" b="1" dirty="0" smtClean="0">
                <a:latin typeface="+mn-ea"/>
                <a:cs typeface="나눔고딕"/>
              </a:rPr>
              <a:t/>
            </a:r>
            <a:br>
              <a:rPr lang="en-US" altLang="ko-KR" sz="1000" b="1" dirty="0" smtClean="0">
                <a:latin typeface="+mn-ea"/>
                <a:cs typeface="나눔고딕"/>
              </a:rPr>
            </a:br>
            <a:r>
              <a:rPr lang="en-US" altLang="ko-KR" sz="1000" b="1" dirty="0" smtClean="0">
                <a:latin typeface="+mn-ea"/>
                <a:cs typeface="나눔고딕"/>
              </a:rPr>
              <a:t>(</a:t>
            </a:r>
            <a:r>
              <a:rPr lang="ko-KR" altLang="en-US" sz="1000" b="1" dirty="0" smtClean="0">
                <a:latin typeface="+mn-ea"/>
                <a:cs typeface="나눔고딕"/>
              </a:rPr>
              <a:t>보안강화</a:t>
            </a:r>
            <a:r>
              <a:rPr lang="en-US" altLang="ko-KR" sz="1000" b="1" dirty="0" smtClean="0">
                <a:latin typeface="+mn-ea"/>
                <a:cs typeface="나눔고딕"/>
              </a:rPr>
              <a:t>)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94" name="Rectangular Callout 97"/>
          <p:cNvSpPr/>
          <p:nvPr/>
        </p:nvSpPr>
        <p:spPr>
          <a:xfrm>
            <a:off x="5268748" y="5877328"/>
            <a:ext cx="1348204" cy="359984"/>
          </a:xfrm>
          <a:prstGeom prst="wedgeRectCallout">
            <a:avLst>
              <a:gd name="adj1" fmla="val 18511"/>
              <a:gd name="adj2" fmla="val -97905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n-ea"/>
                <a:cs typeface="나눔고딕"/>
              </a:rPr>
              <a:t>2</a:t>
            </a:r>
            <a:r>
              <a:rPr lang="ko-KR" altLang="en-US" sz="1000" b="1" dirty="0" smtClean="0">
                <a:latin typeface="+mn-ea"/>
                <a:cs typeface="나눔고딕"/>
              </a:rPr>
              <a:t>차 이관</a:t>
            </a:r>
            <a:r>
              <a:rPr lang="en-US" altLang="ko-KR" sz="1000" b="1" dirty="0" smtClean="0">
                <a:latin typeface="+mn-ea"/>
                <a:cs typeface="나눔고딕"/>
              </a:rPr>
              <a:t/>
            </a:r>
            <a:br>
              <a:rPr lang="en-US" altLang="ko-KR" sz="1000" b="1" dirty="0" smtClean="0">
                <a:latin typeface="+mn-ea"/>
                <a:cs typeface="나눔고딕"/>
              </a:rPr>
            </a:br>
            <a:r>
              <a:rPr lang="en-US" altLang="ko-KR" sz="1000" b="1" dirty="0" smtClean="0">
                <a:latin typeface="+mn-ea"/>
                <a:cs typeface="나눔고딕"/>
              </a:rPr>
              <a:t>(</a:t>
            </a:r>
            <a:r>
              <a:rPr lang="ko-KR" altLang="en-US" sz="1000" b="1" dirty="0" smtClean="0">
                <a:latin typeface="+mn-ea"/>
                <a:cs typeface="나눔고딕"/>
              </a:rPr>
              <a:t>개인정보</a:t>
            </a:r>
            <a:r>
              <a:rPr lang="en-US" altLang="ko-KR" sz="1000" b="1" dirty="0" smtClean="0">
                <a:latin typeface="+mn-ea"/>
                <a:cs typeface="나눔고딕"/>
              </a:rPr>
              <a:t>, </a:t>
            </a:r>
            <a:r>
              <a:rPr lang="ko-KR" altLang="en-US" sz="1000" b="1" dirty="0" smtClean="0">
                <a:latin typeface="+mn-ea"/>
                <a:cs typeface="나눔고딕"/>
              </a:rPr>
              <a:t>여신관리</a:t>
            </a:r>
            <a:r>
              <a:rPr lang="en-US" altLang="ko-KR" sz="1000" b="1" dirty="0" smtClean="0">
                <a:latin typeface="+mn-ea"/>
                <a:cs typeface="나눔고딕"/>
              </a:rPr>
              <a:t>)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96" name="Rectangular Callout 97"/>
          <p:cNvSpPr/>
          <p:nvPr/>
        </p:nvSpPr>
        <p:spPr>
          <a:xfrm>
            <a:off x="6804248" y="5877272"/>
            <a:ext cx="1656184" cy="359984"/>
          </a:xfrm>
          <a:prstGeom prst="wedgeRectCallout">
            <a:avLst>
              <a:gd name="adj1" fmla="val -33351"/>
              <a:gd name="adj2" fmla="val -94838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  <a:cs typeface="나눔고딕"/>
              </a:rPr>
              <a:t>3</a:t>
            </a:r>
            <a:r>
              <a:rPr lang="ko-KR" altLang="en-US" sz="1000" b="1" dirty="0" smtClean="0">
                <a:latin typeface="+mn-ea"/>
                <a:cs typeface="나눔고딕"/>
              </a:rPr>
              <a:t>차 이관</a:t>
            </a:r>
            <a:r>
              <a:rPr lang="en-US" altLang="ko-KR" sz="1000" b="1" dirty="0" smtClean="0">
                <a:latin typeface="+mn-ea"/>
                <a:cs typeface="나눔고딕"/>
              </a:rPr>
              <a:t/>
            </a:r>
            <a:br>
              <a:rPr lang="en-US" altLang="ko-KR" sz="1000" b="1" dirty="0" smtClean="0">
                <a:latin typeface="+mn-ea"/>
                <a:cs typeface="나눔고딕"/>
              </a:rPr>
            </a:br>
            <a:r>
              <a:rPr lang="en-US" altLang="ko-KR" sz="1000" b="1" dirty="0" smtClean="0">
                <a:latin typeface="+mn-ea"/>
                <a:cs typeface="나눔고딕"/>
              </a:rPr>
              <a:t>(</a:t>
            </a:r>
            <a:r>
              <a:rPr lang="ko-KR" altLang="en-US" sz="1000" b="1" dirty="0" smtClean="0">
                <a:latin typeface="+mn-ea"/>
                <a:cs typeface="나눔고딕"/>
              </a:rPr>
              <a:t>물류관리</a:t>
            </a:r>
            <a:r>
              <a:rPr lang="en-US" altLang="ko-KR" sz="1000" b="1" dirty="0" smtClean="0">
                <a:latin typeface="+mn-ea"/>
                <a:cs typeface="나눔고딕"/>
              </a:rPr>
              <a:t>, </a:t>
            </a:r>
            <a:r>
              <a:rPr lang="ko-KR" altLang="en-US" sz="1000" b="1" dirty="0" smtClean="0">
                <a:latin typeface="+mn-ea"/>
                <a:cs typeface="나눔고딕"/>
              </a:rPr>
              <a:t>검색기능강화 </a:t>
            </a:r>
            <a:r>
              <a:rPr lang="en-US" altLang="ko-KR" sz="1000" b="1" dirty="0" smtClean="0">
                <a:latin typeface="+mn-ea"/>
                <a:cs typeface="나눔고딕"/>
              </a:rPr>
              <a:t>)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97" name="Oval 14"/>
          <p:cNvSpPr/>
          <p:nvPr/>
        </p:nvSpPr>
        <p:spPr>
          <a:xfrm>
            <a:off x="6960685" y="5537829"/>
            <a:ext cx="189324" cy="1893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3" name="Oval 14"/>
          <p:cNvSpPr/>
          <p:nvPr/>
        </p:nvSpPr>
        <p:spPr>
          <a:xfrm>
            <a:off x="6110868" y="5538004"/>
            <a:ext cx="189324" cy="1893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104" name="왼쪽/오른쪽 화살표 103"/>
          <p:cNvSpPr/>
          <p:nvPr/>
        </p:nvSpPr>
        <p:spPr>
          <a:xfrm>
            <a:off x="4797652" y="4354149"/>
            <a:ext cx="2244546" cy="177619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08" name="왼쪽/오른쪽 화살표 107"/>
          <p:cNvSpPr/>
          <p:nvPr/>
        </p:nvSpPr>
        <p:spPr>
          <a:xfrm>
            <a:off x="3680745" y="4794369"/>
            <a:ext cx="2525021" cy="17761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91" name="Oval 14"/>
          <p:cNvSpPr/>
          <p:nvPr/>
        </p:nvSpPr>
        <p:spPr>
          <a:xfrm>
            <a:off x="3859378" y="5532888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3" name="오른쪽 화살표 2"/>
          <p:cNvSpPr/>
          <p:nvPr/>
        </p:nvSpPr>
        <p:spPr bwMode="gray">
          <a:xfrm>
            <a:off x="3965035" y="3414799"/>
            <a:ext cx="822780" cy="17156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62" dirty="0">
              <a:solidFill>
                <a:schemeClr val="dk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895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95220"/>
              </p:ext>
            </p:extLst>
          </p:nvPr>
        </p:nvGraphicFramePr>
        <p:xfrm>
          <a:off x="539552" y="764704"/>
          <a:ext cx="8147248" cy="5760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2193">
                  <a:extLst>
                    <a:ext uri="{9D8B030D-6E8A-4147-A177-3AD203B41FA5}">
                      <a16:colId xmlns:a16="http://schemas.microsoft.com/office/drawing/2014/main" val="3834828161"/>
                    </a:ext>
                  </a:extLst>
                </a:gridCol>
                <a:gridCol w="4389090">
                  <a:extLst>
                    <a:ext uri="{9D8B030D-6E8A-4147-A177-3AD203B41FA5}">
                      <a16:colId xmlns:a16="http://schemas.microsoft.com/office/drawing/2014/main" val="714606761"/>
                    </a:ext>
                  </a:extLst>
                </a:gridCol>
                <a:gridCol w="685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r>
                        <a:rPr lang="en-US" altLang="ko-KR" sz="1200" b="1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u="none" strike="noStrike" dirty="0"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2071"/>
                  </a:ext>
                </a:extLst>
              </a:tr>
              <a:tr h="234809">
                <a:tc rowSpan="12"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물류관리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운영사 재고상품 등록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진행 중</a:t>
                      </a:r>
                      <a:endParaRPr lang="ko-KR" alt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화면설계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DB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 완료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25%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 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401752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물류상품 납품 입고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4056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물류상품 반품 입고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83072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재고 상품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주문 프로세스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58356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재고관리</a:t>
                      </a:r>
                      <a:r>
                        <a:rPr lang="en-US" altLang="ko-KR" sz="1000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양품</a:t>
                      </a:r>
                      <a:r>
                        <a:rPr lang="en-US" altLang="ko-KR" sz="10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불량</a:t>
                      </a:r>
                      <a:r>
                        <a:rPr lang="en-US" altLang="ko-KR" sz="10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대기 재고관리</a:t>
                      </a:r>
                      <a:r>
                        <a:rPr lang="en-US" altLang="ko-KR" sz="1000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566521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재고상품 주문 출고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508716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</a:rPr>
                        <a:t>재고상품 창고 불량 반환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32657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재고조사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195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재고 입출고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361192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모바일 바코드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인식 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App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73100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모바일 입출고 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88901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모바일 입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출고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재고상세정보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665567"/>
                  </a:ext>
                </a:extLst>
              </a:tr>
              <a:tr h="234809">
                <a:tc rowSpan="7"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여신관리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법인 등록 시 여신한도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평가 정보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관리체계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ko-KR" alt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indent="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59008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법인 정보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여신금액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미납 채권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미 정산 금액 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45334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업체별 여신관리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587144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주문 실적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6885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업체별 여신 </a:t>
                      </a:r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잔여 한도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84621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EW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레포트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71351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여신 기업정보 인터페이스 관리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암호화 포함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315049"/>
                  </a:ext>
                </a:extLst>
              </a:tr>
              <a:tr h="234809">
                <a:tc rowSpan="4"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장바구니 </a:t>
                      </a:r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및</a:t>
                      </a:r>
                      <a:endParaRPr lang="en-US" altLang="ko-KR" sz="1000" u="none" strike="noStrike" dirty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주문프로세스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변경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동일상품코드 주문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발주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발주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접수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출하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반품 처리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</a:t>
                      </a:r>
                      <a:endParaRPr lang="en-US" altLang="ko-KR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643682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상품군에 따른 자동물량배분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83271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smtClean="0">
                          <a:effectLst/>
                          <a:latin typeface="+mn-ea"/>
                          <a:ea typeface="+mn-ea"/>
                        </a:rPr>
                        <a:t>택배 정보 실 </a:t>
                      </a:r>
                      <a:r>
                        <a:rPr lang="ko-KR" altLang="en-US" sz="1000" u="none" strike="noStrike" dirty="0" err="1" smtClean="0">
                          <a:effectLst/>
                          <a:latin typeface="+mn-ea"/>
                          <a:ea typeface="+mn-ea"/>
                        </a:rPr>
                        <a:t>시간조회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(Open-API </a:t>
                      </a:r>
                      <a:r>
                        <a:rPr lang="ko-KR" altLang="en-US" sz="1000" u="none" strike="noStrike" dirty="0">
                          <a:effectLst/>
                          <a:latin typeface="+mn-ea"/>
                          <a:ea typeface="+mn-ea"/>
                        </a:rPr>
                        <a:t>활용한 택배 정보 제공</a:t>
                      </a:r>
                      <a:r>
                        <a:rPr lang="en-US" altLang="ko-KR" sz="10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771766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이미지 첨부 시 이미지를 편집할 수 있는 기능 제공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416340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4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구축 범위</a:t>
            </a:r>
            <a:endParaRPr lang="ko-KR" altLang="en-US" sz="17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165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851574"/>
              </p:ext>
            </p:extLst>
          </p:nvPr>
        </p:nvGraphicFramePr>
        <p:xfrm>
          <a:off x="539551" y="836712"/>
          <a:ext cx="8208913" cy="5387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val="3834828161"/>
                    </a:ext>
                  </a:extLst>
                </a:gridCol>
                <a:gridCol w="4626181">
                  <a:extLst>
                    <a:ext uri="{9D8B030D-6E8A-4147-A177-3AD203B41FA5}">
                      <a16:colId xmlns:a16="http://schemas.microsoft.com/office/drawing/2014/main" val="714606761"/>
                    </a:ext>
                  </a:extLst>
                </a:gridCol>
                <a:gridCol w="76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구분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</a:rPr>
                        <a:t>기능</a:t>
                      </a:r>
                      <a:r>
                        <a:rPr lang="en-US" altLang="ko-KR" sz="12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200" b="1" u="none" strike="noStrike" dirty="0">
                          <a:effectLst/>
                        </a:rPr>
                        <a:t>내용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22071"/>
                  </a:ext>
                </a:extLst>
              </a:tr>
              <a:tr h="275135">
                <a:tc rowSpan="3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동의어 및 제안어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중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 설치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 개발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55%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413568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algn="l" fontAlgn="t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 색인 정보 조회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59490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algn="l" fontAlgn="t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 설치 및 색인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962712"/>
                  </a:ext>
                </a:extLst>
              </a:tr>
              <a:tr h="275135">
                <a:tc rowSpan="6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동의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변경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883072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사용자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288748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회원등록 및 탈퇴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358356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 개인 정보처리방침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이용안내 메일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566521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회원가입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동의 수집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479805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algn="l" fontAlgn="t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개인정보에 따른 법인 및 사업장 변경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51391"/>
                  </a:ext>
                </a:extLst>
              </a:tr>
              <a:tr h="275135">
                <a:tc rowSpan="6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보안강화</a:t>
                      </a:r>
                    </a:p>
                  </a:txBody>
                  <a:tcPr marL="7200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변경 주기 설정 및 구성 체계 설정 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완료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508716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계정에 대한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부여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History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 구현  필요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032657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정보의 접속 기록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처리에 대한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History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 구현 필요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76195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별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표시 현황 파악 및 수정 조치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361192"/>
                  </a:ext>
                </a:extLst>
              </a:tr>
              <a:tr h="904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상세주소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AES Encrypt/Decrypt) 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보안정보 마이그레이션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각서비스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발주정보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세금계산서정보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731000"/>
                  </a:ext>
                </a:extLst>
              </a:tr>
              <a:tr h="546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복호화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 API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AES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블록암호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첨부파일 암호화 마이그레이션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788901"/>
                  </a:ext>
                </a:extLst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4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구축 범위</a:t>
            </a:r>
            <a:endParaRPr lang="ko-KR" altLang="en-US" sz="17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56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540</Words>
  <Application>Microsoft Office PowerPoint</Application>
  <PresentationFormat>화면 슬라이드 쇼(4:3)</PresentationFormat>
  <Paragraphs>137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나눔고딕</vt:lpstr>
      <vt:lpstr>다음_Regular</vt:lpstr>
      <vt:lpstr>맑은 고딕</vt:lpstr>
      <vt:lpstr>Arial</vt:lpstr>
      <vt:lpstr>1_Office 테마</vt:lpstr>
      <vt:lpstr>2. 진행 현황</vt:lpstr>
      <vt:lpstr>3. 추진사항 및 일정</vt:lpstr>
      <vt:lpstr>4. 구축 범위</vt:lpstr>
      <vt:lpstr>4. 구축 범위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ksj</cp:lastModifiedBy>
  <cp:revision>186</cp:revision>
  <dcterms:created xsi:type="dcterms:W3CDTF">2012-10-26T02:18:54Z</dcterms:created>
  <dcterms:modified xsi:type="dcterms:W3CDTF">2017-02-02T02:31:07Z</dcterms:modified>
</cp:coreProperties>
</file>