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99" r:id="rId2"/>
    <p:sldId id="295" r:id="rId3"/>
    <p:sldId id="296" r:id="rId4"/>
    <p:sldId id="29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7" autoAdjust="0"/>
  </p:normalViewPr>
  <p:slideViewPr>
    <p:cSldViewPr>
      <p:cViewPr varScale="1">
        <p:scale>
          <a:sx n="117" d="100"/>
          <a:sy n="117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2016-12-28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latin typeface="+mn-ea"/>
                <a:ea typeface="+mn-ea"/>
              </a:rPr>
              <a:t>12</a:t>
            </a:r>
            <a:r>
              <a:rPr lang="ko-KR" altLang="en-US" sz="1400" dirty="0" smtClean="0">
                <a:latin typeface="+mn-ea"/>
                <a:ea typeface="+mn-ea"/>
              </a:rPr>
              <a:t>월 </a:t>
            </a:r>
            <a:r>
              <a:rPr lang="en-US" altLang="ko-KR" sz="1400" dirty="0" smtClean="0">
                <a:latin typeface="+mn-ea"/>
                <a:ea typeface="+mn-ea"/>
              </a:rPr>
              <a:t>27</a:t>
            </a:r>
            <a:r>
              <a:rPr lang="ko-KR" altLang="en-US" sz="1400" dirty="0" smtClean="0">
                <a:latin typeface="+mn-ea"/>
                <a:ea typeface="+mn-ea"/>
              </a:rPr>
              <a:t>일 현재 </a:t>
            </a:r>
            <a:r>
              <a:rPr lang="en-US" altLang="ko-KR" sz="1400" dirty="0" smtClean="0">
                <a:latin typeface="+mn-ea"/>
                <a:ea typeface="+mn-ea"/>
              </a:rPr>
              <a:t>44%</a:t>
            </a:r>
            <a:r>
              <a:rPr lang="ko-KR" altLang="en-US" sz="1400" dirty="0" smtClean="0">
                <a:latin typeface="+mn-ea"/>
                <a:ea typeface="+mn-ea"/>
              </a:rPr>
              <a:t>의 실적을 완수 하였습니다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9"/>
          <p:cNvSpPr>
            <a:spLocks noChangeArrowheads="1"/>
          </p:cNvSpPr>
          <p:nvPr/>
        </p:nvSpPr>
        <p:spPr bwMode="auto">
          <a:xfrm>
            <a:off x="3347864" y="2484253"/>
            <a:ext cx="5058005" cy="751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과제 수행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80%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5535" y="1628654"/>
            <a:ext cx="1444290" cy="1607079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진행율</a:t>
            </a:r>
            <a:endParaRPr lang="en-US" altLang="ko-KR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18"/>
          <p:cNvSpPr>
            <a:spLocks noChangeArrowheads="1"/>
          </p:cNvSpPr>
          <p:nvPr/>
        </p:nvSpPr>
        <p:spPr bwMode="auto">
          <a:xfrm>
            <a:off x="1844222" y="1628652"/>
            <a:ext cx="6561647" cy="836207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65138"/>
              </p:ext>
            </p:extLst>
          </p:nvPr>
        </p:nvGraphicFramePr>
        <p:xfrm>
          <a:off x="395535" y="3429001"/>
          <a:ext cx="8010334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단계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주요업무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가중치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진척율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가중치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분석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설계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기획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디자인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업무정의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프로세스설계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화면설계서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기능분해도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10%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8%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DB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설계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DB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스키마 설계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Table</a:t>
                      </a:r>
                      <a:r>
                        <a:rPr lang="en-US" altLang="ko-KR" sz="1100" baseline="0" dirty="0" smtClean="0">
                          <a:latin typeface="다음_Regular" pitchFamily="2" charset="-127"/>
                          <a:ea typeface="다음_Regular" pitchFamily="2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생성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4%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9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구현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보안강화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암호화관리체계 구축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권한 부여 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History,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개인정보암호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13%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검색기능강화</a:t>
                      </a: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검색엔진 색인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유사어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동의어 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제안어 검색</a:t>
                      </a:r>
                      <a:endParaRPr lang="en-US" altLang="ko-KR" sz="1100" dirty="0" smtClean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12%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0%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물류관리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물류재고상품관리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재고 입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출고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바코드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모바일 입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출고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35%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0%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업체별 여신관리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여신한도관리 체계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여신주문실적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11%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8%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83103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기타항목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장바구니 주문프로세스변경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이미지 웹 툴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개인동의관리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12%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11%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938380"/>
                  </a:ext>
                </a:extLst>
              </a:tr>
              <a:tr h="2687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합     계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100%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44%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오른쪽 화살표 21"/>
          <p:cNvSpPr>
            <a:spLocks noChangeArrowheads="1"/>
          </p:cNvSpPr>
          <p:nvPr/>
        </p:nvSpPr>
        <p:spPr bwMode="auto">
          <a:xfrm>
            <a:off x="1846571" y="1628652"/>
            <a:ext cx="3081600" cy="838200"/>
          </a:xfrm>
          <a:prstGeom prst="rightArrow">
            <a:avLst>
              <a:gd name="adj1" fmla="val 50000"/>
              <a:gd name="adj2" fmla="val 50011"/>
            </a:avLst>
          </a:prstGeom>
          <a:solidFill>
            <a:srgbClr val="EAEAEA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오른쪽 화살표 16"/>
          <p:cNvSpPr>
            <a:spLocks noChangeArrowheads="1"/>
          </p:cNvSpPr>
          <p:nvPr/>
        </p:nvSpPr>
        <p:spPr bwMode="auto">
          <a:xfrm>
            <a:off x="1851208" y="1842966"/>
            <a:ext cx="3076964" cy="428625"/>
          </a:xfrm>
          <a:prstGeom prst="rightArrow">
            <a:avLst>
              <a:gd name="adj1" fmla="val 50000"/>
              <a:gd name="adj2" fmla="val 80166"/>
            </a:avLst>
          </a:prstGeom>
          <a:solidFill>
            <a:srgbClr val="FFC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한쪽 모서리가 잘린 사각형 13"/>
          <p:cNvSpPr/>
          <p:nvPr/>
        </p:nvSpPr>
        <p:spPr bwMode="auto">
          <a:xfrm>
            <a:off x="5436096" y="1817288"/>
            <a:ext cx="1296144" cy="500062"/>
          </a:xfrm>
          <a:prstGeom prst="snip1Rect">
            <a:avLst/>
          </a:prstGeom>
          <a:solidFill>
            <a:srgbClr val="EAEAEA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dirty="0">
                <a:latin typeface="+mn-ea"/>
              </a:rPr>
              <a:t>실적 </a:t>
            </a:r>
            <a:r>
              <a:rPr lang="en-US" altLang="ko-KR" dirty="0" smtClean="0">
                <a:latin typeface="+mn-ea"/>
              </a:rPr>
              <a:t>/ </a:t>
            </a:r>
            <a:r>
              <a:rPr lang="ko-KR" altLang="en-US" dirty="0" smtClean="0">
                <a:latin typeface="+mn-ea"/>
              </a:rPr>
              <a:t>계획</a:t>
            </a:r>
            <a:endParaRPr lang="en-US" altLang="ko-KR" dirty="0">
              <a:latin typeface="+mn-ea"/>
            </a:endParaRPr>
          </a:p>
          <a:p>
            <a:pPr algn="ctr">
              <a:defRPr/>
            </a:pPr>
            <a:r>
              <a:rPr lang="en-US" altLang="ko-KR" sz="1400" b="1" dirty="0" smtClean="0">
                <a:solidFill>
                  <a:srgbClr val="0070C0"/>
                </a:solidFill>
                <a:latin typeface="+mn-ea"/>
              </a:rPr>
              <a:t>44% / 44%</a:t>
            </a:r>
            <a:endParaRPr lang="ko-KR" altLang="en-US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39826" y="1628652"/>
            <a:ext cx="6566044" cy="16070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687848" y="1357252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1124744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2016.10.17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4755008" y="1361158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9992" y="1128650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2016.12.27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8242606" y="1362664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4368" y="1128650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2017.03.16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2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진행 현황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6" name="직사각형 7"/>
          <p:cNvSpPr>
            <a:spLocks noChangeArrowheads="1"/>
          </p:cNvSpPr>
          <p:nvPr/>
        </p:nvSpPr>
        <p:spPr bwMode="auto">
          <a:xfrm>
            <a:off x="1839825" y="2484253"/>
            <a:ext cx="1508039" cy="751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분석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15%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0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467544" y="2328268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467544" y="2782648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467544" y="3234744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보안강화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467544" y="36986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검색기능강화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467544" y="4160800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물류관리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467544" y="46221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여신관리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467544" y="5083896"/>
            <a:ext cx="1186013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기타항목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(</a:t>
            </a: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개인동의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, </a:t>
            </a: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장바구니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이미지편집툴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)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475523" y="5589240"/>
            <a:ext cx="1186013" cy="5040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1653554" y="5559940"/>
            <a:ext cx="6243786" cy="12314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2785981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2504332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222683" y="22954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01"/>
          <p:cNvCxnSpPr/>
          <p:nvPr/>
        </p:nvCxnSpPr>
        <p:spPr>
          <a:xfrm>
            <a:off x="1941033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1659384" y="22853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3898981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3617332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3335682" y="23255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054033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5019421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4737772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4456122" y="23255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4174473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01"/>
          <p:cNvCxnSpPr/>
          <p:nvPr/>
        </p:nvCxnSpPr>
        <p:spPr>
          <a:xfrm>
            <a:off x="6151687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01"/>
          <p:cNvCxnSpPr/>
          <p:nvPr/>
        </p:nvCxnSpPr>
        <p:spPr>
          <a:xfrm>
            <a:off x="5870038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5588388" y="23255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5306739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01"/>
          <p:cNvCxnSpPr/>
          <p:nvPr/>
        </p:nvCxnSpPr>
        <p:spPr>
          <a:xfrm>
            <a:off x="7273981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01"/>
          <p:cNvCxnSpPr/>
          <p:nvPr/>
        </p:nvCxnSpPr>
        <p:spPr>
          <a:xfrm>
            <a:off x="6992332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01"/>
          <p:cNvCxnSpPr/>
          <p:nvPr/>
        </p:nvCxnSpPr>
        <p:spPr>
          <a:xfrm>
            <a:off x="6710682" y="23255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01"/>
          <p:cNvCxnSpPr/>
          <p:nvPr/>
        </p:nvCxnSpPr>
        <p:spPr>
          <a:xfrm>
            <a:off x="6429033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1653555" y="1827253"/>
            <a:ext cx="6243785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1663972" y="18971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‘16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10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215050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11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3341026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12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4467001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‘17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50" name="Pentagon 90"/>
          <p:cNvSpPr/>
          <p:nvPr/>
        </p:nvSpPr>
        <p:spPr>
          <a:xfrm>
            <a:off x="5592977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1661536" y="3226147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1661536" y="3674569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1661536" y="2770880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1661536" y="4615675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1661536" y="5074144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1661536" y="4140311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왼쪽/오른쪽 화살표 162"/>
          <p:cNvSpPr/>
          <p:nvPr/>
        </p:nvSpPr>
        <p:spPr>
          <a:xfrm>
            <a:off x="1656516" y="2462225"/>
            <a:ext cx="2795923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172" name="왼쪽/오른쪽 화살표 171"/>
          <p:cNvSpPr/>
          <p:nvPr/>
        </p:nvSpPr>
        <p:spPr>
          <a:xfrm>
            <a:off x="1687390" y="3356372"/>
            <a:ext cx="2475267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grpSp>
        <p:nvGrpSpPr>
          <p:cNvPr id="184" name="Group 100"/>
          <p:cNvGrpSpPr/>
          <p:nvPr/>
        </p:nvGrpSpPr>
        <p:grpSpPr>
          <a:xfrm>
            <a:off x="2849796" y="1324851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897340" y="2078779"/>
            <a:ext cx="0" cy="350180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추진사항 및 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762000" y="620688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고도화 수행은 총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개월 간 수행하며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기획의 중요도가 낮은 보안강화 및 기타항목은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/>
            </a:r>
            <a:b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개발을 선행 하였으며 그 외 항목은 기획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디자인 후 개발을 진행합니다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7" name="Pentagon 90"/>
          <p:cNvSpPr/>
          <p:nvPr/>
        </p:nvSpPr>
        <p:spPr>
          <a:xfrm>
            <a:off x="6732240" y="1882028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89" name="왼쪽/오른쪽 화살표 88"/>
          <p:cNvSpPr/>
          <p:nvPr/>
        </p:nvSpPr>
        <p:spPr>
          <a:xfrm>
            <a:off x="3646276" y="2913109"/>
            <a:ext cx="781812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90" name="왼쪽/오른쪽 화살표 89"/>
          <p:cNvSpPr/>
          <p:nvPr/>
        </p:nvSpPr>
        <p:spPr>
          <a:xfrm>
            <a:off x="1678066" y="5217365"/>
            <a:ext cx="3046334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sp>
        <p:nvSpPr>
          <p:cNvPr id="99" name="왼쪽/오른쪽 화살표 98"/>
          <p:cNvSpPr/>
          <p:nvPr/>
        </p:nvSpPr>
        <p:spPr>
          <a:xfrm>
            <a:off x="4458129" y="3819184"/>
            <a:ext cx="1839508" cy="17761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1679947" y="5581024"/>
            <a:ext cx="6217393" cy="504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92" name="Rectangular Callout 97"/>
          <p:cNvSpPr/>
          <p:nvPr/>
        </p:nvSpPr>
        <p:spPr>
          <a:xfrm>
            <a:off x="3183752" y="5693065"/>
            <a:ext cx="897515" cy="359984"/>
          </a:xfrm>
          <a:prstGeom prst="wedgeRectCallout">
            <a:avLst>
              <a:gd name="adj1" fmla="val -4541"/>
              <a:gd name="adj2" fmla="val -78062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1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보안강화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4" name="Rectangular Callout 97"/>
          <p:cNvSpPr/>
          <p:nvPr/>
        </p:nvSpPr>
        <p:spPr>
          <a:xfrm>
            <a:off x="4716016" y="5693621"/>
            <a:ext cx="897515" cy="359984"/>
          </a:xfrm>
          <a:prstGeom prst="wedgeRectCallout">
            <a:avLst>
              <a:gd name="adj1" fmla="val -15737"/>
              <a:gd name="adj2" fmla="val -75270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  <a:cs typeface="나눔고딕"/>
              </a:rPr>
              <a:t>2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여신관리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6" name="Rectangular Callout 97"/>
          <p:cNvSpPr/>
          <p:nvPr/>
        </p:nvSpPr>
        <p:spPr>
          <a:xfrm>
            <a:off x="5652120" y="5691392"/>
            <a:ext cx="1656184" cy="359984"/>
          </a:xfrm>
          <a:prstGeom prst="wedgeRectCallout">
            <a:avLst>
              <a:gd name="adj1" fmla="val 13661"/>
              <a:gd name="adj2" fmla="val -69688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3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물류관리</a:t>
            </a:r>
            <a:r>
              <a:rPr lang="en-US" altLang="ko-KR" sz="1000" b="1" dirty="0" smtClean="0">
                <a:latin typeface="+mn-ea"/>
                <a:cs typeface="나눔고딕"/>
              </a:rPr>
              <a:t>, </a:t>
            </a:r>
            <a:r>
              <a:rPr lang="ko-KR" altLang="en-US" sz="1000" b="1" dirty="0" smtClean="0">
                <a:latin typeface="+mn-ea"/>
                <a:cs typeface="나눔고딕"/>
              </a:rPr>
              <a:t>검색기능강화 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7" name="Oval 14"/>
          <p:cNvSpPr/>
          <p:nvPr/>
        </p:nvSpPr>
        <p:spPr>
          <a:xfrm>
            <a:off x="6604876" y="5471924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3" name="Oval 14"/>
          <p:cNvSpPr/>
          <p:nvPr/>
        </p:nvSpPr>
        <p:spPr>
          <a:xfrm>
            <a:off x="4932040" y="5477040"/>
            <a:ext cx="189324" cy="1893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04" name="왼쪽/오른쪽 화살표 103"/>
          <p:cNvSpPr/>
          <p:nvPr/>
        </p:nvSpPr>
        <p:spPr>
          <a:xfrm>
            <a:off x="4185798" y="4293020"/>
            <a:ext cx="2522573" cy="17761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8" name="왼쪽/오른쪽 화살표 107"/>
          <p:cNvSpPr/>
          <p:nvPr/>
        </p:nvSpPr>
        <p:spPr>
          <a:xfrm>
            <a:off x="3346185" y="4733405"/>
            <a:ext cx="1673902" cy="17761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91" name="Oval 14"/>
          <p:cNvSpPr/>
          <p:nvPr/>
        </p:nvSpPr>
        <p:spPr>
          <a:xfrm>
            <a:off x="3522670" y="5471924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 bwMode="gray">
          <a:xfrm>
            <a:off x="4171482" y="2462225"/>
            <a:ext cx="288000" cy="176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9" name="오른쪽 화살표 68"/>
          <p:cNvSpPr/>
          <p:nvPr/>
        </p:nvSpPr>
        <p:spPr bwMode="gray">
          <a:xfrm>
            <a:off x="4140088" y="2914434"/>
            <a:ext cx="288000" cy="176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0" name="오른쪽 화살표 69"/>
          <p:cNvSpPr/>
          <p:nvPr/>
        </p:nvSpPr>
        <p:spPr bwMode="gray">
          <a:xfrm>
            <a:off x="4436400" y="5218584"/>
            <a:ext cx="288000" cy="1764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42164"/>
              </p:ext>
            </p:extLst>
          </p:nvPr>
        </p:nvGraphicFramePr>
        <p:xfrm>
          <a:off x="539552" y="908720"/>
          <a:ext cx="8147248" cy="52910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2193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438909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685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기능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34809">
                <a:tc rowSpan="13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물류관리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수탁입고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수탁출고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수탁상품</a:t>
                      </a:r>
                      <a:r>
                        <a:rPr lang="ko-KR" altLang="en-US" sz="1000" u="none" strike="noStrike" dirty="0">
                          <a:effectLst/>
                        </a:rPr>
                        <a:t> 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서비스관리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수탁상품</a:t>
                      </a:r>
                      <a:r>
                        <a:rPr lang="ko-KR" altLang="en-US" sz="1000" u="none" strike="noStrike" dirty="0">
                          <a:effectLst/>
                        </a:rPr>
                        <a:t> 주문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주문 프로세스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재고관리</a:t>
                      </a:r>
                      <a:r>
                        <a:rPr lang="en-US" altLang="ko-KR" sz="1000" u="none" strike="noStrike" dirty="0">
                          <a:effectLst/>
                        </a:rPr>
                        <a:t>(A</a:t>
                      </a:r>
                      <a:r>
                        <a:rPr lang="ko-KR" altLang="en-US" sz="1000" u="none" strike="noStrike" dirty="0">
                          <a:effectLst/>
                        </a:rPr>
                        <a:t>급</a:t>
                      </a:r>
                      <a:r>
                        <a:rPr lang="en-US" altLang="ko-KR" sz="1000" u="none" strike="noStrike" dirty="0">
                          <a:effectLst/>
                        </a:rPr>
                        <a:t>, B</a:t>
                      </a:r>
                      <a:r>
                        <a:rPr lang="ko-KR" altLang="en-US" sz="1000" u="none" strike="noStrike" dirty="0">
                          <a:effectLst/>
                        </a:rPr>
                        <a:t>급 자재관리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평균 소요량 산출 및 현재 적정 재고량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안전재고</a:t>
                      </a:r>
                      <a:r>
                        <a:rPr lang="ko-KR" altLang="en-US" sz="1000" u="none" strike="noStrike" dirty="0">
                          <a:effectLst/>
                        </a:rPr>
                        <a:t>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재고입출고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안드로이드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</a:rPr>
                        <a:t>인식 </a:t>
                      </a:r>
                      <a:r>
                        <a:rPr lang="en-US" altLang="ko-KR" sz="1000" u="none" strike="noStrike" dirty="0">
                          <a:effectLst/>
                        </a:rPr>
                        <a:t>App 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입출고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입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출고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재고상세정보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5567"/>
                  </a:ext>
                </a:extLst>
              </a:tr>
              <a:tr h="234809">
                <a:tc rowSpan="5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여신관리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법인 등록 시 여신한도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평가정보</a:t>
                      </a:r>
                      <a:r>
                        <a:rPr lang="ko-KR" altLang="en-US" sz="1000" u="none" strike="noStrike" dirty="0">
                          <a:effectLst/>
                        </a:rPr>
                        <a:t> 관리체계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개발완료</a:t>
                      </a: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9008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법인정보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여신금액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미납채권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미정산금액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5334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업체별 여신관리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87144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주문실적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6885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업체별 여신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잔여한도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846210"/>
                  </a:ext>
                </a:extLst>
              </a:tr>
              <a:tr h="234809">
                <a:tc rowSpan="3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장바구니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및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ko-KR" altLang="en-US" sz="1000" u="none" strike="noStrike" dirty="0" smtClean="0">
                          <a:effectLst/>
                        </a:rPr>
                        <a:t>주문프로세스 </a:t>
                      </a:r>
                      <a:r>
                        <a:rPr lang="ko-KR" altLang="en-US" sz="1000" u="none" strike="noStrike" dirty="0">
                          <a:effectLst/>
                        </a:rPr>
                        <a:t>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동일상품코드 주문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발주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취소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발주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접수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출하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입고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반품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en-US" altLang="ko-KR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64368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상품군에 따른 자동물량배분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83271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택배정보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실시간조회</a:t>
                      </a:r>
                      <a:r>
                        <a:rPr lang="en-US" altLang="ko-KR" sz="1000" u="none" strike="noStrike" dirty="0">
                          <a:effectLst/>
                        </a:rPr>
                        <a:t>(Open-API </a:t>
                      </a:r>
                      <a:r>
                        <a:rPr lang="ko-KR" altLang="en-US" sz="1000" u="none" strike="noStrike" dirty="0">
                          <a:effectLst/>
                        </a:rPr>
                        <a:t>활용한 택배 정보 제공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771766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4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범위</a:t>
            </a:r>
            <a:endParaRPr lang="ko-KR" altLang="en-US" sz="17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6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292746"/>
              </p:ext>
            </p:extLst>
          </p:nvPr>
        </p:nvGraphicFramePr>
        <p:xfrm>
          <a:off x="539551" y="980728"/>
          <a:ext cx="8208913" cy="4837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4626181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76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기능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75135"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유사어 동의어 관리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중 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413568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751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첨부 시 이미지를 편집할 수 있는 기능 제공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75135">
                <a:tc rowSpan="4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개인동의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변경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개발완료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(index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회원등록 및 탈퇴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개인 정보처리방침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이용안내 메일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75135">
                <a:tc rowSpan="6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보안강화</a:t>
                      </a: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변경 주기 설정 및 구성 체계 설정 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계정에 대한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권한부여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구현  필요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정보의 접속 기록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처리에 대한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구현 필요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개인정보 표시 현황 파악 및 수정 조치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904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AES Encrypt/Decrypt)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보안정보 마이그레이션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각서비스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발주정보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세금계산서정보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546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복호화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AES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블록암호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첨부파일 암호화 마이그레이션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4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범위</a:t>
            </a:r>
            <a:endParaRPr lang="ko-KR" altLang="en-US" sz="17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6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474</Words>
  <Application>Microsoft Office PowerPoint</Application>
  <PresentationFormat>화면 슬라이드 쇼(4:3)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다음_Regular</vt:lpstr>
      <vt:lpstr>Malgun Gothic</vt:lpstr>
      <vt:lpstr>Malgun Gothic</vt:lpstr>
      <vt:lpstr>Arial</vt:lpstr>
      <vt:lpstr>1_Office 테마</vt:lpstr>
      <vt:lpstr>2. 진행 현황</vt:lpstr>
      <vt:lpstr>3. 추진사항 및 일정</vt:lpstr>
      <vt:lpstr>4. 구축 범위</vt:lpstr>
      <vt:lpstr>4. 구축 범위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ksj</cp:lastModifiedBy>
  <cp:revision>177</cp:revision>
  <dcterms:created xsi:type="dcterms:W3CDTF">2012-10-26T02:18:54Z</dcterms:created>
  <dcterms:modified xsi:type="dcterms:W3CDTF">2016-12-28T05:28:51Z</dcterms:modified>
</cp:coreProperties>
</file>