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0" r:id="rId2"/>
    <p:sldId id="290" r:id="rId3"/>
    <p:sldId id="281" r:id="rId4"/>
    <p:sldId id="291" r:id="rId5"/>
    <p:sldId id="282" r:id="rId6"/>
    <p:sldId id="292" r:id="rId7"/>
    <p:sldId id="294" r:id="rId8"/>
    <p:sldId id="293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477" autoAdjust="0"/>
  </p:normalViewPr>
  <p:slideViewPr>
    <p:cSldViewPr>
      <p:cViewPr varScale="1">
        <p:scale>
          <a:sx n="111" d="100"/>
          <a:sy n="111" d="100"/>
        </p:scale>
        <p:origin x="12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2017-05-02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2017.04.26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 완료보고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사항 및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+mn-ea"/>
                <a:ea typeface="+mn-ea"/>
              </a:rPr>
              <a:t>1. </a:t>
            </a:r>
            <a:r>
              <a:rPr lang="ko-KR" altLang="en-US" sz="1700" b="1" dirty="0" smtClean="0">
                <a:latin typeface="+mn-ea"/>
                <a:ea typeface="+mn-ea"/>
              </a:rPr>
              <a:t>구축 목적 및 경과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구축 목적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 smtClean="0">
                <a:solidFill>
                  <a:srgbClr val="000000"/>
                </a:solidFill>
                <a:latin typeface="+mn-ea"/>
                <a:ea typeface="+mn-ea"/>
              </a:rPr>
              <a:t>OKplaza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B2B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ko-KR" sz="1200" b="1" u="sng" dirty="0">
                <a:solidFill>
                  <a:srgbClr val="FFFFFF"/>
                </a:solidFill>
                <a:latin typeface="+mn-ea"/>
              </a:rPr>
              <a:t>Process </a:t>
            </a: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개선 요구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사용자 기능개선 요구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시스템관리 및 보안 강화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27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물류관리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를 통한 상품재고 확보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업체별 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여신관리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로 채권관리 및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주문제한 프로세스처리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주문 옵션이 상이한 동일상품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주문처리</a:t>
            </a:r>
            <a:endParaRPr kumimoji="0" lang="en-US" altLang="ko-KR" sz="11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상품군 배분율관리를 통한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자동물량배분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발주처리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모바일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바코드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사용으로 재고상품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입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출고 편의성 확보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검색엔진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을 이용한 상품 검색의 용이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유사어 동의어 관리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검색 제안어 관리</a:t>
            </a:r>
            <a:endParaRPr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이미지 첨부 시 편집가능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웹 툴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제공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택배정보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  <a:t>Open API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를 활용한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실시간 택배정보 제공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3" y="2074317"/>
            <a:ext cx="2639158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필수 및 권고사항 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개인정보 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암호화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처리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관리자 권한과 관련된 정보처리의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이력관리</a:t>
            </a:r>
            <a:endParaRPr kumimoji="0"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회원탈퇴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 시 개인정보의 물리적 삭제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첨부파일 암호화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처리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개인정보 처리 방침 계약관리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웹 표준에 맞는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System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호환성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4005064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(2) </a:t>
            </a:r>
            <a:r>
              <a:rPr lang="ko-KR" altLang="en-US" sz="1400" b="1" dirty="0" smtClean="0">
                <a:latin typeface="+mn-ea"/>
                <a:ea typeface="+mn-ea"/>
              </a:rPr>
              <a:t>구축 경과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98784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16.12~’17.2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16.11~12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16.10~11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오픈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안정화</a:t>
            </a:r>
            <a:endParaRPr lang="en-US" altLang="ko-KR" sz="1100" b="1" dirty="0" smtClean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’17</a:t>
            </a:r>
            <a:r>
              <a:rPr lang="en-US" altLang="ko-KR" sz="1100" b="1" dirty="0" smtClean="0">
                <a:latin typeface="+mn-ea"/>
              </a:rPr>
              <a:t>.</a:t>
            </a:r>
            <a:r>
              <a:rPr kumimoji="1" lang="en-US" altLang="ko-KR" sz="1100" b="1" dirty="0" smtClean="0">
                <a:latin typeface="+mn-ea"/>
              </a:rPr>
              <a:t>3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월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개발업체 및 현업부서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개선사항 반영 및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79996"/>
            <a:ext cx="1910948" cy="1442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요구사항 정의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요건분석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시스템 개선방안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79996"/>
            <a:ext cx="1892028" cy="14425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업무별 화면설계 및 확인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화면확인에 따른 프로세스변경 도출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현업개선사항 검토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62000" y="764704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고도화로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편의성 재고 및 정보 공유 및 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구매지원 </a:t>
            </a:r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역량강화를 통해 고객사의 구매 프로세스 지원과 구매 업무효율 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향상</a:t>
            </a:r>
            <a:endParaRPr lang="en-US" altLang="ko-KR" sz="15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86338"/>
              </p:ext>
            </p:extLst>
          </p:nvPr>
        </p:nvGraphicFramePr>
        <p:xfrm>
          <a:off x="539552" y="1542802"/>
          <a:ext cx="8064896" cy="491053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물류관리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물류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입출고 서비스 제공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안전 재고 관리를 통한 재고확보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모바일을 통한 편리한 물류서비스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바코드를 이용한 재고관리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 평가 정보 관리체계 구축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업체 실적과 여신을 이용한 여신 잔여 한도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및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주문프로세스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실시간 택배정보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옵션이 다른 동일상품 주문 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택배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통한 실시간 배송정보 제공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상품군에 따른 자동물량배분 처리 강화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검색엔진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상품검색 속도 향상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상품의 유사어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검색을 통한 편의성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관리 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웹에서 이미지를 편집할 수 있는 편의 기능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개인동의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 시 개인동의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강화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구매사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회원 탈퇴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 제공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계약서 개인정보 처리 방침 관리 기능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5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보안강화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암호화 기능 강화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암호 변경 주기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 및 구성 체계 설정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관리자 권한 부여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체계 구현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개인 정보 접속 기록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처리에 대한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첨부파일 및 개인정보 암호화로 보안기능 강화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467544" y="232826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467544" y="278264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467544" y="3234744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보안강화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467544" y="36986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검색기능강화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467544" y="4160800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물류관리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467544" y="46221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여신관리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467544" y="5083896"/>
            <a:ext cx="118601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기타항목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개인동의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, 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장바구니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이미지편집툴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475523" y="5589240"/>
            <a:ext cx="1186013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1653554" y="5559940"/>
            <a:ext cx="6681273" cy="5863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2785981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2504332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222683" y="22954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01"/>
          <p:cNvCxnSpPr/>
          <p:nvPr/>
        </p:nvCxnSpPr>
        <p:spPr>
          <a:xfrm>
            <a:off x="1941033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1659384" y="22853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389898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361733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333568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05403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501942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473777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445612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417447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1"/>
          <p:cNvCxnSpPr/>
          <p:nvPr/>
        </p:nvCxnSpPr>
        <p:spPr>
          <a:xfrm>
            <a:off x="6151687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/>
          <p:cNvCxnSpPr/>
          <p:nvPr/>
        </p:nvCxnSpPr>
        <p:spPr>
          <a:xfrm>
            <a:off x="5870038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5588388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5306739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01"/>
          <p:cNvCxnSpPr/>
          <p:nvPr/>
        </p:nvCxnSpPr>
        <p:spPr>
          <a:xfrm>
            <a:off x="7884368" y="2325585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01"/>
          <p:cNvCxnSpPr/>
          <p:nvPr/>
        </p:nvCxnSpPr>
        <p:spPr>
          <a:xfrm>
            <a:off x="6992332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1"/>
          <p:cNvCxnSpPr/>
          <p:nvPr/>
        </p:nvCxnSpPr>
        <p:spPr>
          <a:xfrm>
            <a:off x="6710682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01"/>
          <p:cNvCxnSpPr/>
          <p:nvPr/>
        </p:nvCxnSpPr>
        <p:spPr>
          <a:xfrm>
            <a:off x="6429033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1653555" y="1827253"/>
            <a:ext cx="6662861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1663972" y="18971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‘16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10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215050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3341026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4467001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‘17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50" name="Pentagon 90"/>
          <p:cNvSpPr/>
          <p:nvPr/>
        </p:nvSpPr>
        <p:spPr>
          <a:xfrm>
            <a:off x="5592977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 flipV="1">
            <a:off x="1661536" y="3214648"/>
            <a:ext cx="6216393" cy="11499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 flipV="1">
            <a:off x="1661536" y="3666744"/>
            <a:ext cx="6216393" cy="7825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1661536" y="2770880"/>
            <a:ext cx="6229272" cy="1176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1661536" y="4615675"/>
            <a:ext cx="6216393" cy="643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1661536" y="5074144"/>
            <a:ext cx="6229272" cy="975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 flipV="1">
            <a:off x="1661536" y="4130608"/>
            <a:ext cx="6216393" cy="970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왼쪽/오른쪽 화살표 162"/>
          <p:cNvSpPr/>
          <p:nvPr/>
        </p:nvSpPr>
        <p:spPr>
          <a:xfrm>
            <a:off x="1656516" y="2462225"/>
            <a:ext cx="2795923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1687390" y="3356372"/>
            <a:ext cx="247526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2849796" y="1324851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/>
          <p:nvPr/>
        </p:nvCxnSpPr>
        <p:spPr>
          <a:xfrm>
            <a:off x="8316416" y="2078779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수행하였으며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디자인 후 개발을 진행하였습니다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7" name="Pentagon 90"/>
          <p:cNvSpPr/>
          <p:nvPr/>
        </p:nvSpPr>
        <p:spPr>
          <a:xfrm>
            <a:off x="6732240" y="1882028"/>
            <a:ext cx="1112688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89" name="왼쪽/오른쪽 화살표 88"/>
          <p:cNvSpPr/>
          <p:nvPr/>
        </p:nvSpPr>
        <p:spPr>
          <a:xfrm>
            <a:off x="3646276" y="2913109"/>
            <a:ext cx="78181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90" name="왼쪽/오른쪽 화살표 89"/>
          <p:cNvSpPr/>
          <p:nvPr/>
        </p:nvSpPr>
        <p:spPr>
          <a:xfrm>
            <a:off x="1678066" y="5217365"/>
            <a:ext cx="3046334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99" name="왼쪽/오른쪽 화살표 98"/>
          <p:cNvSpPr/>
          <p:nvPr/>
        </p:nvSpPr>
        <p:spPr>
          <a:xfrm>
            <a:off x="5588387" y="3819185"/>
            <a:ext cx="2289541" cy="18583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1679947" y="5581024"/>
            <a:ext cx="6636469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92" name="Rectangular Callout 97"/>
          <p:cNvSpPr/>
          <p:nvPr/>
        </p:nvSpPr>
        <p:spPr>
          <a:xfrm>
            <a:off x="3183752" y="5693065"/>
            <a:ext cx="897515" cy="359984"/>
          </a:xfrm>
          <a:prstGeom prst="wedgeRectCallout">
            <a:avLst>
              <a:gd name="adj1" fmla="val -4541"/>
              <a:gd name="adj2" fmla="val -7806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1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보안강화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4" name="Rectangular Callout 97"/>
          <p:cNvSpPr/>
          <p:nvPr/>
        </p:nvSpPr>
        <p:spPr>
          <a:xfrm>
            <a:off x="4716016" y="5693621"/>
            <a:ext cx="897515" cy="359984"/>
          </a:xfrm>
          <a:prstGeom prst="wedgeRectCallout">
            <a:avLst>
              <a:gd name="adj1" fmla="val -15737"/>
              <a:gd name="adj2" fmla="val -75270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2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여신관리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6" name="Rectangular Callout 97"/>
          <p:cNvSpPr/>
          <p:nvPr/>
        </p:nvSpPr>
        <p:spPr>
          <a:xfrm>
            <a:off x="6516216" y="5691392"/>
            <a:ext cx="1656184" cy="359984"/>
          </a:xfrm>
          <a:prstGeom prst="wedgeRectCallout">
            <a:avLst>
              <a:gd name="adj1" fmla="val 27193"/>
              <a:gd name="adj2" fmla="val -7964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3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물류관리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  <a:r>
              <a:rPr lang="ko-KR" altLang="en-US" sz="1000" b="1" dirty="0" smtClean="0">
                <a:latin typeface="+mn-ea"/>
                <a:cs typeface="나눔고딕"/>
              </a:rPr>
              <a:t>검색기능강화 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7" name="Oval 14"/>
          <p:cNvSpPr/>
          <p:nvPr/>
        </p:nvSpPr>
        <p:spPr>
          <a:xfrm>
            <a:off x="7757004" y="5471924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14"/>
          <p:cNvSpPr/>
          <p:nvPr/>
        </p:nvSpPr>
        <p:spPr>
          <a:xfrm>
            <a:off x="4932040" y="5477040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4" name="왼쪽/오른쪽 화살표 103"/>
          <p:cNvSpPr/>
          <p:nvPr/>
        </p:nvSpPr>
        <p:spPr>
          <a:xfrm>
            <a:off x="4462562" y="4293021"/>
            <a:ext cx="2800536" cy="18736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8" name="왼쪽/오른쪽 화살표 107"/>
          <p:cNvSpPr/>
          <p:nvPr/>
        </p:nvSpPr>
        <p:spPr>
          <a:xfrm>
            <a:off x="3346185" y="4733405"/>
            <a:ext cx="1673902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1" name="Oval 14"/>
          <p:cNvSpPr/>
          <p:nvPr/>
        </p:nvSpPr>
        <p:spPr>
          <a:xfrm>
            <a:off x="3522670" y="547192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70" name="Straight Connector 101"/>
          <p:cNvCxnSpPr/>
          <p:nvPr/>
        </p:nvCxnSpPr>
        <p:spPr>
          <a:xfrm>
            <a:off x="7281508" y="2315097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01"/>
          <p:cNvCxnSpPr/>
          <p:nvPr/>
        </p:nvCxnSpPr>
        <p:spPr>
          <a:xfrm>
            <a:off x="7586227" y="2337359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24129" y="6223884"/>
            <a:ext cx="296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제안어 검색 부분은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17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일 이관 예정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2679"/>
              </p:ext>
            </p:extLst>
          </p:nvPr>
        </p:nvGraphicFramePr>
        <p:xfrm>
          <a:off x="808726" y="764704"/>
          <a:ext cx="7723713" cy="576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4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창고 재고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 보관중인 재고 내역에 대해 조회 및 업무를 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납품처리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상품추적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배송내역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창고 반환 내역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물류창고에서 요청한 반환 요청에 대해 처리하는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반환완료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및 원인분석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 입고 대상에 대한 내역 조회 및 업무를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 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출력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단품상품관리상세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단품상품의 상세 정보 조회 및 업무를 처리할 수 있는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옵션상품관리상세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옵션상품의 상세 정보 조회 및 업무를 처리할 수 있는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승인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내역에 대해 조회 및 승인을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물류창고에서 보관중인 재고 내역 조회 및 업무를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반환 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반환이력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반환인수증 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2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내역 조회 및 업무를 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재고실사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조사이력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완료정보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74792"/>
              </p:ext>
            </p:extLst>
          </p:nvPr>
        </p:nvGraphicFramePr>
        <p:xfrm>
          <a:off x="808726" y="764704"/>
          <a:ext cx="7723713" cy="5434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고객사에서 요청한 주문건에 대한 조회 및 배송준비를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 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분기처리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 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배송준비된 건들 중 고객사에 배송처리할 대상 조회 및 배송처리를 처리하는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배송수량 바코드 매핑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화면 이용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된 이력에 대해 조회하는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고객사에서 요청한 반품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건에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대해 처리하는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반품요청서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입고 바코드 수량 입력 팝업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관련된 내역 조회 및 처리하는 화면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입고품질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반품품질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모바일사용자 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버튼화면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바코드상품조회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바코드를 통한 상품 상세 정보 조회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바코드입고처리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바코드를 통한 상품 입고 정보 조회 및 입고처리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매핑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목록을 조회하는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85161"/>
              </p:ext>
            </p:extLst>
          </p:nvPr>
        </p:nvGraphicFramePr>
        <p:xfrm>
          <a:off x="808726" y="764704"/>
          <a:ext cx="7723713" cy="5527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주문상세 정보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수량매핑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조사를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실사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3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 승인요청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 승인 요청 상세 화면 신용정보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승인요청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승인 요청 상세 화면 신용정보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상태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 업체의 신용구매한도 및 구매 잔액 표시와 안내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선입금주문내역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선입금주문내역확인 및 주문 취소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채권여신종합현황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채권여신종합현황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채권관리 정보에 신용등급관련정보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업체별채권현황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채권관련 정보 조회 및 조치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정보조회에 신용정보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정보조회에 신용정보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19236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등록 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등록 요청시 결제조건 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6647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현황 목록에 신용등급 이력 조회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94140"/>
              </p:ext>
            </p:extLst>
          </p:nvPr>
        </p:nvGraphicFramePr>
        <p:xfrm>
          <a:off x="808726" y="764704"/>
          <a:ext cx="7723713" cy="5750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옵션이 다른 동일 상품의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주문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가능하도록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주문대행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상품의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주문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가능하도록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역주문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상품의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주문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가능하도록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물량배분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자동물량배분 기능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확인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송장번호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내역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송장번호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주문인수대기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주문인수대기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이력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이력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인수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인수이력조회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인수인력조회 목록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추적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 이미지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화면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 이미지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화면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19236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개인동의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개인정보동의안내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미동의 사용자에 대해 동의 안내 팝업창 호출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6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목록에 개인정보 취급 동의서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042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907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034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상세페이지 접근시 자신의 비밀번호 재확인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6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897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상세 페이지내 상태 수정 변경 불가 및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 버튼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4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32093"/>
              </p:ext>
            </p:extLst>
          </p:nvPr>
        </p:nvGraphicFramePr>
        <p:xfrm>
          <a:off x="808726" y="764704"/>
          <a:ext cx="7723713" cy="3446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권한이력등록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 시 이력 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 이력 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개인정보표시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화면별 새인정보 표시 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사용자정보암호화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 암호화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첨부파일암호화처리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크레탑과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바코드출력연동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Barcode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1282</Words>
  <Application>Microsoft Office PowerPoint</Application>
  <PresentationFormat>화면 슬라이드 쇼(4:3)</PresentationFormat>
  <Paragraphs>381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1_Office 테마</vt:lpstr>
      <vt:lpstr>PowerPoint 프레젠테이션</vt:lpstr>
      <vt:lpstr>1. 구축 목적 및 경과</vt:lpstr>
      <vt:lpstr>2. 개선 전/후 비교</vt:lpstr>
      <vt:lpstr>3. 추진사항 및 일정</vt:lpstr>
      <vt:lpstr>4. 구축 내역 (1/5)</vt:lpstr>
      <vt:lpstr>4. 구축 내역 (2/5)</vt:lpstr>
      <vt:lpstr>4. 구축 내역 (3/5)</vt:lpstr>
      <vt:lpstr>4. 구축 내역 (4/5)</vt:lpstr>
      <vt:lpstr>4. 구축 내역 (5/5)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ksj</cp:lastModifiedBy>
  <cp:revision>120</cp:revision>
  <dcterms:created xsi:type="dcterms:W3CDTF">2012-10-26T02:18:54Z</dcterms:created>
  <dcterms:modified xsi:type="dcterms:W3CDTF">2017-05-01T18:41:27Z</dcterms:modified>
</cp:coreProperties>
</file>