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</p:sldIdLst>
  <p:sldSz cx="12190413" cy="7118350"/>
  <p:notesSz cx="6858000" cy="9144000"/>
  <p:defaultTextStyle>
    <a:defPPr>
      <a:defRPr lang="ko-KR"/>
    </a:defPPr>
    <a:lvl1pPr marL="0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1658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3315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54973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06630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58288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09945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61603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13260" algn="l" defTabSz="1103315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45083" autoAdjust="0"/>
  </p:normalViewPr>
  <p:slideViewPr>
    <p:cSldViewPr>
      <p:cViewPr varScale="1">
        <p:scale>
          <a:sx n="103" d="100"/>
          <a:sy n="103" d="100"/>
        </p:scale>
        <p:origin x="198" y="114"/>
      </p:cViewPr>
      <p:guideLst>
        <p:guide orient="horz" pos="224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55BE6-782B-4F71-82DC-C0FA0B41E146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93713" y="685800"/>
            <a:ext cx="5870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C7382-72B3-434E-BE0F-E5B79F7C55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69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51658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103315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54973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206630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58288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309945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61603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413260" algn="l" defTabSz="1103315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211303"/>
            <a:ext cx="10361851" cy="15258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4033732"/>
            <a:ext cx="8533289" cy="181913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1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3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5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06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58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0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61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13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85065"/>
            <a:ext cx="2742843" cy="607366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85065"/>
            <a:ext cx="8025355" cy="607366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574200"/>
            <a:ext cx="10361851" cy="1413783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3017061"/>
            <a:ext cx="10361851" cy="1557139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165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33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5497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066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582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0994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6160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132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60949"/>
            <a:ext cx="5384099" cy="469778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60949"/>
            <a:ext cx="5384099" cy="469778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93391"/>
            <a:ext cx="5386216" cy="66404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1658" indent="0">
              <a:buNone/>
              <a:defRPr sz="2400" b="1"/>
            </a:lvl2pPr>
            <a:lvl3pPr marL="1103315" indent="0">
              <a:buNone/>
              <a:defRPr sz="2200" b="1"/>
            </a:lvl3pPr>
            <a:lvl4pPr marL="1654973" indent="0">
              <a:buNone/>
              <a:defRPr sz="1900" b="1"/>
            </a:lvl4pPr>
            <a:lvl5pPr marL="2206630" indent="0">
              <a:buNone/>
              <a:defRPr sz="1900" b="1"/>
            </a:lvl5pPr>
            <a:lvl6pPr marL="2758288" indent="0">
              <a:buNone/>
              <a:defRPr sz="1900" b="1"/>
            </a:lvl6pPr>
            <a:lvl7pPr marL="3309945" indent="0">
              <a:buNone/>
              <a:defRPr sz="1900" b="1"/>
            </a:lvl7pPr>
            <a:lvl8pPr marL="3861603" indent="0">
              <a:buNone/>
              <a:defRPr sz="1900" b="1"/>
            </a:lvl8pPr>
            <a:lvl9pPr marL="4413260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257439"/>
            <a:ext cx="5386216" cy="410129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93391"/>
            <a:ext cx="5388332" cy="664049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1658" indent="0">
              <a:buNone/>
              <a:defRPr sz="2400" b="1"/>
            </a:lvl2pPr>
            <a:lvl3pPr marL="1103315" indent="0">
              <a:buNone/>
              <a:defRPr sz="2200" b="1"/>
            </a:lvl3pPr>
            <a:lvl4pPr marL="1654973" indent="0">
              <a:buNone/>
              <a:defRPr sz="1900" b="1"/>
            </a:lvl4pPr>
            <a:lvl5pPr marL="2206630" indent="0">
              <a:buNone/>
              <a:defRPr sz="1900" b="1"/>
            </a:lvl5pPr>
            <a:lvl6pPr marL="2758288" indent="0">
              <a:buNone/>
              <a:defRPr sz="1900" b="1"/>
            </a:lvl6pPr>
            <a:lvl7pPr marL="3309945" indent="0">
              <a:buNone/>
              <a:defRPr sz="1900" b="1"/>
            </a:lvl7pPr>
            <a:lvl8pPr marL="3861603" indent="0">
              <a:buNone/>
              <a:defRPr sz="1900" b="1"/>
            </a:lvl8pPr>
            <a:lvl9pPr marL="4413260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257439"/>
            <a:ext cx="5388332" cy="410129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83416"/>
            <a:ext cx="4010562" cy="120616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83416"/>
            <a:ext cx="6814779" cy="607531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89581"/>
            <a:ext cx="4010562" cy="4869150"/>
          </a:xfrm>
        </p:spPr>
        <p:txBody>
          <a:bodyPr/>
          <a:lstStyle>
            <a:lvl1pPr marL="0" indent="0">
              <a:buNone/>
              <a:defRPr sz="1700"/>
            </a:lvl1pPr>
            <a:lvl2pPr marL="551658" indent="0">
              <a:buNone/>
              <a:defRPr sz="1400"/>
            </a:lvl2pPr>
            <a:lvl3pPr marL="1103315" indent="0">
              <a:buNone/>
              <a:defRPr sz="1200"/>
            </a:lvl3pPr>
            <a:lvl4pPr marL="1654973" indent="0">
              <a:buNone/>
              <a:defRPr sz="1100"/>
            </a:lvl4pPr>
            <a:lvl5pPr marL="2206630" indent="0">
              <a:buNone/>
              <a:defRPr sz="1100"/>
            </a:lvl5pPr>
            <a:lvl6pPr marL="2758288" indent="0">
              <a:buNone/>
              <a:defRPr sz="1100"/>
            </a:lvl6pPr>
            <a:lvl7pPr marL="3309945" indent="0">
              <a:buNone/>
              <a:defRPr sz="1100"/>
            </a:lvl7pPr>
            <a:lvl8pPr marL="3861603" indent="0">
              <a:buNone/>
              <a:defRPr sz="1100"/>
            </a:lvl8pPr>
            <a:lvl9pPr marL="441326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982845"/>
            <a:ext cx="7314248" cy="58825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36038"/>
            <a:ext cx="7314248" cy="4271010"/>
          </a:xfrm>
        </p:spPr>
        <p:txBody>
          <a:bodyPr/>
          <a:lstStyle>
            <a:lvl1pPr marL="0" indent="0">
              <a:buNone/>
              <a:defRPr sz="3900"/>
            </a:lvl1pPr>
            <a:lvl2pPr marL="551658" indent="0">
              <a:buNone/>
              <a:defRPr sz="3400"/>
            </a:lvl2pPr>
            <a:lvl3pPr marL="1103315" indent="0">
              <a:buNone/>
              <a:defRPr sz="2900"/>
            </a:lvl3pPr>
            <a:lvl4pPr marL="1654973" indent="0">
              <a:buNone/>
              <a:defRPr sz="2400"/>
            </a:lvl4pPr>
            <a:lvl5pPr marL="2206630" indent="0">
              <a:buNone/>
              <a:defRPr sz="2400"/>
            </a:lvl5pPr>
            <a:lvl6pPr marL="2758288" indent="0">
              <a:buNone/>
              <a:defRPr sz="2400"/>
            </a:lvl6pPr>
            <a:lvl7pPr marL="3309945" indent="0">
              <a:buNone/>
              <a:defRPr sz="2400"/>
            </a:lvl7pPr>
            <a:lvl8pPr marL="3861603" indent="0">
              <a:buNone/>
              <a:defRPr sz="2400"/>
            </a:lvl8pPr>
            <a:lvl9pPr marL="441326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571098"/>
            <a:ext cx="7314248" cy="835417"/>
          </a:xfrm>
        </p:spPr>
        <p:txBody>
          <a:bodyPr/>
          <a:lstStyle>
            <a:lvl1pPr marL="0" indent="0">
              <a:buNone/>
              <a:defRPr sz="1700"/>
            </a:lvl1pPr>
            <a:lvl2pPr marL="551658" indent="0">
              <a:buNone/>
              <a:defRPr sz="1400"/>
            </a:lvl2pPr>
            <a:lvl3pPr marL="1103315" indent="0">
              <a:buNone/>
              <a:defRPr sz="1200"/>
            </a:lvl3pPr>
            <a:lvl4pPr marL="1654973" indent="0">
              <a:buNone/>
              <a:defRPr sz="1100"/>
            </a:lvl4pPr>
            <a:lvl5pPr marL="2206630" indent="0">
              <a:buNone/>
              <a:defRPr sz="1100"/>
            </a:lvl5pPr>
            <a:lvl6pPr marL="2758288" indent="0">
              <a:buNone/>
              <a:defRPr sz="1100"/>
            </a:lvl6pPr>
            <a:lvl7pPr marL="3309945" indent="0">
              <a:buNone/>
              <a:defRPr sz="1100"/>
            </a:lvl7pPr>
            <a:lvl8pPr marL="3861603" indent="0">
              <a:buNone/>
              <a:defRPr sz="1100"/>
            </a:lvl8pPr>
            <a:lvl9pPr marL="441326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85064"/>
            <a:ext cx="10971372" cy="1186392"/>
          </a:xfrm>
          <a:prstGeom prst="rect">
            <a:avLst/>
          </a:prstGeom>
        </p:spPr>
        <p:txBody>
          <a:bodyPr vert="horz" lIns="110332" tIns="55166" rIns="110332" bIns="5516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60949"/>
            <a:ext cx="10971372" cy="4697782"/>
          </a:xfrm>
          <a:prstGeom prst="rect">
            <a:avLst/>
          </a:prstGeom>
        </p:spPr>
        <p:txBody>
          <a:bodyPr vert="horz" lIns="110332" tIns="55166" rIns="110332" bIns="5516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597657"/>
            <a:ext cx="2844430" cy="378986"/>
          </a:xfrm>
          <a:prstGeom prst="rect">
            <a:avLst/>
          </a:prstGeom>
        </p:spPr>
        <p:txBody>
          <a:bodyPr vert="horz" lIns="110332" tIns="55166" rIns="110332" bIns="5516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A27-8E6A-4B14-AD9F-D7399B154FAF}" type="datetimeFigureOut">
              <a:rPr lang="ko-KR" altLang="en-US" smtClean="0"/>
              <a:pPr/>
              <a:t>2017-01-06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597657"/>
            <a:ext cx="3860297" cy="378986"/>
          </a:xfrm>
          <a:prstGeom prst="rect">
            <a:avLst/>
          </a:prstGeom>
        </p:spPr>
        <p:txBody>
          <a:bodyPr vert="horz" lIns="110332" tIns="55166" rIns="110332" bIns="5516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597657"/>
            <a:ext cx="2844430" cy="378986"/>
          </a:xfrm>
          <a:prstGeom prst="rect">
            <a:avLst/>
          </a:prstGeom>
        </p:spPr>
        <p:txBody>
          <a:bodyPr vert="horz" lIns="110332" tIns="55166" rIns="110332" bIns="5516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7754-F229-45E2-9BA2-2168806142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3315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3743" indent="-413743" algn="l" defTabSz="1103315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96443" indent="-344786" algn="l" defTabSz="1103315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9144" indent="-275829" algn="l" defTabSz="1103315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0801" indent="-275829" algn="l" defTabSz="1103315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82459" indent="-275829" algn="l" defTabSz="1103315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4116" indent="-275829" algn="l" defTabSz="110331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85774" indent="-275829" algn="l" defTabSz="110331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37431" indent="-275829" algn="l" defTabSz="110331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89" indent="-275829" algn="l" defTabSz="1103315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658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3315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54973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6630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8288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9945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61603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13260" algn="l" defTabSz="1103315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"/>
          <p:cNvSpPr>
            <a:spLocks noChangeArrowheads="1"/>
          </p:cNvSpPr>
          <p:nvPr/>
        </p:nvSpPr>
        <p:spPr bwMode="auto">
          <a:xfrm>
            <a:off x="3833998" y="383895"/>
            <a:ext cx="4751909" cy="711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0332" tIns="55166" rIns="110332" bIns="55166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900" b="1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문  서  정  보</a:t>
            </a:r>
            <a:endParaRPr kumimoji="1" lang="ko-KR" altLang="en-US" sz="3900" dirty="0">
              <a:latin typeface="+mn-ea"/>
              <a:cs typeface="굴림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88473"/>
              </p:ext>
            </p:extLst>
          </p:nvPr>
        </p:nvGraphicFramePr>
        <p:xfrm>
          <a:off x="1043473" y="1246841"/>
          <a:ext cx="10332961" cy="8366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8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소속</a:t>
                      </a:r>
                      <a:endParaRPr lang="ko-KR" altLang="en-US" sz="16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이름</a:t>
                      </a:r>
                      <a:endParaRPr lang="ko-KR" altLang="en-US" sz="16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일자</a:t>
                      </a:r>
                      <a:endParaRPr lang="ko-KR" altLang="en-US" sz="16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서명</a:t>
                      </a:r>
                      <a:endParaRPr lang="ko-KR" altLang="en-US" sz="1600" dirty="0"/>
                    </a:p>
                  </a:txBody>
                  <a:tcPr marL="91428" marR="91428" marT="47456" marB="4745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</a:t>
                      </a:r>
                      <a:endParaRPr lang="ko-KR" altLang="en-US" sz="13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비트큐브</a:t>
                      </a:r>
                      <a:endParaRPr lang="ko-KR" altLang="en-US" sz="13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이정훈</a:t>
                      </a:r>
                      <a:endParaRPr lang="ko-KR" altLang="en-US" sz="13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2016.12.05</a:t>
                      </a:r>
                      <a:endParaRPr lang="ko-KR" altLang="en-US" sz="13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최초작성</a:t>
                      </a:r>
                      <a:endParaRPr lang="ko-KR" altLang="en-US" sz="1300" dirty="0"/>
                    </a:p>
                  </a:txBody>
                  <a:tcPr marL="91428" marR="91428" marT="47456" marB="4745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marL="91428" marR="91428" marT="47456" marB="4745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8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69272"/>
              </p:ext>
            </p:extLst>
          </p:nvPr>
        </p:nvGraphicFramePr>
        <p:xfrm>
          <a:off x="133619" y="115049"/>
          <a:ext cx="11905611" cy="697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097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화면에서 상태 삭제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탈퇴버튼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사용자 삭제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구성이 올바른지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입력이 동일한지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780258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8~12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780258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특수문자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숫자조합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311230" y="4892109"/>
            <a:ext cx="134036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110332" tIns="0" rIns="110332" bIns="0">
            <a:spAutoFit/>
          </a:bodyPr>
          <a:lstStyle/>
          <a:p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630986"/>
            <a:ext cx="7619008" cy="4261123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39575" y="3051133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10830" y="4396235"/>
            <a:ext cx="540088" cy="3113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탙퇴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>
          <a:xfrm>
            <a:off x="2615839" y="4285152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2278782" y="1974999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5951190" y="1925255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65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598" y="2260818"/>
            <a:ext cx="10937291" cy="1588737"/>
          </a:xfrm>
          <a:prstGeom prst="rect">
            <a:avLst/>
          </a:prstGeom>
          <a:noFill/>
        </p:spPr>
        <p:txBody>
          <a:bodyPr wrap="none" lIns="110332" tIns="55166" rIns="110332" bIns="55166" rtlCol="0">
            <a:spAutoFit/>
          </a:bodyPr>
          <a:lstStyle/>
          <a:p>
            <a:r>
              <a:rPr lang="ko-KR" altLang="en-US" sz="9600" dirty="0" err="1" smtClean="0"/>
              <a:t>운</a:t>
            </a:r>
            <a:r>
              <a:rPr lang="ko-KR" altLang="en-US" sz="9600" dirty="0" err="1"/>
              <a:t>영</a:t>
            </a:r>
            <a:r>
              <a:rPr lang="ko-KR" altLang="en-US" sz="9600" dirty="0" err="1" smtClean="0"/>
              <a:t>사</a:t>
            </a:r>
            <a:r>
              <a:rPr lang="ko-KR" altLang="en-US" sz="9600" dirty="0" smtClean="0"/>
              <a:t> 사용자 수정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9137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04021"/>
              </p:ext>
            </p:extLst>
          </p:nvPr>
        </p:nvGraphicFramePr>
        <p:xfrm>
          <a:off x="133619" y="115049"/>
          <a:ext cx="11905611" cy="697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정보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097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입력란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확인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현재 로그인한 사람의  비밀번호와 일치하는 경우 사용자 상세 페이지로 이동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6" y="678855"/>
            <a:ext cx="4571405" cy="187845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9311230" y="4892109"/>
            <a:ext cx="134036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110332" tIns="0" rIns="110332" bIns="0">
            <a:spAutoFit/>
          </a:bodyPr>
          <a:lstStyle/>
          <a:p>
            <a:endParaRPr lang="ko-KR" altLang="en-US" sz="1000" dirty="0"/>
          </a:p>
        </p:txBody>
      </p:sp>
      <p:sp>
        <p:nvSpPr>
          <p:cNvPr id="13" name="타원 12"/>
          <p:cNvSpPr/>
          <p:nvPr/>
        </p:nvSpPr>
        <p:spPr>
          <a:xfrm>
            <a:off x="3574926" y="1499442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0" name="타원 9"/>
          <p:cNvSpPr/>
          <p:nvPr/>
        </p:nvSpPr>
        <p:spPr>
          <a:xfrm>
            <a:off x="910630" y="1499442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21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204438"/>
              </p:ext>
            </p:extLst>
          </p:nvPr>
        </p:nvGraphicFramePr>
        <p:xfrm>
          <a:off x="133619" y="115049"/>
          <a:ext cx="11905611" cy="697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사용자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097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탈퇴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사용자 삭제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구성이 올바른지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입력이 동일한지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780258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8~12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780258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특수문자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숫자조합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311230" y="4892109"/>
            <a:ext cx="134036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110332" tIns="0" rIns="110332" bIns="0">
            <a:spAutoFit/>
          </a:bodyPr>
          <a:lstStyle/>
          <a:p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4" y="605648"/>
            <a:ext cx="7619008" cy="6426288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484330" y="5162066"/>
            <a:ext cx="540088" cy="3113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탙퇴</a:t>
            </a:r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2389339" y="5050983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199358" y="2047007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5735166" y="2047007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4580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9476"/>
              </p:ext>
            </p:extLst>
          </p:nvPr>
        </p:nvGraphicFramePr>
        <p:xfrm>
          <a:off x="133619" y="115049"/>
          <a:ext cx="11905611" cy="697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사용자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097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탈퇴 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사용자 삭제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구성이 올바른지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입력이 동일한지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780258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8~12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780258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특수문자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숫자조합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311230" y="4892109"/>
            <a:ext cx="134036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110332" tIns="0" rIns="110332" bIns="0">
            <a:spAutoFit/>
          </a:bodyPr>
          <a:lstStyle/>
          <a:p>
            <a:endParaRPr lang="ko-KR" altLang="en-US" sz="1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6" y="678855"/>
            <a:ext cx="7619008" cy="435010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677100" y="4455929"/>
            <a:ext cx="540088" cy="3113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탙퇴</a:t>
            </a:r>
            <a:endParaRPr lang="ko-KR" altLang="en-US" sz="900" dirty="0"/>
          </a:p>
        </p:txBody>
      </p:sp>
      <p:sp>
        <p:nvSpPr>
          <p:cNvPr id="12" name="타원 11"/>
          <p:cNvSpPr/>
          <p:nvPr/>
        </p:nvSpPr>
        <p:spPr>
          <a:xfrm>
            <a:off x="2582109" y="4344846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타원 6"/>
          <p:cNvSpPr/>
          <p:nvPr/>
        </p:nvSpPr>
        <p:spPr>
          <a:xfrm>
            <a:off x="2278782" y="1974999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5951190" y="1974999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58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2678" y="2213826"/>
            <a:ext cx="9670918" cy="1896514"/>
          </a:xfrm>
          <a:prstGeom prst="rect">
            <a:avLst/>
          </a:prstGeom>
          <a:noFill/>
        </p:spPr>
        <p:txBody>
          <a:bodyPr wrap="none" lIns="110332" tIns="55166" rIns="110332" bIns="55166" rtlCol="0">
            <a:spAutoFit/>
          </a:bodyPr>
          <a:lstStyle/>
          <a:p>
            <a:r>
              <a:rPr lang="ko-KR" altLang="en-US" sz="11600" dirty="0" smtClean="0"/>
              <a:t>인덱스 로그인</a:t>
            </a:r>
            <a:endParaRPr lang="ko-KR" altLang="en-US" sz="11600" dirty="0"/>
          </a:p>
        </p:txBody>
      </p:sp>
    </p:spTree>
    <p:extLst>
      <p:ext uri="{BB962C8B-B14F-4D97-AF65-F5344CB8AC3E}">
        <p14:creationId xmlns:p14="http://schemas.microsoft.com/office/powerpoint/2010/main" val="8443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23973"/>
              </p:ext>
            </p:extLst>
          </p:nvPr>
        </p:nvGraphicFramePr>
        <p:xfrm>
          <a:off x="133619" y="115049"/>
          <a:ext cx="11905611" cy="697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인덱스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097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로그인 버튼 클릭 후 사용자가 개인정보 미동의 대상인 경우 개인정보 동의 안내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개인정보 동의 안내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팝업창에서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필수 동의내용 동의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진행시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인증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내용 다음 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로직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55313" t="3854" r="2499" b="12127"/>
          <a:stretch>
            <a:fillRect/>
          </a:stretch>
        </p:blipFill>
        <p:spPr bwMode="auto">
          <a:xfrm>
            <a:off x="262557" y="678855"/>
            <a:ext cx="8552933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타원 31"/>
          <p:cNvSpPr/>
          <p:nvPr/>
        </p:nvSpPr>
        <p:spPr>
          <a:xfrm>
            <a:off x="6474176" y="2804445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" name="왼쪽으로 구부러진 화살표 1"/>
          <p:cNvSpPr/>
          <p:nvPr/>
        </p:nvSpPr>
        <p:spPr>
          <a:xfrm rot="994456">
            <a:off x="6782793" y="3082125"/>
            <a:ext cx="792088" cy="266429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07075" y="4893236"/>
            <a:ext cx="1412167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개인정보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동의안내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D:\작업내역\201608_SK텔레시스\3차고도화계약관련\개인정보설계\SMS인증 화면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3" y="4201132"/>
            <a:ext cx="4076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왼쪽으로 구부러진 화살표 11"/>
          <p:cNvSpPr/>
          <p:nvPr/>
        </p:nvSpPr>
        <p:spPr>
          <a:xfrm rot="3949226">
            <a:off x="4746915" y="5928188"/>
            <a:ext cx="804302" cy="15112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12084" y="4711303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4" name="타원 13"/>
          <p:cNvSpPr/>
          <p:nvPr/>
        </p:nvSpPr>
        <p:spPr>
          <a:xfrm>
            <a:off x="367332" y="4082493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94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476148" y="121060"/>
            <a:ext cx="4476199" cy="667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개인정보처리 동의 내용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54614"/>
              </p:ext>
            </p:extLst>
          </p:nvPr>
        </p:nvGraphicFramePr>
        <p:xfrm>
          <a:off x="1103302" y="917777"/>
          <a:ext cx="10175806" cy="2420847"/>
        </p:xfrm>
        <a:graphic>
          <a:graphicData uri="http://schemas.openxmlformats.org/drawingml/2006/table">
            <a:tbl>
              <a:tblPr/>
              <a:tblGrid>
                <a:gridCol w="220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7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977">
                <a:tc gridSpan="3">
                  <a:txBody>
                    <a:bodyPr/>
                    <a:lstStyle/>
                    <a:p>
                      <a:pPr indent="-95250"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■ </a:t>
                      </a:r>
                      <a:r>
                        <a:rPr lang="en-US" sz="1000" b="1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[</a:t>
                      </a:r>
                      <a:r>
                        <a:rPr lang="ko-KR" sz="1000" b="1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필수</a:t>
                      </a:r>
                      <a:r>
                        <a:rPr lang="en-US" sz="1000" b="1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</a:t>
                      </a: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개인정보 수집·이용 동의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23">
                <a:tc>
                  <a:txBody>
                    <a:bodyPr/>
                    <a:lstStyle/>
                    <a:p>
                      <a:pPr indent="-95250"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개인정보의 수집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·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이용 목적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5250"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수집하는 개인정보의 항목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5250"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개인정보의 보유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·</a:t>
                      </a:r>
                      <a:r>
                        <a:rPr lang="ko-KR" sz="10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이용 기간</a:t>
                      </a:r>
                      <a:endParaRPr lang="ko-KR" sz="10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876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회원관리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계약의 이행 및 안내</a:t>
                      </a: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*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회원사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고객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법인 및 개인사업자 고객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경우</a:t>
                      </a:r>
                      <a:endParaRPr lang="en-US" altLang="ko-KR" sz="1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-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업체 명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사업자등록번호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우편번호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주소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지역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대표전화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업태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업종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대표자명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대표 이메일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대표 삽 메일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회계 </a:t>
                      </a:r>
                      <a:endParaRPr lang="en-US" altLang="ko-KR" sz="1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담당자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회계 담당자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연락처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대금정산정보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은행 명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계좌</a:t>
                      </a:r>
                      <a:endParaRPr lang="en-US" altLang="ko-KR" sz="1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번호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예금주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사업자등록증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통장사본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공사 등급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en-US" altLang="ko-KR" sz="1000" kern="100" dirty="0" smtClean="0">
                          <a:latin typeface="+mn-lt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ko-KR" sz="10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공사</a:t>
                      </a:r>
                      <a:r>
                        <a:rPr lang="en-US" altLang="ko-KR" sz="10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altLang="ko-KR" sz="10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계약서</a:t>
                      </a:r>
                      <a:r>
                        <a:rPr lang="en-US" altLang="ko-KR" sz="1000" kern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  <a:cs typeface="굴림"/>
                        </a:rPr>
                        <a:t>,</a:t>
                      </a:r>
                      <a:endParaRPr lang="en-US" altLang="ko-KR" sz="1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사업장 명</a:t>
                      </a: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baseline="0" dirty="0" smtClean="0">
                          <a:latin typeface="맑은 고딕"/>
                          <a:ea typeface="맑은 고딕"/>
                          <a:cs typeface="Times New Roman"/>
                        </a:rPr>
                        <a:t>신용평가서</a:t>
                      </a:r>
                      <a:r>
                        <a:rPr lang="en-US" altLang="ko-KR" sz="1000" kern="100" baseline="0" dirty="0" smtClea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baseline="0" dirty="0" smtClean="0">
                          <a:latin typeface="맑은 고딕"/>
                          <a:ea typeface="맑은 고딕"/>
                          <a:cs typeface="Times New Roman"/>
                        </a:rPr>
                        <a:t>회사소개서</a:t>
                      </a:r>
                      <a:endParaRPr lang="en-US" altLang="ko-KR" sz="1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*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개인고객의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경우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-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비밀번호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소속사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사업장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전화번호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휴대전화번호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고객께서 제공하신 개인정보는 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SK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텔레시스가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제공하는 서비스를 이용하시는 동안 안전하게 관리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보호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이용되며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수집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이용목적이 달성된 경우에도 관련법령의 규정에 의해 보존할 필요성이 있는 경우 해당 기간 동안 보유</a:t>
                      </a: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8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거래관련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권리 의무 </a:t>
                      </a:r>
                      <a:endParaRPr lang="en-US" altLang="ko-KR" sz="1000" kern="100" dirty="0" smtClean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관계의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확인</a:t>
                      </a: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성명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연락처</a:t>
                      </a: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거래일로부터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103303" y="3289950"/>
            <a:ext cx="10175806" cy="85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0332" tIns="55166" rIns="110332" bIns="5516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※ 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고객께서는 위 개인정보의 수집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·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이용을 거부할 수 있으나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경우 입찰참가신청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입찰서 제출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개찰결과 조회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일부 이용이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제한될 수 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있고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/>
            </a:r>
            <a:b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</a:br>
            <a:r>
              <a: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신청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상담 등이 거부될 수 있습니다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                                                                     </a:t>
            </a:r>
            <a:r>
              <a:rPr kumimoji="1" lang="en-US" altLang="ko-KR" sz="1200" b="1" dirty="0" smtClean="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          </a:t>
            </a:r>
            <a:r>
              <a:rPr kumimoji="1" lang="ko-KR" altLang="en-US" sz="1200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상기 </a:t>
            </a: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개인정보 수집</a:t>
            </a: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·</a:t>
            </a: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이용에 </a:t>
            </a: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○ 동의합니다</a:t>
            </a: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○ </a:t>
            </a: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동의하지 않습니다</a:t>
            </a: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b="1" dirty="0">
              <a:solidFill>
                <a:schemeClr val="accent2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33038"/>
              </p:ext>
            </p:extLst>
          </p:nvPr>
        </p:nvGraphicFramePr>
        <p:xfrm>
          <a:off x="1103304" y="4157108"/>
          <a:ext cx="10175804" cy="1704449"/>
        </p:xfrm>
        <a:graphic>
          <a:graphicData uri="http://schemas.openxmlformats.org/drawingml/2006/table">
            <a:tbl>
              <a:tblPr/>
              <a:tblGrid>
                <a:gridCol w="2183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598">
                <a:tc gridSpan="3">
                  <a:txBody>
                    <a:bodyPr/>
                    <a:lstStyle/>
                    <a:p>
                      <a:pPr indent="-95250" algn="just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■ </a:t>
                      </a:r>
                      <a:r>
                        <a:rPr lang="en-US" sz="1000" b="1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[</a:t>
                      </a:r>
                      <a:r>
                        <a:rPr lang="ko-KR" sz="1000" b="1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</a:t>
                      </a:r>
                      <a:r>
                        <a:rPr lang="en-US" sz="1000" b="1" kern="0" dirty="0">
                          <a:solidFill>
                            <a:srgbClr val="FF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] </a:t>
                      </a:r>
                      <a:r>
                        <a:rPr lang="ko-KR" sz="1000" b="1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개인정보 수집·이용 동의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737">
                <a:tc>
                  <a:txBody>
                    <a:bodyPr/>
                    <a:lstStyle/>
                    <a:p>
                      <a:pPr indent="-95250"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개인정보의 수집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·</a:t>
                      </a: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이용 목적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5250"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수집하는 개인정보의 항목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5250" algn="ctr" fontAlgn="base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개인정보의 </a:t>
                      </a:r>
                      <a:r>
                        <a:rPr lang="ko-KR" sz="1000" kern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보유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·</a:t>
                      </a: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이용 기간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회원관리</a:t>
                      </a: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-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계약의 이행 및 안내</a:t>
                      </a: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회원사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고객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법인 및 개인사업자 고객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의 경우</a:t>
                      </a:r>
                      <a:r>
                        <a:rPr 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법인등록번호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팩스번호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홈페이지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주요 상품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이용계약 </a:t>
                      </a:r>
                      <a:r>
                        <a:rPr lang="ko-KR" sz="1000" kern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종료</a:t>
                      </a:r>
                      <a:r>
                        <a:rPr lang="en-US" altLang="ko-KR" sz="1000" kern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000" kern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7">
                <a:tc>
                  <a:txBody>
                    <a:bodyPr/>
                    <a:lstStyle/>
                    <a:p>
                      <a:pPr indent="-95250" algn="l" fontAlgn="base" latinLnBrk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- </a:t>
                      </a: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주문 정보 제공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개인고객의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경우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: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이메일 수신 여부</a:t>
                      </a:r>
                      <a:r>
                        <a:rPr lang="en-US" sz="1000" kern="100" dirty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latin typeface="맑은 고딕"/>
                          <a:ea typeface="맑은 고딕"/>
                          <a:cs typeface="Times New Roman"/>
                        </a:rPr>
                        <a:t>문자정보 수신 여부</a:t>
                      </a: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이용계약 </a:t>
                      </a:r>
                      <a:r>
                        <a:rPr lang="ko-KR" sz="1000" kern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종료</a:t>
                      </a:r>
                      <a:r>
                        <a:rPr lang="en-US" altLang="ko-KR" sz="1000" kern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ko-KR" sz="1000" kern="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시</a:t>
                      </a:r>
                      <a:endParaRPr lang="ko-KR" sz="10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86349" marR="86349" marT="18455" marB="184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103302" y="5863431"/>
            <a:ext cx="10175806" cy="66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0332" tIns="55166" rIns="110332" bIns="5516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※ 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 동의를 거부하시는 경우에도 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SK</a:t>
            </a:r>
            <a:r>
              <a:rPr kumimoji="1"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텔레시스의 서비스를 이용하실 수 있습니다</a:t>
            </a:r>
            <a:r>
              <a: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 smtClean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상기 </a:t>
            </a:r>
            <a:r>
              <a:rPr kumimoji="1" lang="ko-KR" altLang="en-US" sz="1200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개인정보 수집</a:t>
            </a:r>
            <a:r>
              <a:rPr kumimoji="1" lang="en-US" altLang="ko-KR" sz="1200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·</a:t>
            </a:r>
            <a:r>
              <a:rPr kumimoji="1" lang="ko-KR" altLang="en-US" sz="1200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이용에 </a:t>
            </a:r>
            <a:r>
              <a:rPr kumimoji="1" lang="ko-KR" altLang="en-US" sz="1200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○ 동의합니다</a:t>
            </a:r>
            <a:r>
              <a:rPr kumimoji="1" lang="en-US" altLang="ko-KR" sz="1200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 ○ </a:t>
            </a:r>
            <a:r>
              <a:rPr kumimoji="1" lang="ko-KR" altLang="en-US" sz="1200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동의하지 않습니다</a:t>
            </a:r>
            <a:r>
              <a:rPr kumimoji="1" lang="en-US" altLang="ko-KR" sz="1200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.</a:t>
            </a:r>
            <a:endParaRPr kumimoji="1" lang="en-US" altLang="ko-KR" sz="800" dirty="0"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28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598" y="2260818"/>
            <a:ext cx="10937291" cy="1588737"/>
          </a:xfrm>
          <a:prstGeom prst="rect">
            <a:avLst/>
          </a:prstGeom>
          <a:noFill/>
        </p:spPr>
        <p:txBody>
          <a:bodyPr wrap="none" lIns="110332" tIns="55166" rIns="110332" bIns="55166" rtlCol="0">
            <a:spAutoFit/>
          </a:bodyPr>
          <a:lstStyle/>
          <a:p>
            <a:r>
              <a:rPr lang="ko-KR" altLang="en-US" sz="9600" dirty="0" err="1" smtClean="0"/>
              <a:t>운영사</a:t>
            </a:r>
            <a:r>
              <a:rPr lang="ko-KR" altLang="en-US" sz="9600" dirty="0" smtClean="0"/>
              <a:t> 계약서 관리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9941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42124"/>
              </p:ext>
            </p:extLst>
          </p:nvPr>
        </p:nvGraphicFramePr>
        <p:xfrm>
          <a:off x="133619" y="115049"/>
          <a:ext cx="11905611" cy="697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시스템관리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계약서관리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097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630" y="606847"/>
            <a:ext cx="8712542" cy="381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설명선 2 14"/>
          <p:cNvSpPr/>
          <p:nvPr/>
        </p:nvSpPr>
        <p:spPr>
          <a:xfrm>
            <a:off x="2527676" y="2021838"/>
            <a:ext cx="4476199" cy="667350"/>
          </a:xfrm>
          <a:prstGeom prst="borderCallout2">
            <a:avLst>
              <a:gd name="adj1" fmla="val 13692"/>
              <a:gd name="adj2" fmla="val -697"/>
              <a:gd name="adj3" fmla="val -2764"/>
              <a:gd name="adj4" fmla="val -11254"/>
              <a:gd name="adj5" fmla="val 25810"/>
              <a:gd name="adj6" fmla="val -20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개인정보 취급 동의서를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75829" indent="-275829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개인정보 수집</a:t>
            </a:r>
            <a:r>
              <a:rPr lang="en-US" altLang="ko-KR" sz="1200" b="1" dirty="0">
                <a:solidFill>
                  <a:schemeClr val="tx1"/>
                </a:solidFill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</a:rPr>
              <a:t>이용 동의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필수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개인정보 수집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</a:rPr>
              <a:t>이용 동의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en-US" altLang="ko-KR" sz="1200" b="1" dirty="0">
                <a:solidFill>
                  <a:schemeClr val="tx1"/>
                </a:solidFill>
              </a:rPr>
              <a:t>)  </a:t>
            </a:r>
            <a:r>
              <a:rPr lang="ko-KR" altLang="en-US" sz="1200" b="1" dirty="0">
                <a:solidFill>
                  <a:schemeClr val="tx1"/>
                </a:solidFill>
              </a:rPr>
              <a:t>으로 구분 운영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설명선 2 15"/>
          <p:cNvSpPr/>
          <p:nvPr/>
        </p:nvSpPr>
        <p:spPr>
          <a:xfrm>
            <a:off x="2503403" y="3749115"/>
            <a:ext cx="4476199" cy="667350"/>
          </a:xfrm>
          <a:prstGeom prst="borderCallout2">
            <a:avLst>
              <a:gd name="adj1" fmla="val 13692"/>
              <a:gd name="adj2" fmla="val -697"/>
              <a:gd name="adj3" fmla="val -2764"/>
              <a:gd name="adj4" fmla="val -11254"/>
              <a:gd name="adj5" fmla="val 25810"/>
              <a:gd name="adj6" fmla="val -205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개인정보 취급 동의서를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75829" indent="-275829"/>
            <a:r>
              <a:rPr lang="en-US" altLang="ko-KR" sz="1200" b="1" dirty="0">
                <a:solidFill>
                  <a:schemeClr val="tx1"/>
                </a:solidFill>
              </a:rPr>
              <a:t>1. </a:t>
            </a:r>
            <a:r>
              <a:rPr lang="ko-KR" altLang="en-US" sz="1200" b="1" dirty="0">
                <a:solidFill>
                  <a:schemeClr val="tx1"/>
                </a:solidFill>
              </a:rPr>
              <a:t>개인정보 수집</a:t>
            </a:r>
            <a:r>
              <a:rPr lang="en-US" altLang="ko-KR" sz="1200" b="1" dirty="0">
                <a:solidFill>
                  <a:schemeClr val="tx1"/>
                </a:solidFill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</a:rPr>
              <a:t>이용 동의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필수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개인정보 수집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</a:rPr>
              <a:t>이용 동의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선택</a:t>
            </a:r>
            <a:r>
              <a:rPr lang="en-US" altLang="ko-KR" sz="1200" b="1" dirty="0">
                <a:solidFill>
                  <a:schemeClr val="tx1"/>
                </a:solidFill>
              </a:rPr>
              <a:t>)  </a:t>
            </a:r>
            <a:r>
              <a:rPr lang="ko-KR" altLang="en-US" sz="1200" b="1" dirty="0">
                <a:solidFill>
                  <a:schemeClr val="tx1"/>
                </a:solidFill>
              </a:rPr>
              <a:t>으로 구분 운영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 t="90417"/>
          <a:stretch>
            <a:fillRect/>
          </a:stretch>
        </p:blipFill>
        <p:spPr bwMode="auto">
          <a:xfrm>
            <a:off x="263595" y="4825894"/>
            <a:ext cx="8279884" cy="45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49309" y="4566041"/>
            <a:ext cx="3238101" cy="296075"/>
          </a:xfrm>
          <a:prstGeom prst="rect">
            <a:avLst/>
          </a:prstGeom>
          <a:noFill/>
        </p:spPr>
        <p:txBody>
          <a:bodyPr wrap="square" lIns="110332" tIns="55166" rIns="110332" bIns="55166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개인정보처리방침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5781" y="4900977"/>
            <a:ext cx="134036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110332" tIns="0" rIns="110332" bIns="0">
            <a:spAutoFit/>
          </a:bodyPr>
          <a:lstStyle/>
          <a:p>
            <a:r>
              <a:rPr lang="ko-KR" altLang="en-US" sz="1000" dirty="0"/>
              <a:t>개인정보처리방침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9311230" y="4892109"/>
            <a:ext cx="134036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110332" tIns="0" rIns="110332" bIns="0">
            <a:spAutoFit/>
          </a:bodyPr>
          <a:lstStyle/>
          <a:p>
            <a:endParaRPr lang="ko-KR" altLang="en-US" sz="1000" dirty="0"/>
          </a:p>
        </p:txBody>
      </p:sp>
      <p:sp>
        <p:nvSpPr>
          <p:cNvPr id="21" name="설명선 2 20"/>
          <p:cNvSpPr/>
          <p:nvPr/>
        </p:nvSpPr>
        <p:spPr>
          <a:xfrm>
            <a:off x="2926854" y="5575399"/>
            <a:ext cx="4476199" cy="667350"/>
          </a:xfrm>
          <a:prstGeom prst="borderCallout2">
            <a:avLst>
              <a:gd name="adj1" fmla="val 13692"/>
              <a:gd name="adj2" fmla="val -697"/>
              <a:gd name="adj3" fmla="val -2764"/>
              <a:gd name="adj4" fmla="val -11254"/>
              <a:gd name="adj5" fmla="val -81848"/>
              <a:gd name="adj6" fmla="val -19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Okplaza </a:t>
            </a:r>
            <a:r>
              <a:rPr lang="ko-KR" altLang="en-US" sz="1200" b="1" dirty="0">
                <a:solidFill>
                  <a:schemeClr val="tx1"/>
                </a:solidFill>
              </a:rPr>
              <a:t>메인 화면의 개인정보처리방침 관리 화면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ko-KR" altLang="en-US" sz="1200" b="1" dirty="0">
                <a:solidFill>
                  <a:schemeClr val="tx1"/>
                </a:solidFill>
              </a:rPr>
              <a:t> 개정 </a:t>
            </a:r>
            <a:r>
              <a:rPr lang="en-US" altLang="ko-KR" sz="1200" b="1" dirty="0">
                <a:solidFill>
                  <a:schemeClr val="tx1"/>
                </a:solidFill>
              </a:rPr>
              <a:t>History </a:t>
            </a:r>
            <a:r>
              <a:rPr lang="ko-KR" altLang="en-US" sz="1200" b="1" dirty="0">
                <a:solidFill>
                  <a:schemeClr val="tx1"/>
                </a:solidFill>
              </a:rPr>
              <a:t>관리 필요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별도 계약서 </a:t>
            </a:r>
            <a:r>
              <a:rPr lang="ko-KR" altLang="en-US" sz="1200" b="1" dirty="0" err="1">
                <a:solidFill>
                  <a:schemeClr val="tx1"/>
                </a:solidFill>
              </a:rPr>
              <a:t>징구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 불필요 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598" y="2260818"/>
            <a:ext cx="10937291" cy="1588737"/>
          </a:xfrm>
          <a:prstGeom prst="rect">
            <a:avLst/>
          </a:prstGeom>
          <a:noFill/>
        </p:spPr>
        <p:txBody>
          <a:bodyPr wrap="none" lIns="110332" tIns="55166" rIns="110332" bIns="55166" rtlCol="0">
            <a:spAutoFit/>
          </a:bodyPr>
          <a:lstStyle/>
          <a:p>
            <a:r>
              <a:rPr lang="ko-KR" altLang="en-US" sz="9600" dirty="0" err="1" smtClean="0"/>
              <a:t>고객사</a:t>
            </a:r>
            <a:r>
              <a:rPr lang="ko-KR" altLang="en-US" sz="9600" dirty="0" smtClean="0"/>
              <a:t> 사용자 수정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58590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3671"/>
              </p:ext>
            </p:extLst>
          </p:nvPr>
        </p:nvGraphicFramePr>
        <p:xfrm>
          <a:off x="133619" y="115049"/>
          <a:ext cx="11905611" cy="697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 정보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이정훈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2016-12-05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28" marR="91428" marT="47456" marB="4745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7097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화면에서 상태 삭제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탈퇴버튼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클릭시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사용자 삭제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구성이 올바른지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비밀번호 입력이 동일한지 확인 필요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780258" lvl="1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8~12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780258" lvl="1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특수문자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숫자조합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 marL="91428" marR="91428" marT="47456" marB="474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9311230" y="4892109"/>
            <a:ext cx="134036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110332" tIns="0" rIns="110332" bIns="0">
            <a:spAutoFit/>
          </a:bodyPr>
          <a:lstStyle/>
          <a:p>
            <a:endParaRPr lang="ko-KR" altLang="en-US" sz="1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0" y="534839"/>
            <a:ext cx="7619008" cy="6416402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95559" y="2923084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66814" y="4842858"/>
            <a:ext cx="540088" cy="31137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탙퇴</a:t>
            </a:r>
            <a:endParaRPr lang="ko-KR" altLang="en-US" sz="900" dirty="0"/>
          </a:p>
        </p:txBody>
      </p:sp>
      <p:sp>
        <p:nvSpPr>
          <p:cNvPr id="22" name="타원 21"/>
          <p:cNvSpPr/>
          <p:nvPr/>
        </p:nvSpPr>
        <p:spPr>
          <a:xfrm>
            <a:off x="2471823" y="4731775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134766" y="1902991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" name="타원 8"/>
          <p:cNvSpPr/>
          <p:nvPr/>
        </p:nvSpPr>
        <p:spPr>
          <a:xfrm>
            <a:off x="5879182" y="1824782"/>
            <a:ext cx="189981" cy="237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332" tIns="55166" rIns="110332" bIns="55166"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303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598" y="2260818"/>
            <a:ext cx="10937291" cy="1588737"/>
          </a:xfrm>
          <a:prstGeom prst="rect">
            <a:avLst/>
          </a:prstGeom>
          <a:noFill/>
        </p:spPr>
        <p:txBody>
          <a:bodyPr wrap="none" lIns="110332" tIns="55166" rIns="110332" bIns="55166" rtlCol="0">
            <a:spAutoFit/>
          </a:bodyPr>
          <a:lstStyle/>
          <a:p>
            <a:r>
              <a:rPr lang="ko-KR" altLang="en-US" sz="9600" dirty="0" err="1" smtClean="0"/>
              <a:t>공급사</a:t>
            </a:r>
            <a:r>
              <a:rPr lang="ko-KR" altLang="en-US" sz="9600" dirty="0" smtClean="0"/>
              <a:t> 사용자 수정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7056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632</Words>
  <Application>Microsoft Office PowerPoint</Application>
  <PresentationFormat>사용자 지정</PresentationFormat>
  <Paragraphs>180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NT200B5cSUA</dc:creator>
  <cp:lastModifiedBy>ksj</cp:lastModifiedBy>
  <cp:revision>35</cp:revision>
  <dcterms:created xsi:type="dcterms:W3CDTF">2016-09-12T06:21:28Z</dcterms:created>
  <dcterms:modified xsi:type="dcterms:W3CDTF">2017-01-06T07:11:26Z</dcterms:modified>
</cp:coreProperties>
</file>