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64" r:id="rId2"/>
    <p:sldId id="465" r:id="rId3"/>
    <p:sldId id="466" r:id="rId4"/>
    <p:sldId id="467" r:id="rId5"/>
    <p:sldId id="468" r:id="rId6"/>
    <p:sldId id="469" r:id="rId7"/>
  </p:sldIdLst>
  <p:sldSz cx="9906000" cy="6858000" type="A4"/>
  <p:notesSz cx="6807200" cy="9939338"/>
  <p:embeddedFontLst>
    <p:embeddedFont>
      <p:font typeface="맑은 고딕" panose="020B0503020000020004" pitchFamily="50" charset="-127"/>
      <p:regular r:id="rId10"/>
      <p:bold r:id="rId11"/>
    </p:embeddedFont>
    <p:embeddedFont>
      <p:font typeface="Tahoma" panose="020B0604030504040204" pitchFamily="34" charset="0"/>
      <p:regular r:id="rId12"/>
      <p:bold r:id="rId13"/>
    </p:embeddedFont>
    <p:embeddedFont>
      <p:font typeface="가는각진제목체" panose="020B0600000101010101" charset="-127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FFFFFF"/>
    <a:srgbClr val="FFCC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6" autoAdjust="0"/>
    <p:restoredTop sz="99542" autoAdjust="0"/>
  </p:normalViewPr>
  <p:slideViewPr>
    <p:cSldViewPr snapToObjects="1">
      <p:cViewPr>
        <p:scale>
          <a:sx n="80" d="100"/>
          <a:sy n="80" d="100"/>
        </p:scale>
        <p:origin x="-1644" y="-318"/>
      </p:cViewPr>
      <p:guideLst>
        <p:guide orient="horz" pos="2047"/>
        <p:guide pos="3143"/>
        <p:guide pos="376"/>
        <p:guide pos="3233"/>
        <p:guide pos="2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6" d="100"/>
          <a:sy n="56" d="100"/>
        </p:scale>
        <p:origin x="-1860" y="-78"/>
      </p:cViewPr>
      <p:guideLst>
        <p:guide orient="horz" pos="3132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57C87-0992-48A3-A9FE-FD99E84A676C}" type="datetimeFigureOut">
              <a:rPr lang="ko-KR" altLang="en-US" smtClean="0"/>
              <a:pPr/>
              <a:t>2017-01-05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D3C7-0234-4500-A1F7-7665C4F89F6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58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9786" cy="496966"/>
          </a:xfrm>
          <a:prstGeom prst="rect">
            <a:avLst/>
          </a:prstGeom>
        </p:spPr>
        <p:txBody>
          <a:bodyPr vert="horz" lIns="91842" tIns="45921" rIns="91842" bIns="45921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44" y="2"/>
            <a:ext cx="2949786" cy="496966"/>
          </a:xfrm>
          <a:prstGeom prst="rect">
            <a:avLst/>
          </a:prstGeom>
        </p:spPr>
        <p:txBody>
          <a:bodyPr vert="horz" lIns="91842" tIns="45921" rIns="91842" bIns="45921" rtlCol="0"/>
          <a:lstStyle>
            <a:lvl1pPr algn="r">
              <a:defRPr sz="1200"/>
            </a:lvl1pPr>
          </a:lstStyle>
          <a:p>
            <a:fld id="{E1DFAD22-DEFA-4A7A-9B0E-B0ABA29B0686}" type="datetimeFigureOut">
              <a:rPr lang="ko-KR" altLang="en-US" smtClean="0"/>
              <a:pPr/>
              <a:t>2017-01-05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4538"/>
            <a:ext cx="53816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42" tIns="45921" rIns="91842" bIns="45921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1" y="4721187"/>
            <a:ext cx="5445760" cy="4472702"/>
          </a:xfrm>
          <a:prstGeom prst="rect">
            <a:avLst/>
          </a:prstGeom>
        </p:spPr>
        <p:txBody>
          <a:bodyPr vert="horz" lIns="91842" tIns="45921" rIns="91842" bIns="45921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440649"/>
            <a:ext cx="2949786" cy="496966"/>
          </a:xfrm>
          <a:prstGeom prst="rect">
            <a:avLst/>
          </a:prstGeom>
        </p:spPr>
        <p:txBody>
          <a:bodyPr vert="horz" lIns="91842" tIns="45921" rIns="91842" bIns="45921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44" y="9440649"/>
            <a:ext cx="2949786" cy="496966"/>
          </a:xfrm>
          <a:prstGeom prst="rect">
            <a:avLst/>
          </a:prstGeom>
        </p:spPr>
        <p:txBody>
          <a:bodyPr vert="horz" lIns="91842" tIns="45921" rIns="91842" bIns="45921" rtlCol="0" anchor="b"/>
          <a:lstStyle>
            <a:lvl1pPr algn="r">
              <a:defRPr sz="1200"/>
            </a:lvl1pPr>
          </a:lstStyle>
          <a:p>
            <a:fld id="{6A59178B-6E9C-4122-AD9F-EF50627055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422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86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4C60C-DE06-4141-9C88-72DFC3E71ABF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874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index_01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" y="-1"/>
            <a:ext cx="9772941" cy="34386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786058"/>
            <a:ext cx="8067702" cy="814393"/>
          </a:xfrm>
        </p:spPr>
        <p:txBody>
          <a:bodyPr>
            <a:normAutofit/>
          </a:bodyPr>
          <a:lstStyle>
            <a:lvl1pPr algn="r"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10256" y="3929066"/>
            <a:ext cx="3000396" cy="500066"/>
          </a:xfrm>
        </p:spPr>
        <p:txBody>
          <a:bodyPr>
            <a:no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pic>
        <p:nvPicPr>
          <p:cNvPr id="8" name="그림 7" descr="SK tls Comm E Color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524900" y="285728"/>
            <a:ext cx="1092194" cy="4731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spc="0" baseline="0">
                <a:ln>
                  <a:noFill/>
                </a:ln>
                <a:solidFill>
                  <a:schemeClr val="tx1"/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Tahoma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667644" y="6604108"/>
            <a:ext cx="2133600" cy="201579"/>
          </a:xfrm>
          <a:prstGeom prst="rect">
            <a:avLst/>
          </a:prstGeom>
        </p:spPr>
        <p:txBody>
          <a:bodyPr anchor="ctr" anchorCtr="0"/>
          <a:lstStyle>
            <a:lvl1pPr algn="r">
              <a:defRPr sz="1050"/>
            </a:lvl1pPr>
          </a:lstStyle>
          <a:p>
            <a:fld id="{D14DE8DB-5628-4946-8C62-DFC97D3AB812}" type="slidenum">
              <a:rPr lang="ko-KR" altLang="en-US" smtClean="0"/>
              <a:pPr/>
              <a:t>‹#›</a:t>
            </a:fld>
            <a:r>
              <a:rPr lang="en-US" altLang="ko-KR" dirty="0" smtClean="0"/>
              <a:t>/[12]</a:t>
            </a:r>
            <a:endParaRPr lang="ko-KR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6457890"/>
            <a:ext cx="206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000" b="1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gi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index_01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-1"/>
            <a:ext cx="1309662" cy="460811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38092" y="71414"/>
            <a:ext cx="9501254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38092" y="857232"/>
            <a:ext cx="9501254" cy="7143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66654" y="569691"/>
            <a:ext cx="9572692" cy="45719"/>
          </a:xfrm>
          <a:prstGeom prst="round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2400" b="1" kern="1200" spc="0" dirty="0" smtClean="0">
          <a:solidFill>
            <a:schemeClr val="tx1"/>
          </a:solidFill>
          <a:effectLst/>
          <a:latin typeface="가는각진제목체" pitchFamily="18" charset="-127"/>
          <a:ea typeface="가는각진제목체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Tx/>
        <a:buNone/>
        <a:defRPr sz="1800" b="1" kern="1200">
          <a:solidFill>
            <a:schemeClr val="tx1"/>
          </a:solidFill>
          <a:latin typeface="가는각진제목체" pitchFamily="18" charset="-127"/>
          <a:ea typeface="가는각진제목체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Tx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Tx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Tx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6653" y="106317"/>
            <a:ext cx="8182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kern="0" dirty="0" smtClean="0">
                <a:solidFill>
                  <a:srgbClr val="000000"/>
                </a:solidFill>
              </a:rPr>
              <a:t>1. Mega Process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279336" y="763551"/>
          <a:ext cx="9383840" cy="5866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958"/>
                <a:gridCol w="5440381"/>
                <a:gridCol w="2811501"/>
              </a:tblGrid>
              <a:tr h="311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구 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업무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주 요 관리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Point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112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자재</a:t>
                      </a:r>
                      <a:r>
                        <a:rPr lang="en-US" altLang="ko-KR" sz="1200" b="1" dirty="0" smtClean="0"/>
                        <a:t>BP</a:t>
                      </a:r>
                      <a:r>
                        <a:rPr lang="ko-KR" altLang="en-US" sz="1200" b="1" dirty="0" smtClean="0"/>
                        <a:t>사</a:t>
                      </a:r>
                      <a:endParaRPr lang="ko-KR" altLang="en-US" sz="1200" b="1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Wingdings" pitchFamily="2" charset="2"/>
                        <a:buChar char="§"/>
                      </a:pP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입출고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정산 내역 관리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자재</a:t>
                      </a:r>
                      <a:r>
                        <a:rPr lang="en-US" altLang="ko-KR" sz="1200" dirty="0" smtClean="0"/>
                        <a:t>BP</a:t>
                      </a:r>
                      <a:r>
                        <a:rPr lang="ko-KR" altLang="en-US" sz="1200" dirty="0" smtClean="0"/>
                        <a:t>사별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algn="l" latinLnBrk="1">
                        <a:buFont typeface="Wingdings" pitchFamily="2" charset="2"/>
                        <a:buNone/>
                      </a:pPr>
                      <a:r>
                        <a:rPr lang="en-US" altLang="ko-KR" sz="1200" baseline="0" dirty="0" smtClean="0"/>
                        <a:t>  - </a:t>
                      </a:r>
                      <a:r>
                        <a:rPr lang="ko-KR" altLang="en-US" sz="1200" baseline="0" dirty="0" smtClean="0"/>
                        <a:t>입출고 </a:t>
                      </a:r>
                      <a:r>
                        <a:rPr lang="en-US" altLang="ko-KR" sz="1200" baseline="0" dirty="0" smtClean="0"/>
                        <a:t>History</a:t>
                      </a:r>
                    </a:p>
                    <a:p>
                      <a:pPr algn="l" latinLnBrk="1">
                        <a:buFont typeface="Wingdings" pitchFamily="2" charset="2"/>
                        <a:buNone/>
                      </a:pPr>
                      <a:r>
                        <a:rPr lang="en-US" altLang="ko-KR" sz="1200" baseline="0" dirty="0" smtClean="0"/>
                        <a:t>  - </a:t>
                      </a:r>
                      <a:r>
                        <a:rPr lang="ko-KR" altLang="en-US" sz="1200" baseline="0" dirty="0" smtClean="0"/>
                        <a:t>창고 재고 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양품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불량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algn="l" latinLnBrk="1">
                        <a:buFont typeface="Wingdings" pitchFamily="2" charset="2"/>
                        <a:buNone/>
                      </a:pPr>
                      <a:r>
                        <a:rPr lang="en-US" altLang="ko-KR" sz="1200" baseline="0" dirty="0" smtClean="0"/>
                        <a:t>  - </a:t>
                      </a:r>
                      <a:r>
                        <a:rPr lang="ko-KR" altLang="en-US" sz="1200" baseline="0" dirty="0" smtClean="0"/>
                        <a:t>정산 대기건 조회</a:t>
                      </a:r>
                      <a:endParaRPr lang="en-US" altLang="ko-KR" sz="1200" baseline="0" dirty="0" smtClean="0"/>
                    </a:p>
                    <a:p>
                      <a:pPr algn="l" latinLnBrk="1">
                        <a:buFont typeface="Wingdings" pitchFamily="2" charset="2"/>
                        <a:buNone/>
                      </a:pPr>
                      <a:r>
                        <a:rPr lang="en-US" altLang="ko-KR" sz="1200" baseline="0" dirty="0" smtClean="0"/>
                        <a:t>  - </a:t>
                      </a:r>
                      <a:r>
                        <a:rPr lang="ko-KR" altLang="en-US" sz="1200" baseline="0" dirty="0" smtClean="0"/>
                        <a:t>반품 대기</a:t>
                      </a:r>
                      <a:r>
                        <a:rPr lang="en-US" altLang="ko-KR" sz="1200" baseline="0" dirty="0" smtClean="0"/>
                        <a:t>/</a:t>
                      </a:r>
                      <a:r>
                        <a:rPr lang="ko-KR" altLang="en-US" sz="1200" baseline="0" dirty="0" smtClean="0"/>
                        <a:t>조치 내역 조회</a:t>
                      </a:r>
                      <a:r>
                        <a:rPr lang="en-US" altLang="ko-KR" sz="1200" baseline="0" dirty="0" smtClean="0"/>
                        <a:t> </a:t>
                      </a:r>
                      <a:endParaRPr lang="en-US" altLang="ko-KR" sz="1200" dirty="0" smtClean="0"/>
                    </a:p>
                  </a:txBody>
                  <a:tcPr marL="72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1282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SKTS</a:t>
                      </a:r>
                      <a:endParaRPr lang="ko-KR" altLang="en-US" sz="1200" b="1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latinLnBrk="1">
                        <a:buFont typeface="Wingdings" pitchFamily="2" charset="2"/>
                        <a:buChar char="§"/>
                        <a:tabLst/>
                      </a:pPr>
                      <a:r>
                        <a:rPr lang="ko-KR" altLang="en-US" sz="1200" baseline="0" dirty="0" smtClean="0"/>
                        <a:t> 입출고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정산 내역 관리 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전체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85725" indent="-85725" algn="l" latinLnBrk="1"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200" baseline="0" dirty="0" smtClean="0"/>
                        <a:t>   - </a:t>
                      </a:r>
                      <a:r>
                        <a:rPr lang="ko-KR" altLang="en-US" sz="1200" baseline="0" dirty="0" smtClean="0"/>
                        <a:t>입출고 </a:t>
                      </a:r>
                      <a:r>
                        <a:rPr lang="en-US" altLang="ko-KR" sz="1200" baseline="0" dirty="0" smtClean="0"/>
                        <a:t>History</a:t>
                      </a:r>
                    </a:p>
                    <a:p>
                      <a:pPr marL="85725" indent="-85725" algn="l" latinLnBrk="1"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200" baseline="0" dirty="0" smtClean="0"/>
                        <a:t>   - </a:t>
                      </a:r>
                      <a:r>
                        <a:rPr lang="ko-KR" altLang="en-US" sz="1200" baseline="0" dirty="0" smtClean="0"/>
                        <a:t>창고 재고 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양품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불량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85725" indent="-85725" algn="l" latinLnBrk="1"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200" baseline="0" dirty="0" smtClean="0"/>
                        <a:t>   - </a:t>
                      </a:r>
                      <a:r>
                        <a:rPr lang="ko-KR" altLang="en-US" sz="1200" baseline="0" dirty="0" smtClean="0"/>
                        <a:t>정산 대기건 조회</a:t>
                      </a:r>
                      <a:endParaRPr lang="en-US" altLang="ko-KR" sz="1200" baseline="0" dirty="0" smtClean="0"/>
                    </a:p>
                    <a:p>
                      <a:pPr marL="85725" indent="-85725" algn="l" latinLnBrk="1"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200" baseline="0" dirty="0" smtClean="0"/>
                        <a:t>   - </a:t>
                      </a:r>
                      <a:r>
                        <a:rPr lang="ko-KR" altLang="en-US" sz="1200" baseline="0" dirty="0" smtClean="0"/>
                        <a:t>반품 대기</a:t>
                      </a:r>
                      <a:r>
                        <a:rPr lang="en-US" altLang="ko-KR" sz="1200" baseline="0" dirty="0" smtClean="0"/>
                        <a:t>/</a:t>
                      </a:r>
                      <a:r>
                        <a:rPr lang="ko-KR" altLang="en-US" sz="1200" baseline="0" dirty="0" smtClean="0"/>
                        <a:t>조치 내역 조회 </a:t>
                      </a:r>
                      <a:endParaRPr lang="en-US" altLang="ko-KR" sz="1200" baseline="0" dirty="0" smtClean="0"/>
                    </a:p>
                    <a:p>
                      <a:pPr marL="85725" indent="-85725" algn="l" latinLnBrk="1"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200" baseline="0" dirty="0" smtClean="0"/>
                        <a:t>   - </a:t>
                      </a:r>
                      <a:r>
                        <a:rPr lang="ko-KR" altLang="en-US" sz="1200" baseline="0" dirty="0" smtClean="0"/>
                        <a:t>바코드 입출고 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휴대폰 관리</a:t>
                      </a:r>
                      <a:r>
                        <a:rPr lang="en-US" altLang="ko-KR" sz="1200" baseline="0" dirty="0" smtClean="0"/>
                        <a:t>)</a:t>
                      </a:r>
                    </a:p>
                    <a:p>
                      <a:pPr marL="85725" indent="-85725" algn="l" latinLnBrk="1">
                        <a:buFont typeface="Wingdings" pitchFamily="2" charset="2"/>
                        <a:buNone/>
                        <a:tabLst/>
                      </a:pPr>
                      <a:endParaRPr lang="en-US" altLang="ko-KR" sz="1200" baseline="0" dirty="0" smtClean="0"/>
                    </a:p>
                    <a:p>
                      <a:pPr marL="85725" indent="-85725" algn="l" latinLnBrk="1">
                        <a:buFont typeface="Wingdings" pitchFamily="2" charset="2"/>
                        <a:buChar char="§"/>
                        <a:tabLst/>
                      </a:pP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안전재고 관리 체계 확립</a:t>
                      </a:r>
                      <a:endParaRPr lang="en-US" altLang="ko-KR" sz="1200" baseline="0" dirty="0" smtClean="0"/>
                    </a:p>
                    <a:p>
                      <a:pPr marL="85725" indent="-85725" algn="l" latinLnBrk="1"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200" baseline="0" dirty="0" smtClean="0"/>
                        <a:t>    - </a:t>
                      </a:r>
                      <a:r>
                        <a:rPr lang="ko-KR" altLang="en-US" sz="1200" baseline="0" dirty="0" smtClean="0"/>
                        <a:t>최근 </a:t>
                      </a:r>
                      <a:r>
                        <a:rPr lang="en-US" altLang="ko-KR" sz="1200" baseline="0" dirty="0" smtClean="0"/>
                        <a:t>3</a:t>
                      </a:r>
                      <a:r>
                        <a:rPr lang="ko-KR" altLang="en-US" sz="1200" baseline="0" dirty="0" smtClean="0"/>
                        <a:t>개월 평균 월 평균 소요량</a:t>
                      </a:r>
                      <a:endParaRPr lang="en-US" altLang="ko-KR" sz="1200" baseline="0" dirty="0" smtClean="0"/>
                    </a:p>
                    <a:p>
                      <a:pPr marL="85725" indent="-85725" algn="l" latinLnBrk="1"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200" baseline="0" dirty="0" smtClean="0"/>
                        <a:t>      </a:t>
                      </a:r>
                      <a:r>
                        <a:rPr lang="ko-KR" altLang="en-US" sz="1200" baseline="0" dirty="0" smtClean="0"/>
                        <a:t>대비 보유 수량</a:t>
                      </a:r>
                      <a:endParaRPr lang="en-US" altLang="ko-KR" sz="1200" baseline="0" dirty="0" smtClean="0"/>
                    </a:p>
                    <a:p>
                      <a:pPr marL="85725" indent="-85725" algn="l" latinLnBrk="1">
                        <a:buFont typeface="Wingdings" pitchFamily="2" charset="2"/>
                        <a:buNone/>
                        <a:tabLst/>
                      </a:pPr>
                      <a:endParaRPr lang="en-US" altLang="ko-KR" sz="1200" baseline="0" dirty="0" smtClean="0"/>
                    </a:p>
                    <a:p>
                      <a:pPr marL="85725" indent="-85725" algn="l" latinLnBrk="1">
                        <a:buFont typeface="Wingdings" pitchFamily="2" charset="2"/>
                        <a:buChar char="§"/>
                        <a:tabLst/>
                      </a:pP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재고조사 기능</a:t>
                      </a:r>
                      <a:endParaRPr lang="en-US" altLang="ko-KR" sz="1200" baseline="0" dirty="0" smtClean="0"/>
                    </a:p>
                    <a:p>
                      <a:pPr marL="85725" indent="-85725" algn="l" latinLnBrk="1"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200" baseline="0" dirty="0" smtClean="0"/>
                        <a:t>   - </a:t>
                      </a:r>
                      <a:r>
                        <a:rPr lang="ko-KR" altLang="en-US" sz="1200" baseline="0" dirty="0" smtClean="0"/>
                        <a:t>바코드에 의한 재고 조사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결과 </a:t>
                      </a:r>
                      <a:endParaRPr lang="en-US" altLang="ko-KR" sz="1200" baseline="0" dirty="0" smtClean="0"/>
                    </a:p>
                    <a:p>
                      <a:pPr marL="85725" indent="-85725" algn="l" latinLnBrk="1"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200" baseline="0" dirty="0" smtClean="0"/>
                        <a:t>   - </a:t>
                      </a:r>
                      <a:r>
                        <a:rPr lang="ko-KR" altLang="en-US" sz="1200" baseline="0" dirty="0" smtClean="0"/>
                        <a:t>조사 결과 보고 및 승인</a:t>
                      </a:r>
                      <a:endParaRPr lang="en-US" altLang="ko-KR" sz="1200" baseline="0" dirty="0" smtClean="0"/>
                    </a:p>
                    <a:p>
                      <a:pPr marL="85725" indent="-85725" algn="l" latinLnBrk="1">
                        <a:buFont typeface="Wingdings" pitchFamily="2" charset="2"/>
                        <a:buNone/>
                        <a:tabLst/>
                      </a:pPr>
                      <a:endParaRPr lang="en-US" altLang="ko-KR" sz="1200" baseline="0" dirty="0" smtClean="0"/>
                    </a:p>
                    <a:p>
                      <a:pPr marL="85725" indent="-85725" algn="l" latinLnBrk="1">
                        <a:buFont typeface="Wingdings" pitchFamily="2" charset="2"/>
                        <a:buChar char="§"/>
                        <a:tabLst/>
                      </a:pP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상품관리 기능 구현</a:t>
                      </a:r>
                      <a:endParaRPr lang="en-US" altLang="ko-KR" sz="1200" baseline="0" dirty="0" smtClean="0"/>
                    </a:p>
                    <a:p>
                      <a:pPr marL="85725" indent="-85725" algn="l" latinLnBrk="1"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200" baseline="0" dirty="0" smtClean="0"/>
                        <a:t>   - SKTS </a:t>
                      </a:r>
                      <a:r>
                        <a:rPr lang="ko-KR" altLang="en-US" sz="1200" baseline="0" dirty="0" smtClean="0"/>
                        <a:t>창고 관리</a:t>
                      </a:r>
                      <a:endParaRPr lang="en-US" altLang="ko-KR" sz="1200" baseline="0" dirty="0" smtClean="0"/>
                    </a:p>
                    <a:p>
                      <a:pPr marL="85725" indent="-85725" algn="l" latinLnBrk="1"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200" baseline="0" dirty="0" smtClean="0"/>
                        <a:t>   - </a:t>
                      </a:r>
                      <a:r>
                        <a:rPr lang="ko-KR" altLang="en-US" sz="1200" baseline="0" dirty="0" smtClean="0"/>
                        <a:t>자재</a:t>
                      </a:r>
                      <a:r>
                        <a:rPr lang="en-US" altLang="ko-KR" sz="1200" baseline="0" dirty="0" smtClean="0"/>
                        <a:t>BP</a:t>
                      </a:r>
                      <a:r>
                        <a:rPr lang="ko-KR" altLang="en-US" sz="1200" baseline="0" dirty="0" smtClean="0"/>
                        <a:t>사 창고 관리</a:t>
                      </a:r>
                      <a:endParaRPr lang="en-US" altLang="ko-KR" sz="1200" baseline="0" dirty="0" smtClean="0"/>
                    </a:p>
                  </a:txBody>
                  <a:tcPr marL="72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593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구축</a:t>
                      </a:r>
                      <a:r>
                        <a:rPr lang="en-US" altLang="ko-KR" sz="1200" b="1" dirty="0" smtClean="0"/>
                        <a:t>BP</a:t>
                      </a:r>
                      <a:r>
                        <a:rPr lang="ko-KR" altLang="en-US" sz="1200" b="1" dirty="0" smtClean="0"/>
                        <a:t>사</a:t>
                      </a:r>
                      <a:endParaRPr lang="ko-KR" altLang="en-US" sz="1200" b="1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algn="l" latinLnBrk="1">
                        <a:buFont typeface="Wingdings" pitchFamily="2" charset="2"/>
                        <a:buChar char="§"/>
                        <a:tabLst/>
                      </a:pP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바코드 상품 조회 기능 </a:t>
                      </a:r>
                      <a:endParaRPr lang="en-US" altLang="ko-KR" sz="1200" baseline="0" dirty="0" smtClean="0"/>
                    </a:p>
                    <a:p>
                      <a:pPr marL="85725" indent="-85725" algn="l" latinLnBrk="1"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1200" baseline="0" dirty="0" smtClean="0"/>
                        <a:t>  (</a:t>
                      </a:r>
                      <a:r>
                        <a:rPr lang="ko-KR" altLang="en-US" sz="1200" baseline="0" dirty="0" smtClean="0"/>
                        <a:t>휴대폰</a:t>
                      </a:r>
                      <a:r>
                        <a:rPr lang="en-US" altLang="ko-KR" sz="1200" baseline="0" dirty="0" smtClean="0"/>
                        <a:t>, Okplaza)</a:t>
                      </a:r>
                    </a:p>
                    <a:p>
                      <a:pPr>
                        <a:buFont typeface="Arial" pitchFamily="34" charset="0"/>
                        <a:buNone/>
                      </a:pPr>
                      <a:r>
                        <a:rPr lang="en-US" altLang="ko-KR" sz="1200" baseline="0" dirty="0" smtClean="0"/>
                        <a:t>  - </a:t>
                      </a:r>
                      <a:r>
                        <a:rPr lang="ko-KR" altLang="en-US" sz="1200" dirty="0" smtClean="0">
                          <a:latin typeface="+mn-ea"/>
                        </a:rPr>
                        <a:t>바코드 정보 조회</a:t>
                      </a:r>
                      <a:endParaRPr lang="en-US" altLang="ko-KR" sz="1200" dirty="0" smtClean="0">
                        <a:latin typeface="+mn-ea"/>
                      </a:endParaRPr>
                    </a:p>
                    <a:p>
                      <a:r>
                        <a:rPr kumimoji="0" lang="en-US" altLang="ko-KR" sz="1200" dirty="0" smtClean="0">
                          <a:latin typeface="+mn-ea"/>
                        </a:rPr>
                        <a:t>  </a:t>
                      </a:r>
                      <a:r>
                        <a:rPr kumimoji="0" lang="en-US" altLang="ko-KR" sz="1200" baseline="0" dirty="0" smtClean="0">
                          <a:latin typeface="+mn-ea"/>
                        </a:rPr>
                        <a:t> </a:t>
                      </a:r>
                      <a:r>
                        <a:rPr kumimoji="0" lang="en-US" altLang="ko-KR" sz="1200" dirty="0" smtClean="0">
                          <a:latin typeface="+mn-ea"/>
                        </a:rPr>
                        <a:t> </a:t>
                      </a:r>
                      <a:r>
                        <a:rPr kumimoji="0" lang="ko-KR" altLang="en-US" sz="1200" dirty="0" err="1" smtClean="0">
                          <a:latin typeface="+mn-ea"/>
                        </a:rPr>
                        <a:t>입고월</a:t>
                      </a:r>
                      <a:r>
                        <a:rPr kumimoji="0" lang="en-US" altLang="ko-KR" sz="1200" dirty="0" smtClean="0">
                          <a:latin typeface="+mn-ea"/>
                        </a:rPr>
                        <a:t>, </a:t>
                      </a:r>
                      <a:r>
                        <a:rPr kumimoji="0" lang="ko-KR" altLang="en-US" sz="1200" dirty="0" smtClean="0">
                          <a:latin typeface="+mn-ea"/>
                        </a:rPr>
                        <a:t>제조사</a:t>
                      </a:r>
                      <a:r>
                        <a:rPr kumimoji="0" lang="en-US" altLang="ko-KR" sz="1200" dirty="0" smtClean="0">
                          <a:latin typeface="+mn-ea"/>
                        </a:rPr>
                        <a:t>,</a:t>
                      </a:r>
                      <a:r>
                        <a:rPr kumimoji="0" lang="en-US" altLang="ko-KR" sz="1200" baseline="0" dirty="0" smtClean="0">
                          <a:latin typeface="+mn-ea"/>
                        </a:rPr>
                        <a:t> </a:t>
                      </a:r>
                      <a:r>
                        <a:rPr lang="ko-KR" altLang="en-US" sz="1200" dirty="0" smtClean="0">
                          <a:latin typeface="+mn-ea"/>
                        </a:rPr>
                        <a:t>품명</a:t>
                      </a:r>
                      <a:r>
                        <a:rPr lang="en-US" altLang="ko-KR" sz="1200" dirty="0" smtClean="0">
                          <a:latin typeface="+mn-ea"/>
                        </a:rPr>
                        <a:t>, </a:t>
                      </a:r>
                      <a:r>
                        <a:rPr lang="ko-KR" altLang="en-US" sz="1200" dirty="0" smtClean="0">
                          <a:latin typeface="+mn-ea"/>
                        </a:rPr>
                        <a:t>포장 단위</a:t>
                      </a:r>
                      <a:r>
                        <a:rPr lang="en-US" altLang="ko-KR" sz="1200" dirty="0" smtClean="0">
                          <a:latin typeface="+mn-ea"/>
                        </a:rPr>
                        <a:t>, </a:t>
                      </a:r>
                    </a:p>
                    <a:p>
                      <a:r>
                        <a:rPr lang="en-US" altLang="ko-KR" sz="1200" dirty="0" smtClean="0">
                          <a:latin typeface="+mn-ea"/>
                        </a:rPr>
                        <a:t>   </a:t>
                      </a:r>
                      <a:r>
                        <a:rPr kumimoji="0" lang="en-US" altLang="ko-KR" sz="1200" dirty="0" smtClean="0">
                          <a:latin typeface="+mn-ea"/>
                        </a:rPr>
                        <a:t> </a:t>
                      </a:r>
                      <a:r>
                        <a:rPr kumimoji="0" lang="ko-KR" altLang="en-US" sz="1200" dirty="0" smtClean="0">
                          <a:latin typeface="+mn-ea"/>
                        </a:rPr>
                        <a:t>정보 반영</a:t>
                      </a:r>
                      <a:r>
                        <a:rPr kumimoji="0" lang="en-US" altLang="ko-KR" sz="1200" dirty="0" smtClean="0">
                          <a:latin typeface="+mn-ea"/>
                        </a:rPr>
                        <a:t>, </a:t>
                      </a:r>
                      <a:r>
                        <a:rPr kumimoji="0" lang="ko-KR" altLang="en-US" sz="1200" dirty="0" smtClean="0">
                          <a:latin typeface="+mn-ea"/>
                        </a:rPr>
                        <a:t>주문번호</a:t>
                      </a:r>
                      <a:r>
                        <a:rPr kumimoji="0" lang="en-US" altLang="ko-KR" sz="1200" dirty="0" smtClean="0">
                          <a:latin typeface="+mn-ea"/>
                        </a:rPr>
                        <a:t>, </a:t>
                      </a:r>
                      <a:r>
                        <a:rPr kumimoji="0" lang="ko-KR" altLang="en-US" sz="1200" dirty="0" smtClean="0">
                          <a:latin typeface="+mn-ea"/>
                        </a:rPr>
                        <a:t>공급일 </a:t>
                      </a:r>
                      <a:endParaRPr lang="ko-KR" altLang="en-US" sz="1200" dirty="0"/>
                    </a:p>
                  </a:txBody>
                  <a:tcPr marL="72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다이아몬드 37"/>
          <p:cNvSpPr/>
          <p:nvPr/>
        </p:nvSpPr>
        <p:spPr>
          <a:xfrm>
            <a:off x="2318580" y="3028846"/>
            <a:ext cx="1214446" cy="309629"/>
          </a:xfrm>
          <a:prstGeom prst="diamond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품질검사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2398644" y="1238221"/>
            <a:ext cx="1054843" cy="3096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ko-KR" altLang="en-US" sz="1000" b="1" dirty="0" smtClean="0">
                <a:latin typeface="+mn-ea"/>
              </a:rPr>
              <a:t>제조</a:t>
            </a:r>
          </a:p>
        </p:txBody>
      </p:sp>
      <p:sp>
        <p:nvSpPr>
          <p:cNvPr id="42" name="직사각형 41"/>
          <p:cNvSpPr/>
          <p:nvPr/>
        </p:nvSpPr>
        <p:spPr bwMode="auto">
          <a:xfrm>
            <a:off x="3423487" y="2848478"/>
            <a:ext cx="705793" cy="3108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latin typeface="+mn-ea"/>
              </a:rPr>
              <a:t>부적합</a:t>
            </a:r>
            <a:endParaRPr kumimoji="0" lang="en-US" altLang="ko-KR" sz="800" dirty="0" smtClean="0">
              <a:latin typeface="+mn-ea"/>
            </a:endParaRPr>
          </a:p>
        </p:txBody>
      </p:sp>
      <p:cxnSp>
        <p:nvCxnSpPr>
          <p:cNvPr id="43" name="직선 화살표 연결선 42"/>
          <p:cNvCxnSpPr>
            <a:stCxn id="38" idx="2"/>
            <a:endCxn id="72" idx="0"/>
          </p:cNvCxnSpPr>
          <p:nvPr/>
        </p:nvCxnSpPr>
        <p:spPr bwMode="auto">
          <a:xfrm>
            <a:off x="2925803" y="3338475"/>
            <a:ext cx="2742" cy="35195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6" name="직사각형 45"/>
          <p:cNvSpPr/>
          <p:nvPr/>
        </p:nvSpPr>
        <p:spPr bwMode="auto">
          <a:xfrm>
            <a:off x="2747203" y="3315221"/>
            <a:ext cx="705793" cy="3108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latin typeface="+mn-ea"/>
              </a:rPr>
              <a:t>적합</a:t>
            </a:r>
            <a:endParaRPr kumimoji="0" lang="en-US" altLang="ko-KR" sz="800" dirty="0" smtClean="0"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2398644" y="1810031"/>
            <a:ext cx="1054843" cy="3096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latin typeface="+mn-ea"/>
              </a:rPr>
              <a:t>출고 및 배송</a:t>
            </a:r>
            <a:endParaRPr kumimoji="0" lang="ko-KR" altLang="en-US" sz="1000" b="1" dirty="0" smtClean="0">
              <a:latin typeface="+mn-ea"/>
            </a:endParaRPr>
          </a:p>
        </p:txBody>
      </p:sp>
      <p:cxnSp>
        <p:nvCxnSpPr>
          <p:cNvPr id="48" name="직선 화살표 연결선 47"/>
          <p:cNvCxnSpPr>
            <a:stCxn id="40" idx="2"/>
            <a:endCxn id="47" idx="0"/>
          </p:cNvCxnSpPr>
          <p:nvPr/>
        </p:nvCxnSpPr>
        <p:spPr bwMode="auto">
          <a:xfrm>
            <a:off x="2926066" y="1547850"/>
            <a:ext cx="0" cy="26218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1" name="직사각형 50"/>
          <p:cNvSpPr/>
          <p:nvPr/>
        </p:nvSpPr>
        <p:spPr bwMode="auto">
          <a:xfrm>
            <a:off x="2398644" y="2453060"/>
            <a:ext cx="1054843" cy="3096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latin typeface="+mn-ea"/>
              </a:rPr>
              <a:t>바코드 부착 </a:t>
            </a:r>
            <a:endParaRPr lang="en-US" altLang="ko-KR" sz="1000" b="1" dirty="0" smtClean="0">
              <a:latin typeface="+mn-ea"/>
            </a:endParaRPr>
          </a:p>
          <a:p>
            <a:pPr algn="ctr"/>
            <a:r>
              <a:rPr lang="ko-KR" altLang="en-US" sz="1000" b="1" dirty="0" smtClean="0">
                <a:latin typeface="+mn-ea"/>
              </a:rPr>
              <a:t>및 입고</a:t>
            </a:r>
            <a:endParaRPr kumimoji="0" lang="ko-KR" altLang="en-US" sz="1000" b="1" dirty="0" smtClean="0">
              <a:latin typeface="+mn-ea"/>
            </a:endParaRPr>
          </a:p>
        </p:txBody>
      </p:sp>
      <p:cxnSp>
        <p:nvCxnSpPr>
          <p:cNvPr id="52" name="직선 화살표 연결선 51"/>
          <p:cNvCxnSpPr>
            <a:stCxn id="47" idx="2"/>
            <a:endCxn id="51" idx="0"/>
          </p:cNvCxnSpPr>
          <p:nvPr/>
        </p:nvCxnSpPr>
        <p:spPr bwMode="auto">
          <a:xfrm>
            <a:off x="2926066" y="2119660"/>
            <a:ext cx="0" cy="33340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8" name="직선 화살표 연결선 57"/>
          <p:cNvCxnSpPr>
            <a:stCxn id="51" idx="2"/>
            <a:endCxn id="38" idx="0"/>
          </p:cNvCxnSpPr>
          <p:nvPr/>
        </p:nvCxnSpPr>
        <p:spPr bwMode="auto">
          <a:xfrm flipH="1">
            <a:off x="2925803" y="2762689"/>
            <a:ext cx="263" cy="266157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4" name="직사각형 63"/>
          <p:cNvSpPr/>
          <p:nvPr/>
        </p:nvSpPr>
        <p:spPr bwMode="auto">
          <a:xfrm>
            <a:off x="4076579" y="1808765"/>
            <a:ext cx="1054843" cy="3096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latin typeface="+mn-ea"/>
              </a:rPr>
              <a:t>수거 및 재 작업</a:t>
            </a:r>
            <a:endParaRPr kumimoji="0" lang="ko-KR" altLang="en-US" sz="1000" b="1" dirty="0" smtClean="0"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4662460" y="2492989"/>
            <a:ext cx="1524030" cy="36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원인분석 및 </a:t>
            </a:r>
            <a:endParaRPr lang="en-US" altLang="ko-KR" sz="800" dirty="0" smtClean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  </a:t>
            </a:r>
            <a:r>
              <a:rPr lang="ko-KR" altLang="en-US" sz="800" dirty="0" smtClean="0">
                <a:latin typeface="+mn-ea"/>
              </a:rPr>
              <a:t>개선 대책서 요청 </a:t>
            </a:r>
            <a:endParaRPr kumimoji="0" lang="ko-KR" altLang="en-US" sz="800" dirty="0" smtClean="0">
              <a:latin typeface="+mn-ea"/>
            </a:endParaRPr>
          </a:p>
        </p:txBody>
      </p:sp>
      <p:cxnSp>
        <p:nvCxnSpPr>
          <p:cNvPr id="69" name="Shape 68"/>
          <p:cNvCxnSpPr>
            <a:stCxn id="64" idx="1"/>
            <a:endCxn id="47" idx="3"/>
          </p:cNvCxnSpPr>
          <p:nvPr/>
        </p:nvCxnSpPr>
        <p:spPr>
          <a:xfrm rot="10800000" flipV="1">
            <a:off x="3453487" y="1963580"/>
            <a:ext cx="623092" cy="1266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sp>
        <p:nvSpPr>
          <p:cNvPr id="72" name="직사각형 71"/>
          <p:cNvSpPr/>
          <p:nvPr/>
        </p:nvSpPr>
        <p:spPr bwMode="auto">
          <a:xfrm>
            <a:off x="2401123" y="3690426"/>
            <a:ext cx="1054843" cy="3096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ko-KR" altLang="en-US" sz="1000" b="1" dirty="0" smtClean="0">
                <a:latin typeface="+mn-ea"/>
              </a:rPr>
              <a:t>보관 </a:t>
            </a:r>
            <a:r>
              <a:rPr kumimoji="0" lang="en-US" altLang="ko-KR" sz="1000" b="1" dirty="0" smtClean="0">
                <a:latin typeface="+mn-ea"/>
              </a:rPr>
              <a:t>(</a:t>
            </a:r>
            <a:r>
              <a:rPr kumimoji="0" lang="ko-KR" altLang="en-US" sz="1000" b="1" dirty="0" smtClean="0">
                <a:latin typeface="+mn-ea"/>
              </a:rPr>
              <a:t>양품</a:t>
            </a:r>
            <a:r>
              <a:rPr kumimoji="0" lang="en-US" altLang="ko-KR" sz="1000" b="1" dirty="0" smtClean="0">
                <a:latin typeface="+mn-ea"/>
              </a:rPr>
              <a:t>)</a:t>
            </a:r>
            <a:endParaRPr kumimoji="0" lang="ko-KR" altLang="en-US" sz="1000" b="1" dirty="0" smtClean="0">
              <a:latin typeface="+mn-ea"/>
            </a:endParaRPr>
          </a:p>
        </p:txBody>
      </p:sp>
      <p:cxnSp>
        <p:nvCxnSpPr>
          <p:cNvPr id="73" name="직선 화살표 연결선 72"/>
          <p:cNvCxnSpPr>
            <a:stCxn id="72" idx="2"/>
            <a:endCxn id="76" idx="0"/>
          </p:cNvCxnSpPr>
          <p:nvPr/>
        </p:nvCxnSpPr>
        <p:spPr bwMode="auto">
          <a:xfrm>
            <a:off x="2928545" y="4000055"/>
            <a:ext cx="0" cy="36075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5" name="직사각형 74"/>
          <p:cNvSpPr/>
          <p:nvPr/>
        </p:nvSpPr>
        <p:spPr bwMode="auto">
          <a:xfrm>
            <a:off x="1499289" y="2367469"/>
            <a:ext cx="880346" cy="5313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ko-KR" sz="800" dirty="0" smtClean="0">
                <a:latin typeface="+mn-ea"/>
              </a:rPr>
              <a:t> </a:t>
            </a:r>
            <a:r>
              <a:rPr lang="ko-KR" altLang="en-US" sz="800" dirty="0" smtClean="0">
                <a:latin typeface="+mn-ea"/>
              </a:rPr>
              <a:t>바코드 생성</a:t>
            </a:r>
            <a:endParaRPr lang="en-US" altLang="ko-KR" sz="800" dirty="0" smtClean="0">
              <a:latin typeface="+mn-ea"/>
            </a:endParaRPr>
          </a:p>
          <a:p>
            <a:r>
              <a:rPr kumimoji="0" lang="en-US" altLang="ko-KR" sz="800" dirty="0" smtClean="0">
                <a:latin typeface="+mn-ea"/>
              </a:rPr>
              <a:t>  - </a:t>
            </a:r>
            <a:r>
              <a:rPr kumimoji="0" lang="ko-KR" altLang="en-US" sz="800" dirty="0" err="1" smtClean="0">
                <a:latin typeface="+mn-ea"/>
              </a:rPr>
              <a:t>입고월</a:t>
            </a:r>
            <a:r>
              <a:rPr kumimoji="0" lang="en-US" altLang="ko-KR" sz="800" dirty="0" smtClean="0">
                <a:latin typeface="+mn-ea"/>
              </a:rPr>
              <a:t>, </a:t>
            </a:r>
            <a:r>
              <a:rPr kumimoji="0" lang="ko-KR" altLang="en-US" sz="800" dirty="0" smtClean="0">
                <a:latin typeface="+mn-ea"/>
              </a:rPr>
              <a:t>제조사</a:t>
            </a:r>
            <a:endParaRPr kumimoji="0" lang="en-US" altLang="ko-KR" sz="800" dirty="0" smtClean="0">
              <a:latin typeface="+mn-ea"/>
            </a:endParaRPr>
          </a:p>
          <a:p>
            <a:r>
              <a:rPr lang="en-US" altLang="ko-KR" sz="800" dirty="0" smtClean="0">
                <a:latin typeface="+mn-ea"/>
              </a:rPr>
              <a:t>    </a:t>
            </a:r>
            <a:r>
              <a:rPr lang="ko-KR" altLang="en-US" sz="800" dirty="0" smtClean="0">
                <a:latin typeface="+mn-ea"/>
              </a:rPr>
              <a:t>품명</a:t>
            </a:r>
            <a:r>
              <a:rPr lang="en-US" altLang="ko-KR" sz="800" dirty="0" smtClean="0">
                <a:latin typeface="+mn-ea"/>
              </a:rPr>
              <a:t>, </a:t>
            </a:r>
            <a:r>
              <a:rPr lang="ko-KR" altLang="en-US" sz="800" dirty="0" smtClean="0">
                <a:latin typeface="+mn-ea"/>
              </a:rPr>
              <a:t>포장 단위</a:t>
            </a:r>
            <a:endParaRPr lang="en-US" altLang="ko-KR" sz="800" dirty="0" smtClean="0">
              <a:latin typeface="+mn-ea"/>
            </a:endParaRPr>
          </a:p>
          <a:p>
            <a:r>
              <a:rPr kumimoji="0" lang="en-US" altLang="ko-KR" sz="800" dirty="0" smtClean="0">
                <a:latin typeface="+mn-ea"/>
              </a:rPr>
              <a:t>    </a:t>
            </a:r>
            <a:r>
              <a:rPr kumimoji="0" lang="ko-KR" altLang="en-US" sz="800" dirty="0" smtClean="0">
                <a:latin typeface="+mn-ea"/>
              </a:rPr>
              <a:t>정보 반영</a:t>
            </a:r>
          </a:p>
        </p:txBody>
      </p:sp>
      <p:sp>
        <p:nvSpPr>
          <p:cNvPr id="76" name="직사각형 75"/>
          <p:cNvSpPr/>
          <p:nvPr/>
        </p:nvSpPr>
        <p:spPr bwMode="auto">
          <a:xfrm>
            <a:off x="2401123" y="4360813"/>
            <a:ext cx="1054843" cy="3096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ko-KR" altLang="en-US" sz="1000" b="1" dirty="0" smtClean="0">
                <a:latin typeface="+mn-ea"/>
              </a:rPr>
              <a:t>출고 </a:t>
            </a:r>
            <a:r>
              <a:rPr kumimoji="0" lang="en-US" altLang="ko-KR" sz="1000" b="1" dirty="0" smtClean="0">
                <a:latin typeface="+mn-ea"/>
              </a:rPr>
              <a:t>(</a:t>
            </a:r>
            <a:r>
              <a:rPr kumimoji="0" lang="ko-KR" altLang="en-US" sz="1000" b="1" dirty="0" smtClean="0">
                <a:latin typeface="+mn-ea"/>
              </a:rPr>
              <a:t>바코드</a:t>
            </a:r>
            <a:r>
              <a:rPr kumimoji="0" lang="en-US" altLang="ko-KR" sz="1000" b="1" dirty="0" smtClean="0">
                <a:latin typeface="+mn-ea"/>
              </a:rPr>
              <a:t>)</a:t>
            </a:r>
            <a:endParaRPr kumimoji="0" lang="ko-KR" altLang="en-US" sz="1000" b="1" dirty="0" smtClean="0">
              <a:latin typeface="+mn-ea"/>
            </a:endParaRPr>
          </a:p>
        </p:txBody>
      </p:sp>
      <p:cxnSp>
        <p:nvCxnSpPr>
          <p:cNvPr id="77" name="직선 화살표 연결선 76"/>
          <p:cNvCxnSpPr>
            <a:stCxn id="76" idx="2"/>
            <a:endCxn id="86" idx="0"/>
          </p:cNvCxnSpPr>
          <p:nvPr/>
        </p:nvCxnSpPr>
        <p:spPr bwMode="auto">
          <a:xfrm>
            <a:off x="2928545" y="4670442"/>
            <a:ext cx="0" cy="29210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9" name="타원 78"/>
          <p:cNvSpPr/>
          <p:nvPr/>
        </p:nvSpPr>
        <p:spPr>
          <a:xfrm>
            <a:off x="1492202" y="5697076"/>
            <a:ext cx="582629" cy="51118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주문</a:t>
            </a:r>
          </a:p>
        </p:txBody>
      </p:sp>
      <p:cxnSp>
        <p:nvCxnSpPr>
          <p:cNvPr id="80" name="Shape 79"/>
          <p:cNvCxnSpPr>
            <a:stCxn id="79" idx="0"/>
            <a:endCxn id="76" idx="1"/>
          </p:cNvCxnSpPr>
          <p:nvPr/>
        </p:nvCxnSpPr>
        <p:spPr>
          <a:xfrm rot="5400000" flipH="1" flipV="1">
            <a:off x="1501596" y="4797549"/>
            <a:ext cx="1181448" cy="617606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6" name="직사각형 85"/>
          <p:cNvSpPr/>
          <p:nvPr/>
        </p:nvSpPr>
        <p:spPr bwMode="auto">
          <a:xfrm>
            <a:off x="2401123" y="4962546"/>
            <a:ext cx="1054843" cy="3096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ko-KR" altLang="en-US" sz="1000" b="1" dirty="0" smtClean="0">
                <a:latin typeface="+mn-ea"/>
              </a:rPr>
              <a:t>배송</a:t>
            </a:r>
          </a:p>
        </p:txBody>
      </p:sp>
      <p:cxnSp>
        <p:nvCxnSpPr>
          <p:cNvPr id="87" name="직선 화살표 연결선 86"/>
          <p:cNvCxnSpPr>
            <a:stCxn id="86" idx="2"/>
            <a:endCxn id="89" idx="0"/>
          </p:cNvCxnSpPr>
          <p:nvPr/>
        </p:nvCxnSpPr>
        <p:spPr bwMode="auto">
          <a:xfrm>
            <a:off x="2928545" y="5272175"/>
            <a:ext cx="2284" cy="47432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9" name="다이아몬드 88"/>
          <p:cNvSpPr/>
          <p:nvPr/>
        </p:nvSpPr>
        <p:spPr>
          <a:xfrm>
            <a:off x="2323606" y="5746497"/>
            <a:ext cx="1214446" cy="309629"/>
          </a:xfrm>
          <a:prstGeom prst="diamond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인수검사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90" name="직선 화살표 연결선 89"/>
          <p:cNvCxnSpPr>
            <a:stCxn id="89" idx="2"/>
            <a:endCxn id="118" idx="0"/>
          </p:cNvCxnSpPr>
          <p:nvPr/>
        </p:nvCxnSpPr>
        <p:spPr bwMode="auto">
          <a:xfrm>
            <a:off x="2930829" y="6056126"/>
            <a:ext cx="1633" cy="20279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1" name="직사각형 90"/>
          <p:cNvSpPr/>
          <p:nvPr/>
        </p:nvSpPr>
        <p:spPr bwMode="auto">
          <a:xfrm>
            <a:off x="2741596" y="6002984"/>
            <a:ext cx="705793" cy="3108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latin typeface="+mn-ea"/>
              </a:rPr>
              <a:t>적합</a:t>
            </a:r>
            <a:endParaRPr kumimoji="0" lang="en-US" altLang="ko-KR" sz="800" dirty="0" smtClean="0">
              <a:latin typeface="+mn-ea"/>
            </a:endParaRPr>
          </a:p>
        </p:txBody>
      </p:sp>
      <p:cxnSp>
        <p:nvCxnSpPr>
          <p:cNvPr id="92" name="Shape 91"/>
          <p:cNvCxnSpPr>
            <a:stCxn id="89" idx="3"/>
            <a:endCxn id="95" idx="2"/>
          </p:cNvCxnSpPr>
          <p:nvPr/>
        </p:nvCxnSpPr>
        <p:spPr>
          <a:xfrm flipV="1">
            <a:off x="3538052" y="5716556"/>
            <a:ext cx="1063316" cy="184756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sp>
        <p:nvSpPr>
          <p:cNvPr id="94" name="다이아몬드 93"/>
          <p:cNvSpPr/>
          <p:nvPr/>
        </p:nvSpPr>
        <p:spPr>
          <a:xfrm>
            <a:off x="3994144" y="3685998"/>
            <a:ext cx="1214446" cy="309629"/>
          </a:xfrm>
          <a:prstGeom prst="diamond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품질검사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4073946" y="5406927"/>
            <a:ext cx="1054843" cy="3096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latin typeface="+mn-ea"/>
              </a:rPr>
              <a:t>배송</a:t>
            </a:r>
          </a:p>
        </p:txBody>
      </p:sp>
      <p:sp>
        <p:nvSpPr>
          <p:cNvPr id="97" name="직사각형 96"/>
          <p:cNvSpPr/>
          <p:nvPr/>
        </p:nvSpPr>
        <p:spPr bwMode="auto">
          <a:xfrm>
            <a:off x="4076013" y="4360813"/>
            <a:ext cx="1054843" cy="3096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latin typeface="+mn-ea"/>
              </a:rPr>
              <a:t>입고 </a:t>
            </a:r>
            <a:r>
              <a:rPr lang="en-US" altLang="ko-KR" sz="1000" b="1" dirty="0" smtClean="0">
                <a:latin typeface="+mn-ea"/>
              </a:rPr>
              <a:t>(</a:t>
            </a:r>
            <a:r>
              <a:rPr lang="ko-KR" altLang="en-US" sz="1000" b="1" dirty="0" smtClean="0">
                <a:latin typeface="+mn-ea"/>
              </a:rPr>
              <a:t>바코드</a:t>
            </a:r>
            <a:r>
              <a:rPr lang="en-US" altLang="ko-KR" sz="1000" b="1" dirty="0" smtClean="0">
                <a:latin typeface="+mn-ea"/>
              </a:rPr>
              <a:t>)</a:t>
            </a:r>
            <a:endParaRPr lang="ko-KR" altLang="en-US" sz="1000" b="1" dirty="0" smtClean="0">
              <a:latin typeface="+mn-ea"/>
            </a:endParaRPr>
          </a:p>
        </p:txBody>
      </p:sp>
      <p:cxnSp>
        <p:nvCxnSpPr>
          <p:cNvPr id="98" name="Shape 97"/>
          <p:cNvCxnSpPr>
            <a:stCxn id="95" idx="0"/>
            <a:endCxn id="97" idx="2"/>
          </p:cNvCxnSpPr>
          <p:nvPr/>
        </p:nvCxnSpPr>
        <p:spPr>
          <a:xfrm rot="5400000" flipH="1" flipV="1">
            <a:off x="4234159" y="5037652"/>
            <a:ext cx="736485" cy="2067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5" name="Shape 97"/>
          <p:cNvCxnSpPr>
            <a:stCxn id="97" idx="0"/>
            <a:endCxn id="94" idx="2"/>
          </p:cNvCxnSpPr>
          <p:nvPr/>
        </p:nvCxnSpPr>
        <p:spPr>
          <a:xfrm rot="16200000" flipV="1">
            <a:off x="4419808" y="4177186"/>
            <a:ext cx="365186" cy="206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sp>
        <p:nvSpPr>
          <p:cNvPr id="112" name="직사각형 111"/>
          <p:cNvSpPr/>
          <p:nvPr/>
        </p:nvSpPr>
        <p:spPr bwMode="auto">
          <a:xfrm>
            <a:off x="3553459" y="3826403"/>
            <a:ext cx="705793" cy="3108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sz="800" dirty="0" smtClean="0">
                <a:latin typeface="+mn-ea"/>
              </a:rPr>
              <a:t>적합</a:t>
            </a:r>
            <a:endParaRPr kumimoji="0" lang="en-US" altLang="ko-KR" sz="800" dirty="0" smtClean="0">
              <a:latin typeface="+mn-ea"/>
            </a:endParaRPr>
          </a:p>
          <a:p>
            <a:r>
              <a:rPr kumimoji="0" lang="en-US" altLang="ko-KR" sz="800" dirty="0" smtClean="0">
                <a:latin typeface="+mn-ea"/>
              </a:rPr>
              <a:t>(</a:t>
            </a:r>
            <a:r>
              <a:rPr kumimoji="0" lang="ko-KR" altLang="en-US" sz="800" dirty="0" smtClean="0">
                <a:latin typeface="+mn-ea"/>
              </a:rPr>
              <a:t>단순반품 등</a:t>
            </a:r>
            <a:r>
              <a:rPr kumimoji="0" lang="en-US" altLang="ko-KR" sz="800" dirty="0" smtClean="0">
                <a:latin typeface="+mn-ea"/>
              </a:rPr>
              <a:t>)</a:t>
            </a:r>
          </a:p>
        </p:txBody>
      </p:sp>
      <p:cxnSp>
        <p:nvCxnSpPr>
          <p:cNvPr id="113" name="Shape 112"/>
          <p:cNvCxnSpPr>
            <a:stCxn id="94" idx="0"/>
            <a:endCxn id="120" idx="2"/>
          </p:cNvCxnSpPr>
          <p:nvPr/>
        </p:nvCxnSpPr>
        <p:spPr>
          <a:xfrm rot="16200000" flipV="1">
            <a:off x="4423350" y="3507981"/>
            <a:ext cx="354347" cy="1688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sp>
        <p:nvSpPr>
          <p:cNvPr id="116" name="직사각형 115"/>
          <p:cNvSpPr/>
          <p:nvPr/>
        </p:nvSpPr>
        <p:spPr bwMode="auto">
          <a:xfrm>
            <a:off x="4429771" y="3326746"/>
            <a:ext cx="705793" cy="3108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latin typeface="+mn-ea"/>
              </a:rPr>
              <a:t>부적합</a:t>
            </a:r>
            <a:endParaRPr kumimoji="0" lang="en-US" altLang="ko-KR" sz="800" dirty="0" smtClean="0">
              <a:latin typeface="+mn-ea"/>
            </a:endParaRPr>
          </a:p>
        </p:txBody>
      </p:sp>
      <p:sp>
        <p:nvSpPr>
          <p:cNvPr id="118" name="직사각형 117"/>
          <p:cNvSpPr/>
          <p:nvPr/>
        </p:nvSpPr>
        <p:spPr bwMode="auto">
          <a:xfrm>
            <a:off x="2405040" y="6258924"/>
            <a:ext cx="1054843" cy="3096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ko-KR" altLang="en-US" sz="1000" b="1" dirty="0" smtClean="0">
                <a:latin typeface="+mn-ea"/>
              </a:rPr>
              <a:t>인수</a:t>
            </a:r>
          </a:p>
        </p:txBody>
      </p:sp>
      <p:sp>
        <p:nvSpPr>
          <p:cNvPr id="120" name="직사각형 119"/>
          <p:cNvSpPr/>
          <p:nvPr/>
        </p:nvSpPr>
        <p:spPr bwMode="auto">
          <a:xfrm>
            <a:off x="4072257" y="3022022"/>
            <a:ext cx="1054843" cy="30962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ko-KR" altLang="en-US" sz="1000" b="1" dirty="0" smtClean="0">
                <a:latin typeface="+mn-ea"/>
              </a:rPr>
              <a:t>보관 </a:t>
            </a:r>
            <a:r>
              <a:rPr kumimoji="0" lang="en-US" altLang="ko-KR" sz="1000" b="1" dirty="0" smtClean="0">
                <a:latin typeface="+mn-ea"/>
              </a:rPr>
              <a:t>(</a:t>
            </a:r>
            <a:r>
              <a:rPr kumimoji="0" lang="ko-KR" altLang="en-US" sz="1000" b="1" dirty="0" smtClean="0">
                <a:latin typeface="+mn-ea"/>
              </a:rPr>
              <a:t>불량</a:t>
            </a:r>
            <a:r>
              <a:rPr kumimoji="0" lang="en-US" altLang="ko-KR" sz="1000" b="1" dirty="0" smtClean="0">
                <a:latin typeface="+mn-ea"/>
              </a:rPr>
              <a:t>)</a:t>
            </a:r>
            <a:endParaRPr kumimoji="0" lang="ko-KR" altLang="en-US" sz="1000" b="1" dirty="0" smtClean="0">
              <a:latin typeface="+mn-ea"/>
            </a:endParaRPr>
          </a:p>
        </p:txBody>
      </p:sp>
      <p:cxnSp>
        <p:nvCxnSpPr>
          <p:cNvPr id="128" name="직선 화살표 연결선 127"/>
          <p:cNvCxnSpPr>
            <a:stCxn id="38" idx="3"/>
            <a:endCxn id="120" idx="1"/>
          </p:cNvCxnSpPr>
          <p:nvPr/>
        </p:nvCxnSpPr>
        <p:spPr bwMode="auto">
          <a:xfrm flipV="1">
            <a:off x="3533026" y="3176837"/>
            <a:ext cx="539231" cy="682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2" name="직선 화살표 연결선 131"/>
          <p:cNvCxnSpPr>
            <a:stCxn id="120" idx="0"/>
            <a:endCxn id="64" idx="2"/>
          </p:cNvCxnSpPr>
          <p:nvPr/>
        </p:nvCxnSpPr>
        <p:spPr bwMode="auto">
          <a:xfrm flipV="1">
            <a:off x="4599679" y="2118394"/>
            <a:ext cx="4322" cy="90362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5" name="직선 화살표 연결선 134"/>
          <p:cNvCxnSpPr>
            <a:stCxn id="94" idx="1"/>
            <a:endCxn id="72" idx="3"/>
          </p:cNvCxnSpPr>
          <p:nvPr/>
        </p:nvCxnSpPr>
        <p:spPr bwMode="auto">
          <a:xfrm flipH="1">
            <a:off x="3455966" y="3840813"/>
            <a:ext cx="538178" cy="442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sp>
        <p:nvSpPr>
          <p:cNvPr id="143" name="직사각형 142"/>
          <p:cNvSpPr/>
          <p:nvPr/>
        </p:nvSpPr>
        <p:spPr bwMode="auto">
          <a:xfrm>
            <a:off x="3433102" y="5664646"/>
            <a:ext cx="705793" cy="3108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 smtClean="0">
                <a:latin typeface="+mn-ea"/>
              </a:rPr>
              <a:t>부적합</a:t>
            </a:r>
            <a:endParaRPr kumimoji="0" lang="en-US" altLang="ko-KR" sz="800" dirty="0" smtClean="0">
              <a:latin typeface="+mn-ea"/>
            </a:endParaRPr>
          </a:p>
        </p:txBody>
      </p:sp>
      <p:sp>
        <p:nvSpPr>
          <p:cNvPr id="144" name="타원 143"/>
          <p:cNvSpPr/>
          <p:nvPr/>
        </p:nvSpPr>
        <p:spPr>
          <a:xfrm>
            <a:off x="5756286" y="1457299"/>
            <a:ext cx="582629" cy="51118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000" b="1" dirty="0" smtClean="0">
                <a:latin typeface="+mn-ea"/>
              </a:rPr>
              <a:t>매입 </a:t>
            </a:r>
            <a:endParaRPr lang="en-US" altLang="ko-KR" sz="1000" b="1" dirty="0" smtClean="0">
              <a:latin typeface="+mn-ea"/>
            </a:endParaRPr>
          </a:p>
          <a:p>
            <a:pPr algn="ctr"/>
            <a:r>
              <a:rPr lang="ko-KR" altLang="en-US" sz="1000" b="1" dirty="0" smtClean="0">
                <a:latin typeface="+mn-ea"/>
              </a:rPr>
              <a:t>정산</a:t>
            </a:r>
            <a:endParaRPr lang="ko-KR" altLang="en-US" sz="1000" dirty="0" smtClean="0">
              <a:latin typeface="+mn-ea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5756286" y="6152627"/>
            <a:ext cx="582629" cy="51118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000" b="1" smtClean="0">
                <a:latin typeface="+mn-ea"/>
              </a:rPr>
              <a:t>매출 </a:t>
            </a:r>
            <a:endParaRPr lang="en-US" altLang="ko-KR" sz="1000" b="1" dirty="0" smtClean="0">
              <a:latin typeface="+mn-ea"/>
            </a:endParaRPr>
          </a:p>
          <a:p>
            <a:pPr algn="ctr"/>
            <a:r>
              <a:rPr lang="ko-KR" altLang="en-US" sz="1000" b="1" dirty="0" smtClean="0">
                <a:latin typeface="+mn-ea"/>
              </a:rPr>
              <a:t>정산</a:t>
            </a:r>
            <a:endParaRPr lang="ko-KR" altLang="en-US" sz="1000" dirty="0" smtClean="0">
              <a:latin typeface="+mn-ea"/>
            </a:endParaRPr>
          </a:p>
        </p:txBody>
      </p:sp>
      <p:cxnSp>
        <p:nvCxnSpPr>
          <p:cNvPr id="151" name="직선 화살표 연결선 150"/>
          <p:cNvCxnSpPr>
            <a:stCxn id="118" idx="3"/>
            <a:endCxn id="147" idx="2"/>
          </p:cNvCxnSpPr>
          <p:nvPr/>
        </p:nvCxnSpPr>
        <p:spPr bwMode="auto">
          <a:xfrm flipV="1">
            <a:off x="3459883" y="6408218"/>
            <a:ext cx="2296403" cy="552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4" name="직선 화살표 연결선 153"/>
          <p:cNvCxnSpPr>
            <a:stCxn id="147" idx="0"/>
          </p:cNvCxnSpPr>
          <p:nvPr/>
        </p:nvCxnSpPr>
        <p:spPr bwMode="auto">
          <a:xfrm flipH="1" flipV="1">
            <a:off x="6047600" y="1968481"/>
            <a:ext cx="1" cy="418414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  <p:sp>
        <p:nvSpPr>
          <p:cNvPr id="119" name="직사각형 118"/>
          <p:cNvSpPr/>
          <p:nvPr/>
        </p:nvSpPr>
        <p:spPr bwMode="auto">
          <a:xfrm>
            <a:off x="5521866" y="3480761"/>
            <a:ext cx="1054843" cy="3096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ko-KR" altLang="en-US" sz="1000" b="1" dirty="0" smtClean="0">
                <a:latin typeface="+mn-ea"/>
              </a:rPr>
              <a:t>정 산 </a:t>
            </a:r>
            <a:r>
              <a:rPr kumimoji="0" lang="en-US" altLang="ko-KR" sz="1000" b="1" dirty="0" smtClean="0">
                <a:latin typeface="+mn-ea"/>
              </a:rPr>
              <a:t>(</a:t>
            </a:r>
            <a:r>
              <a:rPr kumimoji="0" lang="ko-KR" altLang="en-US" sz="1000" b="1" dirty="0" smtClean="0">
                <a:latin typeface="+mn-ea"/>
              </a:rPr>
              <a:t>월 </a:t>
            </a:r>
            <a:r>
              <a:rPr kumimoji="0" lang="en-US" altLang="ko-KR" sz="1000" b="1" dirty="0" smtClean="0">
                <a:latin typeface="+mn-ea"/>
              </a:rPr>
              <a:t>1</a:t>
            </a:r>
            <a:r>
              <a:rPr kumimoji="0" lang="ko-KR" altLang="en-US" sz="1000" b="1" dirty="0" smtClean="0">
                <a:latin typeface="+mn-ea"/>
              </a:rPr>
              <a:t>회</a:t>
            </a:r>
            <a:r>
              <a:rPr kumimoji="0" lang="en-US" altLang="ko-KR" sz="1000" b="1" dirty="0" smtClean="0">
                <a:latin typeface="+mn-ea"/>
              </a:rPr>
              <a:t>)</a:t>
            </a:r>
            <a:endParaRPr kumimoji="0" lang="ko-KR" altLang="en-US" sz="1000" b="1" dirty="0" smtClean="0">
              <a:latin typeface="+mn-ea"/>
            </a:endParaRPr>
          </a:p>
        </p:txBody>
      </p:sp>
      <p:sp>
        <p:nvSpPr>
          <p:cNvPr id="159" name="타원 158"/>
          <p:cNvSpPr/>
          <p:nvPr/>
        </p:nvSpPr>
        <p:spPr>
          <a:xfrm>
            <a:off x="1494898" y="3594205"/>
            <a:ext cx="582629" cy="51118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000" b="1" dirty="0" smtClean="0">
                <a:latin typeface="+mn-ea"/>
              </a:rPr>
              <a:t>재고</a:t>
            </a:r>
            <a:endParaRPr lang="en-US" altLang="ko-KR" sz="1000" b="1" dirty="0" smtClean="0">
              <a:latin typeface="+mn-ea"/>
            </a:endParaRPr>
          </a:p>
          <a:p>
            <a:pPr algn="ctr"/>
            <a:r>
              <a:rPr lang="ko-KR" altLang="en-US" sz="1000" b="1" dirty="0" smtClean="0">
                <a:latin typeface="+mn-ea"/>
              </a:rPr>
              <a:t>조사</a:t>
            </a:r>
          </a:p>
        </p:txBody>
      </p:sp>
      <p:cxnSp>
        <p:nvCxnSpPr>
          <p:cNvPr id="163" name="직선 화살표 연결선 162"/>
          <p:cNvCxnSpPr>
            <a:stCxn id="72" idx="1"/>
            <a:endCxn id="159" idx="6"/>
          </p:cNvCxnSpPr>
          <p:nvPr/>
        </p:nvCxnSpPr>
        <p:spPr bwMode="auto">
          <a:xfrm flipH="1">
            <a:off x="2077527" y="3845241"/>
            <a:ext cx="323596" cy="455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0315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품목 입고 </a:t>
            </a:r>
            <a:r>
              <a:rPr lang="en-US" altLang="ko-KR" dirty="0" smtClean="0"/>
              <a:t>Process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554045"/>
              </p:ext>
            </p:extLst>
          </p:nvPr>
        </p:nvGraphicFramePr>
        <p:xfrm>
          <a:off x="279336" y="763550"/>
          <a:ext cx="9390188" cy="5814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278"/>
                <a:gridCol w="7772910"/>
              </a:tblGrid>
              <a:tr h="31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구 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업무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338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자재</a:t>
                      </a:r>
                      <a:r>
                        <a:rPr lang="en-US" altLang="ko-KR" sz="1200" b="1" dirty="0" smtClean="0"/>
                        <a:t>BP</a:t>
                      </a:r>
                      <a:r>
                        <a:rPr lang="ko-KR" altLang="en-US" sz="1200" b="1" dirty="0" smtClean="0"/>
                        <a:t>사</a:t>
                      </a:r>
                      <a:endParaRPr lang="ko-KR" altLang="en-US" sz="1200" b="1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33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SK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err="1" smtClean="0"/>
                        <a:t>네트웍스</a:t>
                      </a:r>
                      <a:endParaRPr lang="ko-KR" altLang="en-US" sz="1200" b="1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833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SK </a:t>
                      </a:r>
                      <a:r>
                        <a:rPr lang="en-US" altLang="ko-KR" sz="1200" b="1" dirty="0" err="1" smtClean="0"/>
                        <a:t>Telesys</a:t>
                      </a:r>
                      <a:endParaRPr lang="ko-KR" altLang="en-US" sz="1200" b="1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 bwMode="auto">
          <a:xfrm>
            <a:off x="2324708" y="2327283"/>
            <a:ext cx="1054843" cy="3096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ko-KR" altLang="en-US" sz="1000" b="1" dirty="0" smtClean="0">
                <a:latin typeface="+mn-ea"/>
              </a:rPr>
              <a:t>제조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4374748" y="2324878"/>
            <a:ext cx="1054843" cy="3096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출고 처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리</a:t>
            </a:r>
            <a:endParaRPr kumimoji="0" lang="ko-KR" altLang="en-US" sz="1000" b="1" dirty="0" smtClean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6" name="직선 화살표 연결선 5"/>
          <p:cNvCxnSpPr>
            <a:stCxn id="4" idx="3"/>
            <a:endCxn id="5" idx="1"/>
          </p:cNvCxnSpPr>
          <p:nvPr/>
        </p:nvCxnSpPr>
        <p:spPr bwMode="auto">
          <a:xfrm flipV="1">
            <a:off x="3379551" y="2479693"/>
            <a:ext cx="995197" cy="240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" name="직사각형 6"/>
          <p:cNvSpPr/>
          <p:nvPr/>
        </p:nvSpPr>
        <p:spPr bwMode="auto">
          <a:xfrm>
            <a:off x="4374748" y="3645024"/>
            <a:ext cx="1054843" cy="3096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000" b="1" dirty="0">
                <a:latin typeface="+mn-ea"/>
              </a:rPr>
              <a:t>바코드 </a:t>
            </a:r>
            <a:r>
              <a:rPr lang="ko-KR" altLang="en-US" sz="1000" b="1" dirty="0" smtClean="0">
                <a:latin typeface="+mn-ea"/>
              </a:rPr>
              <a:t>출</a:t>
            </a:r>
            <a:r>
              <a:rPr lang="ko-KR" altLang="en-US" sz="1000" b="1" dirty="0">
                <a:latin typeface="+mn-ea"/>
              </a:rPr>
              <a:t>력</a:t>
            </a:r>
            <a:r>
              <a:rPr lang="ko-KR" altLang="en-US" sz="1000" b="1" dirty="0" smtClean="0">
                <a:latin typeface="+mn-ea"/>
              </a:rPr>
              <a:t> 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8238719" y="3645278"/>
            <a:ext cx="1054843" cy="3096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lt1"/>
                </a:solidFill>
                <a:latin typeface="+mn-ea"/>
              </a:rPr>
              <a:t>입고 처리</a:t>
            </a:r>
            <a:endParaRPr lang="en-US" altLang="ko-KR" sz="1000" b="1" dirty="0">
              <a:solidFill>
                <a:schemeClr val="lt1"/>
              </a:solidFill>
              <a:latin typeface="+mn-ea"/>
            </a:endParaRPr>
          </a:p>
        </p:txBody>
      </p:sp>
      <p:cxnSp>
        <p:nvCxnSpPr>
          <p:cNvPr id="9" name="직선 화살표 연결선 8"/>
          <p:cNvCxnSpPr>
            <a:stCxn id="5" idx="2"/>
            <a:endCxn id="7" idx="0"/>
          </p:cNvCxnSpPr>
          <p:nvPr/>
        </p:nvCxnSpPr>
        <p:spPr bwMode="auto">
          <a:xfrm>
            <a:off x="4902170" y="2634507"/>
            <a:ext cx="0" cy="1010517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" name="직선 화살표 연결선 11"/>
          <p:cNvCxnSpPr>
            <a:stCxn id="7" idx="3"/>
            <a:endCxn id="20" idx="1"/>
          </p:cNvCxnSpPr>
          <p:nvPr/>
        </p:nvCxnSpPr>
        <p:spPr bwMode="auto">
          <a:xfrm>
            <a:off x="5429591" y="3799839"/>
            <a:ext cx="995197" cy="25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6" name="타원 15"/>
          <p:cNvSpPr/>
          <p:nvPr/>
        </p:nvSpPr>
        <p:spPr>
          <a:xfrm>
            <a:off x="8474827" y="5402094"/>
            <a:ext cx="582629" cy="51118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품질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검사</a:t>
            </a:r>
          </a:p>
        </p:txBody>
      </p:sp>
      <p:cxnSp>
        <p:nvCxnSpPr>
          <p:cNvPr id="17" name="직선 화살표 연결선 16"/>
          <p:cNvCxnSpPr>
            <a:stCxn id="8" idx="2"/>
            <a:endCxn id="16" idx="0"/>
          </p:cNvCxnSpPr>
          <p:nvPr/>
        </p:nvCxnSpPr>
        <p:spPr bwMode="auto">
          <a:xfrm>
            <a:off x="8766141" y="3954907"/>
            <a:ext cx="1" cy="1447187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0" name="직사각형 19"/>
          <p:cNvSpPr/>
          <p:nvPr/>
        </p:nvSpPr>
        <p:spPr bwMode="auto">
          <a:xfrm>
            <a:off x="6424788" y="3645278"/>
            <a:ext cx="1054843" cy="3096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smtClean="0">
                <a:latin typeface="+mn-ea"/>
              </a:rPr>
              <a:t>바코드 부</a:t>
            </a:r>
            <a:r>
              <a:rPr lang="ko-KR" altLang="en-US" sz="1000" b="1">
                <a:latin typeface="+mn-ea"/>
              </a:rPr>
              <a:t>착</a:t>
            </a:r>
            <a:r>
              <a:rPr lang="ko-KR" altLang="en-US" sz="1000" b="1" smtClean="0">
                <a:latin typeface="+mn-ea"/>
              </a:rPr>
              <a:t> </a:t>
            </a:r>
            <a:endParaRPr lang="en-US" altLang="ko-KR" sz="1000" b="1" dirty="0" smtClean="0">
              <a:latin typeface="+mn-ea"/>
            </a:endParaRPr>
          </a:p>
        </p:txBody>
      </p:sp>
      <p:cxnSp>
        <p:nvCxnSpPr>
          <p:cNvPr id="23" name="직선 화살표 연결선 22"/>
          <p:cNvCxnSpPr>
            <a:stCxn id="20" idx="3"/>
            <a:endCxn id="8" idx="1"/>
          </p:cNvCxnSpPr>
          <p:nvPr/>
        </p:nvCxnSpPr>
        <p:spPr bwMode="auto">
          <a:xfrm>
            <a:off x="7479631" y="3800093"/>
            <a:ext cx="759088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6" name="직사각형 25"/>
          <p:cNvSpPr/>
          <p:nvPr/>
        </p:nvSpPr>
        <p:spPr bwMode="auto">
          <a:xfrm>
            <a:off x="2324708" y="1304764"/>
            <a:ext cx="1054843" cy="3096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창고재고조회</a:t>
            </a:r>
          </a:p>
        </p:txBody>
      </p:sp>
    </p:spTree>
    <p:extLst>
      <p:ext uri="{BB962C8B-B14F-4D97-AF65-F5344CB8AC3E}">
        <p14:creationId xmlns:p14="http://schemas.microsoft.com/office/powerpoint/2010/main" val="247278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품질검사 </a:t>
            </a:r>
            <a:r>
              <a:rPr lang="en-US" altLang="ko-KR" dirty="0" smtClean="0"/>
              <a:t>Process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288050"/>
              </p:ext>
            </p:extLst>
          </p:nvPr>
        </p:nvGraphicFramePr>
        <p:xfrm>
          <a:off x="279336" y="763550"/>
          <a:ext cx="9460010" cy="57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303"/>
                <a:gridCol w="7830707"/>
              </a:tblGrid>
              <a:tr h="313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구 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업무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80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자재</a:t>
                      </a:r>
                      <a:r>
                        <a:rPr lang="en-US" altLang="ko-KR" sz="1200" b="1" dirty="0" smtClean="0"/>
                        <a:t>BP</a:t>
                      </a:r>
                      <a:r>
                        <a:rPr lang="ko-KR" altLang="en-US" sz="1200" b="1" dirty="0" smtClean="0"/>
                        <a:t>사</a:t>
                      </a:r>
                      <a:endParaRPr lang="ko-KR" altLang="en-US" sz="1200" b="1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60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SKTS</a:t>
                      </a:r>
                      <a:endParaRPr lang="ko-KR" altLang="en-US" sz="1200" b="1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 bwMode="auto">
          <a:xfrm>
            <a:off x="2792381" y="4883567"/>
            <a:ext cx="1054843" cy="3096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latin typeface="+mn-ea"/>
              </a:rPr>
              <a:t>품질검사</a:t>
            </a:r>
            <a:endParaRPr lang="en-US" altLang="ko-KR" sz="1000" b="1" dirty="0" smtClean="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2792760" y="5999691"/>
            <a:ext cx="1054843" cy="3096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양품 보관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12" name="직선 화살표 연결선 11"/>
          <p:cNvCxnSpPr>
            <a:stCxn id="7" idx="2"/>
            <a:endCxn id="14" idx="0"/>
          </p:cNvCxnSpPr>
          <p:nvPr/>
        </p:nvCxnSpPr>
        <p:spPr bwMode="auto">
          <a:xfrm flipH="1">
            <a:off x="3315948" y="5193196"/>
            <a:ext cx="3855" cy="242952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36" name="그룹 35"/>
          <p:cNvGrpSpPr/>
          <p:nvPr/>
        </p:nvGrpSpPr>
        <p:grpSpPr>
          <a:xfrm>
            <a:off x="2708725" y="5337212"/>
            <a:ext cx="1632207" cy="648072"/>
            <a:chOff x="2982470" y="2816932"/>
            <a:chExt cx="1632207" cy="648072"/>
          </a:xfrm>
        </p:grpSpPr>
        <p:sp>
          <p:nvSpPr>
            <p:cNvPr id="14" name="다이아몬드 13"/>
            <p:cNvSpPr/>
            <p:nvPr/>
          </p:nvSpPr>
          <p:spPr>
            <a:xfrm>
              <a:off x="2982470" y="2915868"/>
              <a:ext cx="1214446" cy="309629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dirty="0" smtClean="0">
                  <a:solidFill>
                    <a:schemeClr val="tx1"/>
                  </a:solidFill>
                  <a:latin typeface="+mn-ea"/>
                </a:rPr>
                <a:t>검사결과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3908884" y="2816932"/>
              <a:ext cx="705793" cy="31088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latin typeface="+mn-ea"/>
                </a:rPr>
                <a:t>부적합</a:t>
              </a:r>
              <a:endParaRPr kumimoji="0" lang="en-US" altLang="ko-KR" sz="800" dirty="0" smtClean="0">
                <a:latin typeface="+mn-ea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3383111" y="3154121"/>
              <a:ext cx="705793" cy="31088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 smtClean="0">
                  <a:latin typeface="+mn-ea"/>
                </a:rPr>
                <a:t>적합</a:t>
              </a:r>
              <a:endParaRPr kumimoji="0" lang="en-US" altLang="ko-KR" sz="800" dirty="0" smtClean="0">
                <a:latin typeface="+mn-ea"/>
              </a:endParaRPr>
            </a:p>
          </p:txBody>
        </p:sp>
      </p:grpSp>
      <p:cxnSp>
        <p:nvCxnSpPr>
          <p:cNvPr id="20" name="직선 화살표 연결선 19"/>
          <p:cNvCxnSpPr>
            <a:stCxn id="14" idx="2"/>
            <a:endCxn id="8" idx="0"/>
          </p:cNvCxnSpPr>
          <p:nvPr/>
        </p:nvCxnSpPr>
        <p:spPr bwMode="auto">
          <a:xfrm>
            <a:off x="3315948" y="5745777"/>
            <a:ext cx="4234" cy="25391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직사각형 21"/>
          <p:cNvSpPr/>
          <p:nvPr/>
        </p:nvSpPr>
        <p:spPr bwMode="auto">
          <a:xfrm>
            <a:off x="5194301" y="5435502"/>
            <a:ext cx="1054843" cy="3096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불량 보관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3" name="직선 화살표 연결선 22"/>
          <p:cNvCxnSpPr>
            <a:stCxn id="14" idx="3"/>
            <a:endCxn id="22" idx="1"/>
          </p:cNvCxnSpPr>
          <p:nvPr/>
        </p:nvCxnSpPr>
        <p:spPr bwMode="auto">
          <a:xfrm flipV="1">
            <a:off x="3923171" y="5590317"/>
            <a:ext cx="1271130" cy="64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6" name="직사각형 25"/>
          <p:cNvSpPr/>
          <p:nvPr/>
        </p:nvSpPr>
        <p:spPr bwMode="auto">
          <a:xfrm>
            <a:off x="7653300" y="5435502"/>
            <a:ext cx="1054843" cy="3096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불량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출고 대기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7" name="직선 화살표 연결선 26"/>
          <p:cNvCxnSpPr>
            <a:stCxn id="22" idx="3"/>
            <a:endCxn id="26" idx="1"/>
          </p:cNvCxnSpPr>
          <p:nvPr/>
        </p:nvCxnSpPr>
        <p:spPr bwMode="auto">
          <a:xfrm>
            <a:off x="6249144" y="5590317"/>
            <a:ext cx="1404156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7" name="직사각형 36"/>
          <p:cNvSpPr/>
          <p:nvPr/>
        </p:nvSpPr>
        <p:spPr bwMode="auto">
          <a:xfrm>
            <a:off x="7653300" y="2399291"/>
            <a:ext cx="1054843" cy="3096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latin typeface="+mn-ea"/>
              </a:rPr>
              <a:t>수거 요청 확인</a:t>
            </a:r>
            <a:endParaRPr lang="en-US" altLang="ko-KR" sz="1000" b="1" dirty="0" smtClean="0">
              <a:latin typeface="+mn-ea"/>
            </a:endParaRPr>
          </a:p>
        </p:txBody>
      </p:sp>
      <p:cxnSp>
        <p:nvCxnSpPr>
          <p:cNvPr id="38" name="직선 화살표 연결선 37"/>
          <p:cNvCxnSpPr>
            <a:stCxn id="26" idx="0"/>
            <a:endCxn id="31" idx="2"/>
          </p:cNvCxnSpPr>
          <p:nvPr/>
        </p:nvCxnSpPr>
        <p:spPr bwMode="auto">
          <a:xfrm flipV="1">
            <a:off x="8180722" y="3918649"/>
            <a:ext cx="0" cy="1516853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1" name="직사각형 40"/>
          <p:cNvSpPr/>
          <p:nvPr/>
        </p:nvSpPr>
        <p:spPr bwMode="auto">
          <a:xfrm>
            <a:off x="7653300" y="1823227"/>
            <a:ext cx="1054843" cy="3096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latin typeface="+mn-ea"/>
              </a:rPr>
              <a:t>불량 수거</a:t>
            </a:r>
            <a:endParaRPr lang="en-US" altLang="ko-KR" sz="1000" b="1" dirty="0" smtClean="0">
              <a:latin typeface="+mn-ea"/>
            </a:endParaRPr>
          </a:p>
        </p:txBody>
      </p:sp>
      <p:cxnSp>
        <p:nvCxnSpPr>
          <p:cNvPr id="42" name="직선 화살표 연결선 41"/>
          <p:cNvCxnSpPr>
            <a:stCxn id="37" idx="0"/>
            <a:endCxn id="41" idx="2"/>
          </p:cNvCxnSpPr>
          <p:nvPr/>
        </p:nvCxnSpPr>
        <p:spPr bwMode="auto">
          <a:xfrm flipV="1">
            <a:off x="8180722" y="2132856"/>
            <a:ext cx="0" cy="26643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5" name="직사각형 44"/>
          <p:cNvSpPr/>
          <p:nvPr/>
        </p:nvSpPr>
        <p:spPr bwMode="auto">
          <a:xfrm>
            <a:off x="7653300" y="1268760"/>
            <a:ext cx="1054843" cy="3096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수거 요청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처리</a:t>
            </a:r>
            <a:endParaRPr lang="en-US" altLang="ko-KR" sz="10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원인분석작성</a:t>
            </a:r>
            <a:r>
              <a:rPr lang="en-US" altLang="ko-KR" sz="1000" b="1" dirty="0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6" name="직선 화살표 연결선 45"/>
          <p:cNvCxnSpPr>
            <a:stCxn id="41" idx="0"/>
            <a:endCxn id="45" idx="2"/>
          </p:cNvCxnSpPr>
          <p:nvPr/>
        </p:nvCxnSpPr>
        <p:spPr bwMode="auto">
          <a:xfrm flipV="1">
            <a:off x="8180722" y="1578389"/>
            <a:ext cx="0" cy="24483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1" name="직사각형 30"/>
          <p:cNvSpPr/>
          <p:nvPr/>
        </p:nvSpPr>
        <p:spPr bwMode="auto">
          <a:xfrm>
            <a:off x="7653300" y="3609020"/>
            <a:ext cx="1054843" cy="3096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불량 </a:t>
            </a:r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출고 처리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3" name="직선 화살표 연결선 32"/>
          <p:cNvCxnSpPr>
            <a:stCxn id="31" idx="0"/>
            <a:endCxn id="37" idx="2"/>
          </p:cNvCxnSpPr>
          <p:nvPr/>
        </p:nvCxnSpPr>
        <p:spPr bwMode="auto">
          <a:xfrm flipV="1">
            <a:off x="8180722" y="2708920"/>
            <a:ext cx="0" cy="90010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7275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406588"/>
              </p:ext>
            </p:extLst>
          </p:nvPr>
        </p:nvGraphicFramePr>
        <p:xfrm>
          <a:off x="279336" y="913731"/>
          <a:ext cx="9390188" cy="5611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278"/>
                <a:gridCol w="7772910"/>
              </a:tblGrid>
              <a:tr h="311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구 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업무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533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SKTS</a:t>
                      </a:r>
                      <a:endParaRPr lang="ko-KR" altLang="en-US" sz="1200" b="1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666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구축</a:t>
                      </a:r>
                      <a:r>
                        <a:rPr lang="en-US" altLang="ko-KR" sz="1200" b="1" dirty="0" smtClean="0"/>
                        <a:t>BP</a:t>
                      </a:r>
                      <a:r>
                        <a:rPr lang="ko-KR" altLang="en-US" sz="1200" b="1" dirty="0" smtClean="0"/>
                        <a:t>사</a:t>
                      </a:r>
                      <a:endParaRPr lang="ko-KR" altLang="en-US" sz="1200" b="1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품목 출고 </a:t>
            </a:r>
            <a:r>
              <a:rPr lang="en-US" altLang="ko-KR" dirty="0" smtClean="0"/>
              <a:t>Process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 bwMode="auto">
          <a:xfrm>
            <a:off x="2937924" y="5540982"/>
            <a:ext cx="1054843" cy="3096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000" b="1">
                <a:solidFill>
                  <a:schemeClr val="bg1"/>
                </a:solidFill>
                <a:latin typeface="+mn-ea"/>
              </a:rPr>
              <a:t>주문요청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2935446" y="2831339"/>
            <a:ext cx="1054843" cy="3096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출고대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기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52" name="직선 화살표 연결선 51"/>
          <p:cNvCxnSpPr>
            <a:stCxn id="40" idx="0"/>
            <a:endCxn id="43" idx="2"/>
          </p:cNvCxnSpPr>
          <p:nvPr/>
        </p:nvCxnSpPr>
        <p:spPr bwMode="auto">
          <a:xfrm flipH="1" flipV="1">
            <a:off x="3462868" y="3140968"/>
            <a:ext cx="2478" cy="240001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7" name="직선 화살표 연결선 56"/>
          <p:cNvCxnSpPr>
            <a:stCxn id="43" idx="3"/>
            <a:endCxn id="29" idx="1"/>
          </p:cNvCxnSpPr>
          <p:nvPr/>
        </p:nvCxnSpPr>
        <p:spPr bwMode="auto">
          <a:xfrm>
            <a:off x="3990289" y="2986154"/>
            <a:ext cx="3429006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7" name="직사각형 66"/>
          <p:cNvSpPr/>
          <p:nvPr/>
        </p:nvSpPr>
        <p:spPr bwMode="auto">
          <a:xfrm>
            <a:off x="7418147" y="5540982"/>
            <a:ext cx="1054843" cy="3096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인수처리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7419295" y="2831339"/>
            <a:ext cx="1054843" cy="3096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출고처리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2" name="직선 화살표 연결선 31"/>
          <p:cNvCxnSpPr>
            <a:stCxn id="29" idx="2"/>
            <a:endCxn id="67" idx="0"/>
          </p:cNvCxnSpPr>
          <p:nvPr/>
        </p:nvCxnSpPr>
        <p:spPr bwMode="auto">
          <a:xfrm flipH="1">
            <a:off x="7945569" y="3140968"/>
            <a:ext cx="1148" cy="240001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6450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317446"/>
              </p:ext>
            </p:extLst>
          </p:nvPr>
        </p:nvGraphicFramePr>
        <p:xfrm>
          <a:off x="279336" y="913730"/>
          <a:ext cx="9354184" cy="5719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1077"/>
                <a:gridCol w="7743107"/>
              </a:tblGrid>
              <a:tr h="4636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구 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업무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5040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SKTS</a:t>
                      </a:r>
                      <a:endParaRPr lang="ko-KR" altLang="en-US" sz="1200" b="1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52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구축</a:t>
                      </a:r>
                      <a:r>
                        <a:rPr lang="en-US" altLang="ko-KR" sz="1200" b="1" dirty="0" smtClean="0"/>
                        <a:t>BP</a:t>
                      </a:r>
                      <a:r>
                        <a:rPr lang="ko-KR" altLang="en-US" sz="1200" b="1" dirty="0" smtClean="0"/>
                        <a:t>사</a:t>
                      </a:r>
                      <a:endParaRPr lang="ko-KR" altLang="en-US" sz="1200" b="1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반품 </a:t>
            </a:r>
            <a:r>
              <a:rPr lang="en-US" altLang="ko-KR" dirty="0" smtClean="0"/>
              <a:t>Process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 bwMode="auto">
          <a:xfrm>
            <a:off x="2324708" y="5603476"/>
            <a:ext cx="1054843" cy="3096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반품요청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0" name="직선 화살표 연결선 29"/>
          <p:cNvCxnSpPr>
            <a:stCxn id="24" idx="3"/>
            <a:endCxn id="42" idx="1"/>
          </p:cNvCxnSpPr>
          <p:nvPr/>
        </p:nvCxnSpPr>
        <p:spPr bwMode="auto">
          <a:xfrm>
            <a:off x="3379551" y="5758291"/>
            <a:ext cx="1742742" cy="171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2" name="직사각형 41"/>
          <p:cNvSpPr/>
          <p:nvPr/>
        </p:nvSpPr>
        <p:spPr bwMode="auto">
          <a:xfrm>
            <a:off x="5122293" y="5603647"/>
            <a:ext cx="1054843" cy="3096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smtClean="0">
                <a:latin typeface="+mn-ea"/>
              </a:rPr>
              <a:t>반품배송 </a:t>
            </a:r>
            <a:endParaRPr lang="en-US" altLang="ko-KR" sz="1000" b="1" dirty="0" smtClean="0">
              <a:latin typeface="+mn-ea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8074621" y="3897052"/>
            <a:ext cx="1054843" cy="3096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  <a:latin typeface="+mn-ea"/>
              </a:rPr>
              <a:t>반품입고대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기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8306682" y="1981714"/>
            <a:ext cx="582629" cy="511182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품질</a:t>
            </a:r>
            <a:endParaRPr lang="en-US" altLang="ko-KR" sz="1000" b="1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b="1" dirty="0" smtClean="0">
                <a:solidFill>
                  <a:schemeClr val="tx1"/>
                </a:solidFill>
                <a:latin typeface="+mn-ea"/>
              </a:rPr>
              <a:t>검사</a:t>
            </a:r>
          </a:p>
        </p:txBody>
      </p:sp>
      <p:cxnSp>
        <p:nvCxnSpPr>
          <p:cNvPr id="59" name="직선 화살표 연결선 58"/>
          <p:cNvCxnSpPr>
            <a:stCxn id="53" idx="0"/>
            <a:endCxn id="58" idx="4"/>
          </p:cNvCxnSpPr>
          <p:nvPr/>
        </p:nvCxnSpPr>
        <p:spPr bwMode="auto">
          <a:xfrm flipH="1" flipV="1">
            <a:off x="8597997" y="2492896"/>
            <a:ext cx="4046" cy="140415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1" name="꺾인 연결선 30"/>
          <p:cNvCxnSpPr>
            <a:stCxn id="42" idx="3"/>
            <a:endCxn id="53" idx="2"/>
          </p:cNvCxnSpPr>
          <p:nvPr/>
        </p:nvCxnSpPr>
        <p:spPr>
          <a:xfrm flipV="1">
            <a:off x="6177136" y="4206681"/>
            <a:ext cx="2424907" cy="1551781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6936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171048"/>
              </p:ext>
            </p:extLst>
          </p:nvPr>
        </p:nvGraphicFramePr>
        <p:xfrm>
          <a:off x="279336" y="913731"/>
          <a:ext cx="9390188" cy="5791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278"/>
                <a:gridCol w="7772910"/>
              </a:tblGrid>
              <a:tr h="311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구 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</a:rPr>
                        <a:t>업무 </a:t>
                      </a:r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Flow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54799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SK </a:t>
                      </a:r>
                      <a:r>
                        <a:rPr lang="en-US" altLang="ko-KR" sz="1200" b="1" dirty="0" err="1" smtClean="0"/>
                        <a:t>Telesys</a:t>
                      </a:r>
                      <a:endParaRPr lang="ko-KR" altLang="en-US" sz="1200" b="1" dirty="0" smtClean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36000" marR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재고조사 </a:t>
            </a:r>
            <a:r>
              <a:rPr lang="en-US" altLang="ko-KR" dirty="0" smtClean="0"/>
              <a:t>Process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 bwMode="auto">
          <a:xfrm>
            <a:off x="3692860" y="6157098"/>
            <a:ext cx="1054843" cy="30962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b="1" dirty="0" smtClean="0">
                <a:latin typeface="+mn-ea"/>
              </a:rPr>
              <a:t>재고조사</a:t>
            </a:r>
            <a:endParaRPr lang="en-US" altLang="ko-KR" sz="1000" b="1" dirty="0" smtClean="0">
              <a:latin typeface="+mn-ea"/>
            </a:endParaRPr>
          </a:p>
        </p:txBody>
      </p:sp>
      <p:cxnSp>
        <p:nvCxnSpPr>
          <p:cNvPr id="23" name="직선 화살표 연결선 22"/>
          <p:cNvCxnSpPr>
            <a:stCxn id="49" idx="0"/>
            <a:endCxn id="32" idx="2"/>
          </p:cNvCxnSpPr>
          <p:nvPr/>
        </p:nvCxnSpPr>
        <p:spPr bwMode="auto">
          <a:xfrm flipV="1">
            <a:off x="4220282" y="4234980"/>
            <a:ext cx="4168" cy="192211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31" name="그룹 30"/>
          <p:cNvGrpSpPr/>
          <p:nvPr/>
        </p:nvGrpSpPr>
        <p:grpSpPr>
          <a:xfrm>
            <a:off x="3617227" y="3694298"/>
            <a:ext cx="1587801" cy="540682"/>
            <a:chOff x="2982470" y="2684815"/>
            <a:chExt cx="1587801" cy="540682"/>
          </a:xfrm>
        </p:grpSpPr>
        <p:sp>
          <p:nvSpPr>
            <p:cNvPr id="32" name="다이아몬드 31"/>
            <p:cNvSpPr/>
            <p:nvPr/>
          </p:nvSpPr>
          <p:spPr>
            <a:xfrm>
              <a:off x="2982470" y="2915868"/>
              <a:ext cx="1214446" cy="309629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b="1" smtClean="0">
                  <a:solidFill>
                    <a:schemeClr val="tx1"/>
                  </a:solidFill>
                  <a:latin typeface="+mn-ea"/>
                </a:rPr>
                <a:t>재고변동</a:t>
              </a:r>
              <a:endParaRPr lang="ko-KR" altLang="en-US" sz="10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4" name="직사각형 33"/>
            <p:cNvSpPr/>
            <p:nvPr/>
          </p:nvSpPr>
          <p:spPr bwMode="auto">
            <a:xfrm>
              <a:off x="3072390" y="2684815"/>
              <a:ext cx="705793" cy="31088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latin typeface="+mn-ea"/>
                </a:rPr>
                <a:t>N</a:t>
              </a:r>
              <a:endParaRPr kumimoji="0" lang="en-US" altLang="ko-KR" sz="800" dirty="0" smtClean="0">
                <a:latin typeface="+mn-ea"/>
              </a:endParaRPr>
            </a:p>
          </p:txBody>
        </p:sp>
        <p:sp>
          <p:nvSpPr>
            <p:cNvPr id="35" name="직사각형 34"/>
            <p:cNvSpPr/>
            <p:nvPr/>
          </p:nvSpPr>
          <p:spPr bwMode="auto">
            <a:xfrm>
              <a:off x="3864478" y="2828831"/>
              <a:ext cx="705793" cy="31088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dirty="0">
                  <a:latin typeface="+mn-ea"/>
                </a:rPr>
                <a:t>Y</a:t>
              </a:r>
              <a:endParaRPr kumimoji="0" lang="en-US" altLang="ko-KR" sz="800" dirty="0" smtClean="0">
                <a:latin typeface="+mn-ea"/>
              </a:endParaRPr>
            </a:p>
          </p:txBody>
        </p:sp>
      </p:grpSp>
      <p:sp>
        <p:nvSpPr>
          <p:cNvPr id="41" name="직사각형 40"/>
          <p:cNvSpPr/>
          <p:nvPr/>
        </p:nvSpPr>
        <p:spPr bwMode="auto">
          <a:xfrm>
            <a:off x="3707147" y="2578424"/>
            <a:ext cx="1054843" cy="3096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조사결과생성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3718137" y="1462550"/>
            <a:ext cx="1054843" cy="3096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조사결과승인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4" name="직선 화살표 연결선 43"/>
          <p:cNvCxnSpPr>
            <a:stCxn id="32" idx="0"/>
            <a:endCxn id="41" idx="2"/>
          </p:cNvCxnSpPr>
          <p:nvPr/>
        </p:nvCxnSpPr>
        <p:spPr bwMode="auto">
          <a:xfrm flipV="1">
            <a:off x="4224450" y="2888053"/>
            <a:ext cx="10119" cy="103729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5" name="직선 화살표 연결선 44"/>
          <p:cNvCxnSpPr>
            <a:stCxn id="41" idx="0"/>
            <a:endCxn id="43" idx="2"/>
          </p:cNvCxnSpPr>
          <p:nvPr/>
        </p:nvCxnSpPr>
        <p:spPr bwMode="auto">
          <a:xfrm flipV="1">
            <a:off x="4234569" y="1772179"/>
            <a:ext cx="10990" cy="80624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6" name="직사각형 45"/>
          <p:cNvSpPr/>
          <p:nvPr/>
        </p:nvSpPr>
        <p:spPr bwMode="auto">
          <a:xfrm>
            <a:off x="5302313" y="3933056"/>
            <a:ext cx="1054843" cy="3096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재고수량수정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7" name="직선 화살표 연결선 46"/>
          <p:cNvCxnSpPr>
            <a:stCxn id="32" idx="3"/>
            <a:endCxn id="46" idx="1"/>
          </p:cNvCxnSpPr>
          <p:nvPr/>
        </p:nvCxnSpPr>
        <p:spPr bwMode="auto">
          <a:xfrm>
            <a:off x="4831673" y="4080166"/>
            <a:ext cx="470640" cy="7705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꺾인 연결선 47"/>
          <p:cNvCxnSpPr>
            <a:stCxn id="46" idx="0"/>
            <a:endCxn id="41" idx="3"/>
          </p:cNvCxnSpPr>
          <p:nvPr/>
        </p:nvCxnSpPr>
        <p:spPr>
          <a:xfrm rot="16200000" flipV="1">
            <a:off x="4695955" y="2799275"/>
            <a:ext cx="1199817" cy="1067745"/>
          </a:xfrm>
          <a:prstGeom prst="bentConnector2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2" name="직사각형 51"/>
          <p:cNvSpPr/>
          <p:nvPr/>
        </p:nvSpPr>
        <p:spPr bwMode="auto">
          <a:xfrm>
            <a:off x="7246529" y="3933056"/>
            <a:ext cx="1054843" cy="3096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상품재고조회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7246529" y="5041225"/>
            <a:ext cx="1054843" cy="3096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반품내역조회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631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0">
          <a:solidFill>
            <a:srgbClr val="0070C0"/>
          </a:solidFill>
          <a:headEnd type="none" w="lg" len="lg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15875">
          <a:solidFill>
            <a:schemeClr val="tx1"/>
          </a:solidFill>
          <a:miter lim="800000"/>
          <a:headEnd/>
          <a:tailEnd/>
        </a:ln>
        <a:effectLst>
          <a:outerShdw dist="53882" dir="2700000" algn="ctr" rotWithShape="0">
            <a:schemeClr val="bg2"/>
          </a:outerShdw>
        </a:effectLst>
      </a:spPr>
      <a:bodyPr lIns="180000" tIns="0" rIns="0" bIns="0" anchor="ctr"/>
      <a:lstStyle>
        <a:defPPr algn="l">
          <a:spcBef>
            <a:spcPct val="50000"/>
          </a:spcBef>
          <a:defRPr sz="1300" b="1" dirty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23660</TotalTime>
  <Words>384</Words>
  <Application>Microsoft Office PowerPoint</Application>
  <PresentationFormat>A4 용지(210x297mm)</PresentationFormat>
  <Paragraphs>136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굴림</vt:lpstr>
      <vt:lpstr>Arial</vt:lpstr>
      <vt:lpstr>맑은 고딕</vt:lpstr>
      <vt:lpstr>Wingdings</vt:lpstr>
      <vt:lpstr>Tahoma</vt:lpstr>
      <vt:lpstr>가는각진제목체</vt:lpstr>
      <vt:lpstr>Office 테마</vt:lpstr>
      <vt:lpstr>PowerPoint 프레젠테이션</vt:lpstr>
      <vt:lpstr>2. 품목 입고 Process</vt:lpstr>
      <vt:lpstr>2. 품질검사 Process</vt:lpstr>
      <vt:lpstr>3. 품목 출고 Process</vt:lpstr>
      <vt:lpstr>4. 반품 Process</vt:lpstr>
      <vt:lpstr>5. 재고조사 Process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Song.myeongjin</dc:creator>
  <cp:lastModifiedBy>tytolee</cp:lastModifiedBy>
  <cp:revision>1485</cp:revision>
  <cp:lastPrinted>2014-07-15T05:13:59Z</cp:lastPrinted>
  <dcterms:created xsi:type="dcterms:W3CDTF">2009-04-17T06:48:47Z</dcterms:created>
  <dcterms:modified xsi:type="dcterms:W3CDTF">2017-01-04T17:14:36Z</dcterms:modified>
</cp:coreProperties>
</file>